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37"/>
  </p:notesMasterIdLst>
  <p:handoutMasterIdLst>
    <p:handoutMasterId r:id="rId138"/>
  </p:handoutMasterIdLst>
  <p:sldIdLst>
    <p:sldId id="256" r:id="rId5"/>
    <p:sldId id="460" r:id="rId6"/>
    <p:sldId id="569" r:id="rId7"/>
    <p:sldId id="570" r:id="rId8"/>
    <p:sldId id="571" r:id="rId9"/>
    <p:sldId id="572" r:id="rId10"/>
    <p:sldId id="573" r:id="rId11"/>
    <p:sldId id="574" r:id="rId12"/>
    <p:sldId id="575" r:id="rId13"/>
    <p:sldId id="576" r:id="rId14"/>
    <p:sldId id="577" r:id="rId15"/>
    <p:sldId id="579" r:id="rId16"/>
    <p:sldId id="578" r:id="rId17"/>
    <p:sldId id="580" r:id="rId18"/>
    <p:sldId id="581" r:id="rId19"/>
    <p:sldId id="582" r:id="rId20"/>
    <p:sldId id="583" r:id="rId21"/>
    <p:sldId id="584" r:id="rId22"/>
    <p:sldId id="586" r:id="rId23"/>
    <p:sldId id="587" r:id="rId24"/>
    <p:sldId id="588" r:id="rId25"/>
    <p:sldId id="589" r:id="rId26"/>
    <p:sldId id="591" r:id="rId27"/>
    <p:sldId id="590" r:id="rId28"/>
    <p:sldId id="592" r:id="rId29"/>
    <p:sldId id="593" r:id="rId30"/>
    <p:sldId id="594" r:id="rId31"/>
    <p:sldId id="595" r:id="rId32"/>
    <p:sldId id="596" r:id="rId33"/>
    <p:sldId id="597" r:id="rId34"/>
    <p:sldId id="598" r:id="rId35"/>
    <p:sldId id="599" r:id="rId36"/>
    <p:sldId id="600" r:id="rId37"/>
    <p:sldId id="601" r:id="rId38"/>
    <p:sldId id="602" r:id="rId39"/>
    <p:sldId id="603" r:id="rId40"/>
    <p:sldId id="604" r:id="rId41"/>
    <p:sldId id="605" r:id="rId42"/>
    <p:sldId id="606" r:id="rId43"/>
    <p:sldId id="607" r:id="rId44"/>
    <p:sldId id="608" r:id="rId45"/>
    <p:sldId id="609" r:id="rId46"/>
    <p:sldId id="610" r:id="rId47"/>
    <p:sldId id="612" r:id="rId48"/>
    <p:sldId id="611" r:id="rId49"/>
    <p:sldId id="613" r:id="rId50"/>
    <p:sldId id="614" r:id="rId51"/>
    <p:sldId id="615" r:id="rId52"/>
    <p:sldId id="616" r:id="rId53"/>
    <p:sldId id="617" r:id="rId54"/>
    <p:sldId id="618" r:id="rId55"/>
    <p:sldId id="619" r:id="rId56"/>
    <p:sldId id="620" r:id="rId57"/>
    <p:sldId id="621" r:id="rId58"/>
    <p:sldId id="622" r:id="rId59"/>
    <p:sldId id="623" r:id="rId60"/>
    <p:sldId id="624" r:id="rId61"/>
    <p:sldId id="625" r:id="rId62"/>
    <p:sldId id="626" r:id="rId63"/>
    <p:sldId id="627" r:id="rId64"/>
    <p:sldId id="628" r:id="rId65"/>
    <p:sldId id="629" r:id="rId66"/>
    <p:sldId id="630" r:id="rId67"/>
    <p:sldId id="631" r:id="rId68"/>
    <p:sldId id="632" r:id="rId69"/>
    <p:sldId id="633" r:id="rId70"/>
    <p:sldId id="634" r:id="rId71"/>
    <p:sldId id="635" r:id="rId72"/>
    <p:sldId id="636" r:id="rId73"/>
    <p:sldId id="637" r:id="rId74"/>
    <p:sldId id="638" r:id="rId75"/>
    <p:sldId id="639" r:id="rId76"/>
    <p:sldId id="640" r:id="rId77"/>
    <p:sldId id="641" r:id="rId78"/>
    <p:sldId id="642" r:id="rId79"/>
    <p:sldId id="643" r:id="rId80"/>
    <p:sldId id="644" r:id="rId81"/>
    <p:sldId id="645" r:id="rId82"/>
    <p:sldId id="646" r:id="rId83"/>
    <p:sldId id="647" r:id="rId84"/>
    <p:sldId id="648" r:id="rId85"/>
    <p:sldId id="649" r:id="rId86"/>
    <p:sldId id="650" r:id="rId87"/>
    <p:sldId id="651" r:id="rId88"/>
    <p:sldId id="652" r:id="rId89"/>
    <p:sldId id="653" r:id="rId90"/>
    <p:sldId id="654" r:id="rId91"/>
    <p:sldId id="655" r:id="rId92"/>
    <p:sldId id="656" r:id="rId93"/>
    <p:sldId id="657" r:id="rId94"/>
    <p:sldId id="658" r:id="rId95"/>
    <p:sldId id="659" r:id="rId96"/>
    <p:sldId id="660" r:id="rId97"/>
    <p:sldId id="661" r:id="rId98"/>
    <p:sldId id="662" r:id="rId99"/>
    <p:sldId id="663" r:id="rId100"/>
    <p:sldId id="664" r:id="rId101"/>
    <p:sldId id="665" r:id="rId102"/>
    <p:sldId id="666" r:id="rId103"/>
    <p:sldId id="667" r:id="rId104"/>
    <p:sldId id="669" r:id="rId105"/>
    <p:sldId id="668" r:id="rId106"/>
    <p:sldId id="670" r:id="rId107"/>
    <p:sldId id="671" r:id="rId108"/>
    <p:sldId id="672" r:id="rId109"/>
    <p:sldId id="673" r:id="rId110"/>
    <p:sldId id="674" r:id="rId111"/>
    <p:sldId id="675" r:id="rId112"/>
    <p:sldId id="676" r:id="rId113"/>
    <p:sldId id="677" r:id="rId114"/>
    <p:sldId id="678" r:id="rId115"/>
    <p:sldId id="679" r:id="rId116"/>
    <p:sldId id="680" r:id="rId117"/>
    <p:sldId id="681" r:id="rId118"/>
    <p:sldId id="682" r:id="rId119"/>
    <p:sldId id="683" r:id="rId120"/>
    <p:sldId id="684" r:id="rId121"/>
    <p:sldId id="685" r:id="rId122"/>
    <p:sldId id="686" r:id="rId123"/>
    <p:sldId id="687" r:id="rId124"/>
    <p:sldId id="688" r:id="rId125"/>
    <p:sldId id="689" r:id="rId126"/>
    <p:sldId id="690" r:id="rId127"/>
    <p:sldId id="691" r:id="rId128"/>
    <p:sldId id="692" r:id="rId129"/>
    <p:sldId id="693" r:id="rId130"/>
    <p:sldId id="694" r:id="rId131"/>
    <p:sldId id="695" r:id="rId132"/>
    <p:sldId id="696" r:id="rId133"/>
    <p:sldId id="697" r:id="rId134"/>
    <p:sldId id="698" r:id="rId135"/>
    <p:sldId id="568" r:id="rId136"/>
  </p:sldIdLst>
  <p:sldSz cx="9144000" cy="6858000" type="screen4x3"/>
  <p:notesSz cx="9928225" cy="6797675"/>
  <p:custDataLst>
    <p:tags r:id="rId13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a:srgbClr val="6699FF"/>
    <a:srgbClr val="FFFFFF"/>
    <a:srgbClr val="DEA900"/>
    <a:srgbClr val="A7C4FF"/>
    <a:srgbClr val="F53939"/>
    <a:srgbClr val="BAAD06"/>
    <a:srgbClr val="FFFF99"/>
    <a:srgbClr val="FEFEFC"/>
    <a:srgbClr val="A5C6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5141" autoAdjust="0"/>
  </p:normalViewPr>
  <p:slideViewPr>
    <p:cSldViewPr>
      <p:cViewPr varScale="1">
        <p:scale>
          <a:sx n="82" d="100"/>
          <a:sy n="82" d="100"/>
        </p:scale>
        <p:origin x="98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handoutMaster" Target="handoutMasters/handoutMaster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tags" Target="tags/tag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theme" Target="theme/theme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01/05/2018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5/1/2018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65171170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423467591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385416231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294180320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146448890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238715109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214031917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217365494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181424359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147975724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3305087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4034283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92697109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123225934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113</a:t>
            </a:fld>
            <a:endParaRPr lang="en-GB" dirty="0"/>
          </a:p>
        </p:txBody>
      </p:sp>
    </p:spTree>
    <p:extLst>
      <p:ext uri="{BB962C8B-B14F-4D97-AF65-F5344CB8AC3E}">
        <p14:creationId xmlns:p14="http://schemas.microsoft.com/office/powerpoint/2010/main" val="178760676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114</a:t>
            </a:fld>
            <a:endParaRPr lang="en-GB" dirty="0"/>
          </a:p>
        </p:txBody>
      </p:sp>
    </p:spTree>
    <p:extLst>
      <p:ext uri="{BB962C8B-B14F-4D97-AF65-F5344CB8AC3E}">
        <p14:creationId xmlns:p14="http://schemas.microsoft.com/office/powerpoint/2010/main" val="368917734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115</a:t>
            </a:fld>
            <a:endParaRPr lang="en-GB" dirty="0"/>
          </a:p>
        </p:txBody>
      </p:sp>
    </p:spTree>
    <p:extLst>
      <p:ext uri="{BB962C8B-B14F-4D97-AF65-F5344CB8AC3E}">
        <p14:creationId xmlns:p14="http://schemas.microsoft.com/office/powerpoint/2010/main" val="148933724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116</a:t>
            </a:fld>
            <a:endParaRPr lang="en-GB" dirty="0"/>
          </a:p>
        </p:txBody>
      </p:sp>
    </p:spTree>
    <p:extLst>
      <p:ext uri="{BB962C8B-B14F-4D97-AF65-F5344CB8AC3E}">
        <p14:creationId xmlns:p14="http://schemas.microsoft.com/office/powerpoint/2010/main" val="161241622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117</a:t>
            </a:fld>
            <a:endParaRPr lang="en-GB" dirty="0"/>
          </a:p>
        </p:txBody>
      </p:sp>
    </p:spTree>
    <p:extLst>
      <p:ext uri="{BB962C8B-B14F-4D97-AF65-F5344CB8AC3E}">
        <p14:creationId xmlns:p14="http://schemas.microsoft.com/office/powerpoint/2010/main" val="20026601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118</a:t>
            </a:fld>
            <a:endParaRPr lang="en-GB" dirty="0"/>
          </a:p>
        </p:txBody>
      </p:sp>
    </p:spTree>
    <p:extLst>
      <p:ext uri="{BB962C8B-B14F-4D97-AF65-F5344CB8AC3E}">
        <p14:creationId xmlns:p14="http://schemas.microsoft.com/office/powerpoint/2010/main" val="338387462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119</a:t>
            </a:fld>
            <a:endParaRPr lang="en-GB" dirty="0"/>
          </a:p>
        </p:txBody>
      </p:sp>
    </p:spTree>
    <p:extLst>
      <p:ext uri="{BB962C8B-B14F-4D97-AF65-F5344CB8AC3E}">
        <p14:creationId xmlns:p14="http://schemas.microsoft.com/office/powerpoint/2010/main" val="394892293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120</a:t>
            </a:fld>
            <a:endParaRPr lang="en-GB" dirty="0"/>
          </a:p>
        </p:txBody>
      </p:sp>
    </p:spTree>
    <p:extLst>
      <p:ext uri="{BB962C8B-B14F-4D97-AF65-F5344CB8AC3E}">
        <p14:creationId xmlns:p14="http://schemas.microsoft.com/office/powerpoint/2010/main" val="1082100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06720492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121</a:t>
            </a:fld>
            <a:endParaRPr lang="en-GB" dirty="0"/>
          </a:p>
        </p:txBody>
      </p:sp>
    </p:spTree>
    <p:extLst>
      <p:ext uri="{BB962C8B-B14F-4D97-AF65-F5344CB8AC3E}">
        <p14:creationId xmlns:p14="http://schemas.microsoft.com/office/powerpoint/2010/main" val="16982090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122</a:t>
            </a:fld>
            <a:endParaRPr lang="en-GB" dirty="0"/>
          </a:p>
        </p:txBody>
      </p:sp>
    </p:spTree>
    <p:extLst>
      <p:ext uri="{BB962C8B-B14F-4D97-AF65-F5344CB8AC3E}">
        <p14:creationId xmlns:p14="http://schemas.microsoft.com/office/powerpoint/2010/main" val="386377994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123</a:t>
            </a:fld>
            <a:endParaRPr lang="en-GB" dirty="0"/>
          </a:p>
        </p:txBody>
      </p:sp>
    </p:spTree>
    <p:extLst>
      <p:ext uri="{BB962C8B-B14F-4D97-AF65-F5344CB8AC3E}">
        <p14:creationId xmlns:p14="http://schemas.microsoft.com/office/powerpoint/2010/main" val="418242940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124</a:t>
            </a:fld>
            <a:endParaRPr lang="en-GB" dirty="0"/>
          </a:p>
        </p:txBody>
      </p:sp>
    </p:spTree>
    <p:extLst>
      <p:ext uri="{BB962C8B-B14F-4D97-AF65-F5344CB8AC3E}">
        <p14:creationId xmlns:p14="http://schemas.microsoft.com/office/powerpoint/2010/main" val="348646758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125</a:t>
            </a:fld>
            <a:endParaRPr lang="en-GB" dirty="0"/>
          </a:p>
        </p:txBody>
      </p:sp>
    </p:spTree>
    <p:extLst>
      <p:ext uri="{BB962C8B-B14F-4D97-AF65-F5344CB8AC3E}">
        <p14:creationId xmlns:p14="http://schemas.microsoft.com/office/powerpoint/2010/main" val="280746124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126</a:t>
            </a:fld>
            <a:endParaRPr lang="en-GB" dirty="0"/>
          </a:p>
        </p:txBody>
      </p:sp>
    </p:spTree>
    <p:extLst>
      <p:ext uri="{BB962C8B-B14F-4D97-AF65-F5344CB8AC3E}">
        <p14:creationId xmlns:p14="http://schemas.microsoft.com/office/powerpoint/2010/main" val="214330960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127</a:t>
            </a:fld>
            <a:endParaRPr lang="en-GB" dirty="0"/>
          </a:p>
        </p:txBody>
      </p:sp>
    </p:spTree>
    <p:extLst>
      <p:ext uri="{BB962C8B-B14F-4D97-AF65-F5344CB8AC3E}">
        <p14:creationId xmlns:p14="http://schemas.microsoft.com/office/powerpoint/2010/main" val="348093872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128</a:t>
            </a:fld>
            <a:endParaRPr lang="en-GB" dirty="0"/>
          </a:p>
        </p:txBody>
      </p:sp>
    </p:spTree>
    <p:extLst>
      <p:ext uri="{BB962C8B-B14F-4D97-AF65-F5344CB8AC3E}">
        <p14:creationId xmlns:p14="http://schemas.microsoft.com/office/powerpoint/2010/main" val="41511618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129</a:t>
            </a:fld>
            <a:endParaRPr lang="en-GB" dirty="0"/>
          </a:p>
        </p:txBody>
      </p:sp>
    </p:spTree>
    <p:extLst>
      <p:ext uri="{BB962C8B-B14F-4D97-AF65-F5344CB8AC3E}">
        <p14:creationId xmlns:p14="http://schemas.microsoft.com/office/powerpoint/2010/main" val="344610262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130</a:t>
            </a:fld>
            <a:endParaRPr lang="en-GB" dirty="0"/>
          </a:p>
        </p:txBody>
      </p:sp>
    </p:spTree>
    <p:extLst>
      <p:ext uri="{BB962C8B-B14F-4D97-AF65-F5344CB8AC3E}">
        <p14:creationId xmlns:p14="http://schemas.microsoft.com/office/powerpoint/2010/main" val="5552475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84578716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131</a:t>
            </a:fld>
            <a:endParaRPr lang="en-GB" dirty="0"/>
          </a:p>
        </p:txBody>
      </p:sp>
    </p:spTree>
    <p:extLst>
      <p:ext uri="{BB962C8B-B14F-4D97-AF65-F5344CB8AC3E}">
        <p14:creationId xmlns:p14="http://schemas.microsoft.com/office/powerpoint/2010/main" val="87176266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132</a:t>
            </a:fld>
            <a:endParaRPr lang="en-GB" dirty="0"/>
          </a:p>
        </p:txBody>
      </p:sp>
    </p:spTree>
    <p:extLst>
      <p:ext uri="{BB962C8B-B14F-4D97-AF65-F5344CB8AC3E}">
        <p14:creationId xmlns:p14="http://schemas.microsoft.com/office/powerpoint/2010/main" val="2954170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996670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551032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365649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2479876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6647193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231797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4165689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5925633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080512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476729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9008654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4622972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2196588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7372179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9399560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212291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4117193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9264302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3612866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3148903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9199186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5231432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0018497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4760317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5885733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572917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063992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320115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480441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7208674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724317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2661321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0959160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4720584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6127670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4079790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3501565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950587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6532631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10063535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3963873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618978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17628585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3841542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15550973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15342743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7673620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36436899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1662505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0221635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27944538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63496876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39740004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67559033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29929582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33785040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39832509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65525692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380892597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3041019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38872101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29654622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4819491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400110853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302227924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330101069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9923325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209194488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205807773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154890542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175657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29146762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11679471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30995981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130915554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318276297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352182121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46466503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155729854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61050599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193349078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20859144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72412319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260363868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336240780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84619366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138725401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107540680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36646973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187923980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145183160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366845118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29740744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106.xml"/><Relationship Id="rId4" Type="http://schemas.openxmlformats.org/officeDocument/2006/relationships/slide" Target="../slides/slide7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464627"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01 – Foundations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691679" y="692696"/>
            <a:ext cx="1867233"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06 – How the Web Works</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635896" y="692696"/>
            <a:ext cx="2027444"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07 – Web Page Creation</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740323" y="692696"/>
            <a:ext cx="1928021"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04 – Designing a HCI 01</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2">
                <a:lumMod val="75000"/>
              </a:schemeClr>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956376" y="42813"/>
            <a:ext cx="1152128" cy="937915"/>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gif"/></Relationships>
</file>

<file path=ppt/slides/_rels/slide10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1.png"/></Relationships>
</file>

<file path=ppt/slides/_rels/slide10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106.jpeg"/></Relationships>
</file>

<file path=ppt/slides/_rels/slide108.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108.jpeg"/></Relationships>
</file>

<file path=ppt/slides/_rels/slide10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jpe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gif"/></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115.jpeg"/></Relationships>
</file>

<file path=ppt/slides/_rels/slide123.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22.xml"/><Relationship Id="rId1" Type="http://schemas.openxmlformats.org/officeDocument/2006/relationships/slideLayout" Target="../slideLayouts/slideLayout2.xml"/><Relationship Id="rId5" Type="http://schemas.openxmlformats.org/officeDocument/2006/relationships/image" Target="../media/image118.jpeg"/><Relationship Id="rId4" Type="http://schemas.openxmlformats.org/officeDocument/2006/relationships/image" Target="../media/image117.jpe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20.jpeg"/></Relationships>
</file>

<file path=ppt/slides/_rels/slide126.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25.xml"/><Relationship Id="rId1" Type="http://schemas.openxmlformats.org/officeDocument/2006/relationships/slideLayout" Target="../slideLayouts/slideLayout2.xml"/><Relationship Id="rId5" Type="http://schemas.openxmlformats.org/officeDocument/2006/relationships/image" Target="../media/image123.jpeg"/><Relationship Id="rId4" Type="http://schemas.openxmlformats.org/officeDocument/2006/relationships/image" Target="../media/image122.jpe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12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28.xml"/><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oracleofbacon.org/"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4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hodder.co.uk/"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hyperlink" Target="http://www.bigserver.co.uk/public/projects/about.html"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tinyurl.com/pr433fn"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hyperlink" Target="http://tinyurl.com/" TargetMode="Externa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7.png"/><Relationship Id="rId5" Type="http://schemas.openxmlformats.org/officeDocument/2006/relationships/hyperlink" Target="KS3%20-%20Computing/6.2%20-%20Website%20Safety.mp4" TargetMode="External"/><Relationship Id="rId4" Type="http://schemas.openxmlformats.org/officeDocument/2006/relationships/notesSlide" Target="../notesSlides/notesSlide51.xml"/></Relationships>
</file>

<file path=ppt/slides/_rels/slide53.xml.rels><?xml version="1.0" encoding="UTF-8" standalone="yes"?>
<Relationships xmlns="http://schemas.openxmlformats.org/package/2006/relationships"><Relationship Id="rId3" Type="http://schemas.openxmlformats.org/officeDocument/2006/relationships/hyperlink" Target="http://www.britain.com/"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hyperlink" Target="http://www.britian.com/" TargetMode="External"/><Relationship Id="rId4" Type="http://schemas.openxmlformats.org/officeDocument/2006/relationships/image" Target="../media/image58.png"/></Relationships>
</file>

<file path=ppt/slides/_rels/slide5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tinyurl.com/k2yl3p8"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digg.com/"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hyperlink" Target="http://www.reddit.com/"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s://www.warnerbros.com/archive/spacejam/movie/jam.htm"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6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6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www.telegraph.co.uk/technology/google/7951269/Young-will-have-to-change-names-to-escape-cyber-pastwarns-"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67.xml.rels><?xml version="1.0" encoding="UTF-8" standalone="yes"?>
<Relationships xmlns="http://schemas.openxmlformats.org/package/2006/relationships"><Relationship Id="rId3" Type="http://schemas.openxmlformats.org/officeDocument/2006/relationships/hyperlink" Target="http://www.aliweb.com/"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6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hyperlink" Target="http://www.enderoth.com/"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http://www.bbc.co.uk/newsround/news/"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hyperlink" Target="http://www.bbc.co.uk/news/"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s://goggles.mozilla.org/" TargetMode="External"/><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8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hyperlink" Target="https://www.webbyawards.com/winners/2013/web/general-website/games-related/gamespot/" TargetMode="External"/><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hyperlink" Target="http://www.webbyawards.com/" TargetMode="External"/><Relationship Id="rId4" Type="http://schemas.openxmlformats.org/officeDocument/2006/relationships/image" Target="../media/image85.jpeg"/></Relationships>
</file>

<file path=ppt/slides/_rels/slide8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hyperlink" Target="http://validator.w3.org/"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94.xml.rels><?xml version="1.0" encoding="UTF-8" standalone="yes"?>
<Relationships xmlns="http://schemas.openxmlformats.org/package/2006/relationships"><Relationship Id="rId3" Type="http://schemas.openxmlformats.org/officeDocument/2006/relationships/hyperlink" Target="http://validator.w3.org/" TargetMode="External"/><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9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9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99.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82627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Computing for KS3 – Part 02</a:t>
            </a:r>
            <a:endParaRPr lang="en-GB"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17484" y="116632"/>
            <a:ext cx="891901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2555776" y="188640"/>
            <a:ext cx="6408712"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KS3 - Computing</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07-08</a:t>
            </a:r>
            <a:endParaRPr lang="en-GB" sz="3600" b="1" dirty="0">
              <a:solidFill>
                <a:schemeClr val="tx1">
                  <a:lumMod val="50000"/>
                  <a:lumOff val="50000"/>
                </a:schemeClr>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58826" y="1891865"/>
            <a:ext cx="4677670" cy="3328500"/>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0"/>
            <a:ext cx="1656184" cy="1590627"/>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a:t>5.1 </a:t>
            </a:r>
            <a:r>
              <a:rPr lang="en-US" sz="3000" dirty="0" smtClean="0"/>
              <a:t>- The Origins </a:t>
            </a:r>
            <a:r>
              <a:rPr lang="en-US" sz="3000" dirty="0"/>
              <a:t>of </a:t>
            </a:r>
            <a:r>
              <a:rPr lang="en-US" sz="3000" dirty="0" smtClean="0"/>
              <a:t>Modern Digital Computing</a:t>
            </a:r>
            <a:endParaRPr lang="en-GB" sz="3000" b="1" dirty="0" smtClean="0"/>
          </a:p>
        </p:txBody>
      </p:sp>
      <p:sp>
        <p:nvSpPr>
          <p:cNvPr id="34" name="Rectangle 33"/>
          <p:cNvSpPr/>
          <p:nvPr/>
        </p:nvSpPr>
        <p:spPr>
          <a:xfrm>
            <a:off x="179511" y="1103833"/>
            <a:ext cx="6480721" cy="5647700"/>
          </a:xfrm>
          <a:prstGeom prst="rect">
            <a:avLst/>
          </a:prstGeom>
        </p:spPr>
        <p:txBody>
          <a:bodyPr wrap="square">
            <a:spAutoFit/>
          </a:bodyPr>
          <a:lstStyle/>
          <a:p>
            <a:pPr marL="406400" indent="-406400">
              <a:buClr>
                <a:srgbClr val="0070C0"/>
              </a:buClr>
            </a:pPr>
            <a:r>
              <a:rPr lang="en-US" sz="1900" b="1" dirty="0">
                <a:solidFill>
                  <a:srgbClr val="C00000"/>
                </a:solidFill>
              </a:rPr>
              <a:t>Herman Hollerith and IBM</a:t>
            </a:r>
            <a:endParaRPr lang="en-US" sz="1900" b="1" dirty="0" smtClean="0">
              <a:solidFill>
                <a:srgbClr val="FF0000"/>
              </a:solidFill>
            </a:endParaRPr>
          </a:p>
          <a:p>
            <a:pPr marL="406400" indent="-406400">
              <a:buClr>
                <a:srgbClr val="0070C0"/>
              </a:buClr>
              <a:buFont typeface="Wingdings 3" panose="05040102010807070707" pitchFamily="18" charset="2"/>
              <a:buChar char=""/>
            </a:pPr>
            <a:r>
              <a:rPr lang="en-US" sz="1900" dirty="0"/>
              <a:t>Dr Herman Hollerith was hired by the US census bureau to create a machine to </a:t>
            </a:r>
            <a:r>
              <a:rPr lang="en-US" sz="1900" dirty="0" err="1"/>
              <a:t>analyse</a:t>
            </a:r>
            <a:r>
              <a:rPr lang="en-US" sz="1900" dirty="0"/>
              <a:t> the data from the 1890 census. </a:t>
            </a:r>
            <a:r>
              <a:rPr lang="en-US" sz="1900" dirty="0" smtClean="0"/>
              <a:t>He developed </a:t>
            </a:r>
            <a:r>
              <a:rPr lang="en-US" sz="1900" dirty="0"/>
              <a:t>Jacquard’s ideas and used punched cards to represent the data collected. The position of the hole on the </a:t>
            </a:r>
            <a:r>
              <a:rPr lang="en-US" sz="1900" dirty="0" smtClean="0"/>
              <a:t>card represented </a:t>
            </a:r>
            <a:r>
              <a:rPr lang="en-US" sz="1900" dirty="0"/>
              <a:t>specific information. Where there was a hole in the card a pin was able to pass through and complete </a:t>
            </a:r>
            <a:r>
              <a:rPr lang="en-US" sz="1900" dirty="0" smtClean="0"/>
              <a:t>an electronic </a:t>
            </a:r>
            <a:r>
              <a:rPr lang="en-US" sz="1900" dirty="0"/>
              <a:t>circuit, recording the data on a </a:t>
            </a:r>
            <a:r>
              <a:rPr lang="en-US" sz="1900" dirty="0" smtClean="0"/>
              <a:t>dial.</a:t>
            </a:r>
          </a:p>
          <a:p>
            <a:pPr marL="406400" indent="-406400">
              <a:buClr>
                <a:srgbClr val="0070C0"/>
              </a:buClr>
              <a:buFont typeface="Wingdings 3" panose="05040102010807070707" pitchFamily="18" charset="2"/>
              <a:buChar char=""/>
            </a:pPr>
            <a:r>
              <a:rPr lang="en-US" sz="1900" dirty="0" smtClean="0"/>
              <a:t>The </a:t>
            </a:r>
            <a:r>
              <a:rPr lang="en-US" sz="1900" dirty="0"/>
              <a:t>census analysis was completed in two years rather than the eight years </a:t>
            </a:r>
            <a:r>
              <a:rPr lang="en-US" sz="1900" dirty="0" smtClean="0"/>
              <a:t>it had </a:t>
            </a:r>
            <a:r>
              <a:rPr lang="en-US" sz="1900" dirty="0"/>
              <a:t>taken to </a:t>
            </a:r>
            <a:r>
              <a:rPr lang="en-US" sz="1900" dirty="0" err="1"/>
              <a:t>analyse</a:t>
            </a:r>
            <a:r>
              <a:rPr lang="en-US" sz="1900" dirty="0"/>
              <a:t> the 1880 census, saving the US treasury millions of dollars. The company that Hollerith formed </a:t>
            </a:r>
            <a:r>
              <a:rPr lang="en-US" sz="1900" dirty="0" smtClean="0"/>
              <a:t>grew rapidly </a:t>
            </a:r>
            <a:r>
              <a:rPr lang="en-US" sz="1900" dirty="0"/>
              <a:t>and when he retired one of his employees took over, renaming the company International Business Machines (</a:t>
            </a:r>
            <a:r>
              <a:rPr lang="en-US" sz="1900" dirty="0" smtClean="0"/>
              <a:t>IBM) in </a:t>
            </a:r>
            <a:r>
              <a:rPr lang="en-US" sz="1900" dirty="0"/>
              <a:t>1924. </a:t>
            </a:r>
            <a:endParaRPr lang="en-US" sz="1900" dirty="0" smtClean="0"/>
          </a:p>
          <a:p>
            <a:pPr marL="406400" indent="-406400">
              <a:buClr>
                <a:srgbClr val="0070C0"/>
              </a:buClr>
              <a:buFont typeface="Wingdings 3" panose="05040102010807070707" pitchFamily="18" charset="2"/>
              <a:buChar char=""/>
            </a:pPr>
            <a:r>
              <a:rPr lang="en-US" sz="1900" dirty="0" smtClean="0"/>
              <a:t>IBM </a:t>
            </a:r>
            <a:r>
              <a:rPr lang="en-US" sz="1900" dirty="0"/>
              <a:t>currently employs over </a:t>
            </a:r>
            <a:r>
              <a:rPr lang="en-US" sz="1900" dirty="0" smtClean="0"/>
              <a:t>400,000 </a:t>
            </a:r>
            <a:r>
              <a:rPr lang="en-US" sz="1900" dirty="0"/>
              <a:t>people in a global IT business, manufacturing and selling software </a:t>
            </a:r>
            <a:r>
              <a:rPr lang="en-US" sz="1900" dirty="0" smtClean="0"/>
              <a:t>and hardware</a:t>
            </a:r>
            <a:r>
              <a:rPr lang="en-US" sz="1900" dirty="0"/>
              <a:t>.</a:t>
            </a:r>
          </a:p>
        </p:txBody>
      </p:sp>
      <p:pic>
        <p:nvPicPr>
          <p:cNvPr id="8194" name="Picture 2" descr="Image result for Herman Hollerith"/>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7060"/>
          <a:stretch/>
        </p:blipFill>
        <p:spPr bwMode="auto">
          <a:xfrm>
            <a:off x="6660232" y="1103833"/>
            <a:ext cx="2223120" cy="2901231"/>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Herman Holleri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4077072"/>
            <a:ext cx="2223120" cy="1813423"/>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mage result for ibm 19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12508" y="5949280"/>
            <a:ext cx="1655688" cy="733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4032328"/>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8712967" cy="5016758"/>
          </a:xfrm>
          <a:prstGeom prst="rect">
            <a:avLst/>
          </a:prstGeom>
        </p:spPr>
        <p:txBody>
          <a:bodyPr wrap="square">
            <a:spAutoFit/>
          </a:bodyPr>
          <a:lstStyle/>
          <a:p>
            <a:pPr>
              <a:buClr>
                <a:srgbClr val="0070C0"/>
              </a:buClr>
              <a:buSzPct val="80000"/>
            </a:pPr>
            <a:r>
              <a:rPr lang="en-US" sz="2800" b="1" dirty="0" smtClean="0">
                <a:solidFill>
                  <a:srgbClr val="C00000"/>
                </a:solidFill>
              </a:rPr>
              <a:t>Tables</a:t>
            </a:r>
            <a:endParaRPr lang="en-US" sz="2800" b="1" dirty="0">
              <a:solidFill>
                <a:srgbClr val="C00000"/>
              </a:solidFill>
            </a:endParaRPr>
          </a:p>
          <a:p>
            <a:pPr marL="344488" indent="-344488">
              <a:buClr>
                <a:srgbClr val="0070C0"/>
              </a:buClr>
              <a:buSzPct val="80000"/>
              <a:buFont typeface="Arial" panose="020B0604020202020204" pitchFamily="34" charset="0"/>
              <a:buChar char="►"/>
            </a:pPr>
            <a:r>
              <a:rPr lang="en-US" sz="2800" dirty="0"/>
              <a:t>You can also format your border when you code your table</a:t>
            </a:r>
            <a:r>
              <a:rPr lang="en-US" sz="2800" dirty="0" smtClean="0"/>
              <a:t>:</a:t>
            </a:r>
          </a:p>
          <a:p>
            <a:pPr marL="344488" indent="-344488">
              <a:buClr>
                <a:srgbClr val="0070C0"/>
              </a:buClr>
              <a:buSzPct val="80000"/>
              <a:buFont typeface="Arial" panose="020B0604020202020204" pitchFamily="34" charset="0"/>
              <a:buChar char="►"/>
            </a:pPr>
            <a:endParaRPr lang="en-US" sz="2800" dirty="0"/>
          </a:p>
          <a:p>
            <a:pPr marL="344488" indent="-344488">
              <a:buClr>
                <a:srgbClr val="0070C0"/>
              </a:buClr>
              <a:buSzPct val="80000"/>
              <a:buFont typeface="Arial" panose="020B0604020202020204" pitchFamily="34" charset="0"/>
              <a:buChar char="►"/>
            </a:pPr>
            <a:endParaRPr lang="en-US" dirty="0" smtClean="0"/>
          </a:p>
          <a:p>
            <a:pPr marL="344488" indent="-344488">
              <a:buClr>
                <a:srgbClr val="0070C0"/>
              </a:buClr>
              <a:buSzPct val="80000"/>
              <a:buFont typeface="Arial" panose="020B0604020202020204" pitchFamily="34" charset="0"/>
              <a:buChar char="►"/>
            </a:pPr>
            <a:r>
              <a:rPr lang="en-US" sz="2800" dirty="0"/>
              <a:t>This will put a dotted green border around the outside of your table</a:t>
            </a:r>
            <a:r>
              <a:rPr lang="en-US" sz="2800" dirty="0" smtClean="0"/>
              <a:t>.</a:t>
            </a:r>
          </a:p>
          <a:p>
            <a:pPr marL="344488" indent="-344488">
              <a:buClr>
                <a:srgbClr val="0070C0"/>
              </a:buClr>
              <a:buSzPct val="80000"/>
              <a:buFont typeface="Arial" panose="020B0604020202020204" pitchFamily="34" charset="0"/>
              <a:buChar char="►"/>
            </a:pPr>
            <a:endParaRPr lang="en-US" sz="2800" dirty="0"/>
          </a:p>
          <a:p>
            <a:pPr>
              <a:buClr>
                <a:srgbClr val="0070C0"/>
              </a:buClr>
              <a:buSzPct val="80000"/>
            </a:pPr>
            <a:endParaRPr lang="en-US" sz="1600" dirty="0"/>
          </a:p>
          <a:p>
            <a:pPr marL="344488" indent="-344488">
              <a:buClr>
                <a:srgbClr val="0070C0"/>
              </a:buClr>
              <a:buSzPct val="80000"/>
              <a:buFont typeface="Arial" panose="020B0604020202020204" pitchFamily="34" charset="0"/>
              <a:buChar char="►"/>
            </a:pPr>
            <a:r>
              <a:rPr lang="en-US" sz="2800" dirty="0"/>
              <a:t>This will put a solid green border around the first cell</a:t>
            </a:r>
            <a:r>
              <a:rPr lang="en-US" sz="2800" dirty="0" smtClean="0"/>
              <a:t>.</a:t>
            </a:r>
          </a:p>
          <a:p>
            <a:pPr marL="344488" indent="-344488">
              <a:buClr>
                <a:srgbClr val="0070C0"/>
              </a:buClr>
              <a:buSzPct val="80000"/>
              <a:buFont typeface="Arial" panose="020B0604020202020204" pitchFamily="34" charset="0"/>
              <a:buChar char="►"/>
            </a:pPr>
            <a:endParaRPr lang="en-US" sz="2800" dirty="0"/>
          </a:p>
        </p:txBody>
      </p:sp>
      <p:sp>
        <p:nvSpPr>
          <p:cNvPr id="6" name="Title 1"/>
          <p:cNvSpPr>
            <a:spLocks noGrp="1"/>
          </p:cNvSpPr>
          <p:nvPr>
            <p:ph type="title"/>
          </p:nvPr>
        </p:nvSpPr>
        <p:spPr>
          <a:xfrm>
            <a:off x="107504" y="44624"/>
            <a:ext cx="7632848" cy="625434"/>
          </a:xfrm>
        </p:spPr>
        <p:txBody>
          <a:bodyPr>
            <a:noAutofit/>
          </a:bodyPr>
          <a:lstStyle/>
          <a:p>
            <a:r>
              <a:rPr lang="en-US" sz="4000" dirty="0" smtClean="0"/>
              <a:t>7.3 – Bringing Content Together</a:t>
            </a:r>
            <a:endParaRPr lang="en-GB" sz="40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519" y="5588469"/>
            <a:ext cx="8568951" cy="1008883"/>
          </a:xfrm>
          <a:prstGeom prst="rect">
            <a:avLst/>
          </a:prstGeom>
          <a:effectLst>
            <a:outerShdw blurRad="139700" dist="38100" dir="2700000" sx="102000" sy="102000" algn="tl" rotWithShape="0">
              <a:prstClr val="black">
                <a:alpha val="40000"/>
              </a:prstClr>
            </a:outerShdw>
          </a:effectLst>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187624" y="2492896"/>
            <a:ext cx="6748995" cy="578488"/>
          </a:xfrm>
          <a:prstGeom prst="rect">
            <a:avLst/>
          </a:prstGeom>
          <a:effectLst>
            <a:outerShdw blurRad="139700" dist="38100" dir="2700000" sx="102000" sy="102000" algn="tl" rotWithShape="0">
              <a:prstClr val="black">
                <a:alpha val="40000"/>
              </a:prstClr>
            </a:outerShdw>
          </a:effectLst>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08569" y="4103288"/>
            <a:ext cx="8532934" cy="476811"/>
          </a:xfrm>
          <a:prstGeom prst="rect">
            <a:avLst/>
          </a:prstGeom>
          <a:effectLst>
            <a:outerShdw blurRad="139700" dist="38100" dir="2700000" sx="102000" sy="102000" algn="tl" rotWithShape="0">
              <a:prstClr val="black">
                <a:alpha val="40000"/>
              </a:prstClr>
            </a:outerShdw>
          </a:effectLst>
        </p:spPr>
      </p:pic>
    </p:spTree>
    <p:extLst>
      <p:ext uri="{BB962C8B-B14F-4D97-AF65-F5344CB8AC3E}">
        <p14:creationId xmlns:p14="http://schemas.microsoft.com/office/powerpoint/2010/main" val="2535990822"/>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8712967" cy="707886"/>
          </a:xfrm>
          <a:prstGeom prst="rect">
            <a:avLst/>
          </a:prstGeom>
        </p:spPr>
        <p:txBody>
          <a:bodyPr wrap="square">
            <a:spAutoFit/>
          </a:bodyPr>
          <a:lstStyle/>
          <a:p>
            <a:pPr>
              <a:buClr>
                <a:srgbClr val="0070C0"/>
              </a:buClr>
              <a:buSzPct val="80000"/>
            </a:pPr>
            <a:r>
              <a:rPr lang="en-US" sz="2000" b="1" dirty="0" smtClean="0">
                <a:solidFill>
                  <a:srgbClr val="C00000"/>
                </a:solidFill>
              </a:rPr>
              <a:t>Tables</a:t>
            </a:r>
            <a:endParaRPr lang="en-US" sz="2000" b="1" dirty="0">
              <a:solidFill>
                <a:srgbClr val="C00000"/>
              </a:solidFill>
            </a:endParaRPr>
          </a:p>
          <a:p>
            <a:pPr marL="344488" indent="-344488">
              <a:buClr>
                <a:srgbClr val="0070C0"/>
              </a:buClr>
              <a:buSzPct val="80000"/>
              <a:buFont typeface="Arial" panose="020B0604020202020204" pitchFamily="34" charset="0"/>
              <a:buChar char="►"/>
            </a:pPr>
            <a:r>
              <a:rPr lang="en-US" sz="2000" dirty="0" smtClean="0"/>
              <a:t>Or </a:t>
            </a:r>
            <a:r>
              <a:rPr lang="en-US" sz="2000" dirty="0"/>
              <a:t>you can add the styles to the document header</a:t>
            </a:r>
            <a:r>
              <a:rPr lang="en-US" sz="2000" dirty="0" smtClean="0"/>
              <a:t>:</a:t>
            </a:r>
          </a:p>
        </p:txBody>
      </p:sp>
      <p:sp>
        <p:nvSpPr>
          <p:cNvPr id="6" name="Title 1"/>
          <p:cNvSpPr>
            <a:spLocks noGrp="1"/>
          </p:cNvSpPr>
          <p:nvPr>
            <p:ph type="title"/>
          </p:nvPr>
        </p:nvSpPr>
        <p:spPr>
          <a:xfrm>
            <a:off x="107504" y="44624"/>
            <a:ext cx="7632848" cy="625434"/>
          </a:xfrm>
        </p:spPr>
        <p:txBody>
          <a:bodyPr>
            <a:noAutofit/>
          </a:bodyPr>
          <a:lstStyle/>
          <a:p>
            <a:r>
              <a:rPr lang="en-US" sz="4000" dirty="0" smtClean="0"/>
              <a:t>7.3 – Bringing Content Together</a:t>
            </a:r>
            <a:endParaRPr lang="en-GB" sz="4000" b="1" dirty="0" smtClean="0"/>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5576" y="1803594"/>
            <a:ext cx="7590502" cy="2705526"/>
          </a:xfrm>
          <a:prstGeom prst="rect">
            <a:avLst/>
          </a:prstGeom>
          <a:effectLst>
            <a:outerShdw blurRad="139700" dist="38100" dir="2700000" sx="102000" sy="102000" algn="tl" rotWithShape="0">
              <a:prstClr val="black">
                <a:alpha val="40000"/>
              </a:prstClr>
            </a:outerShdw>
          </a:effectLst>
        </p:spPr>
      </p:pic>
      <p:sp>
        <p:nvSpPr>
          <p:cNvPr id="9" name="Rectangle 24"/>
          <p:cNvSpPr/>
          <p:nvPr/>
        </p:nvSpPr>
        <p:spPr>
          <a:xfrm>
            <a:off x="230335" y="4653136"/>
            <a:ext cx="4597010" cy="1894925"/>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39956">
                <a:moveTo>
                  <a:pt x="0" y="0"/>
                </a:moveTo>
                <a:lnTo>
                  <a:pt x="8708512" y="0"/>
                </a:lnTo>
                <a:lnTo>
                  <a:pt x="8708512" y="901336"/>
                </a:lnTo>
                <a:cubicBezTo>
                  <a:pt x="5368012" y="999027"/>
                  <a:pt x="2965361" y="885705"/>
                  <a:pt x="93785" y="842720"/>
                </a:cubicBezTo>
                <a:cubicBezTo>
                  <a:pt x="-31262" y="714213"/>
                  <a:pt x="31262" y="257461"/>
                  <a:pt x="0" y="0"/>
                </a:cubicBezTo>
                <a:close/>
              </a:path>
            </a:pathLst>
          </a:custGeom>
          <a:solidFill>
            <a:srgbClr val="FFFF99"/>
          </a:solidFill>
          <a:ln w="57150">
            <a:solidFill>
              <a:srgbClr val="BAAD06"/>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Plan-IT</a:t>
            </a:r>
            <a:endParaRPr lang="en-US" sz="2200" b="1" dirty="0">
              <a:solidFill>
                <a:srgbClr val="C00000"/>
              </a:solidFill>
              <a:latin typeface="Arial" panose="020B0604020202020204" pitchFamily="34" charset="0"/>
              <a:cs typeface="Arial" panose="020B0604020202020204" pitchFamily="34" charset="0"/>
            </a:endParaRPr>
          </a:p>
          <a:p>
            <a:pPr marL="809625" indent="-809625">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7.3.2</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Plan</a:t>
            </a:r>
            <a:r>
              <a:rPr lang="en-US" sz="2200" dirty="0">
                <a:solidFill>
                  <a:srgbClr val="000000"/>
                </a:solidFill>
                <a:latin typeface="Arial" panose="020B0604020202020204" pitchFamily="34" charset="0"/>
                <a:cs typeface="Arial" panose="020B0604020202020204" pitchFamily="34" charset="0"/>
              </a:rPr>
              <a:t>, using a wireframe, a table to add to your web page showing key dates in your computing hero’s life.</a:t>
            </a:r>
            <a:endParaRPr lang="en-GB" sz="2200" b="1"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497372">
            <a:off x="4525810" y="4514979"/>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
        <p:nvSpPr>
          <p:cNvPr id="12" name="Rectangle 14"/>
          <p:cNvSpPr/>
          <p:nvPr/>
        </p:nvSpPr>
        <p:spPr>
          <a:xfrm>
            <a:off x="5076056" y="4653136"/>
            <a:ext cx="3811968" cy="1857587"/>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marL="809625" indent="-809625">
              <a:buClr>
                <a:srgbClr val="C00000"/>
              </a:buClr>
              <a:tabLst>
                <a:tab pos="2420938" algn="l"/>
              </a:tabLst>
            </a:pPr>
            <a:r>
              <a:rPr lang="en-US" sz="2200" b="1" dirty="0" smtClean="0">
                <a:solidFill>
                  <a:srgbClr val="000000"/>
                </a:solidFill>
                <a:latin typeface="Arial" panose="020B0604020202020204" pitchFamily="34" charset="0"/>
                <a:cs typeface="Arial" panose="020B0604020202020204" pitchFamily="34" charset="0"/>
              </a:rPr>
              <a:t>7.3.3</a:t>
            </a:r>
            <a:r>
              <a:rPr lang="en-US" sz="2200" dirty="0" smtClean="0">
                <a:solidFill>
                  <a:srgbClr val="000000"/>
                </a:solidFill>
                <a:latin typeface="Arial" panose="020B0604020202020204" pitchFamily="34" charset="0"/>
                <a:cs typeface="Arial" panose="020B0604020202020204" pitchFamily="34" charset="0"/>
              </a:rPr>
              <a:t> 	Code </a:t>
            </a:r>
            <a:r>
              <a:rPr lang="en-US" sz="2200" dirty="0">
                <a:solidFill>
                  <a:srgbClr val="000000"/>
                </a:solidFill>
                <a:latin typeface="Arial" panose="020B0604020202020204" pitchFamily="34" charset="0"/>
                <a:cs typeface="Arial" panose="020B0604020202020204" pitchFamily="34" charset="0"/>
              </a:rPr>
              <a:t>the table you planned for 7.3.2 Plan-IT into your web page.</a:t>
            </a:r>
            <a:endParaRPr lang="en-GB" sz="220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949270">
            <a:off x="8574342" y="4527391"/>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2995660"/>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8712967" cy="3170099"/>
          </a:xfrm>
          <a:prstGeom prst="rect">
            <a:avLst/>
          </a:prstGeom>
        </p:spPr>
        <p:txBody>
          <a:bodyPr wrap="square">
            <a:spAutoFit/>
          </a:bodyPr>
          <a:lstStyle/>
          <a:p>
            <a:pPr>
              <a:buClr>
                <a:srgbClr val="0070C0"/>
              </a:buClr>
              <a:buSzPct val="80000"/>
            </a:pPr>
            <a:r>
              <a:rPr lang="en-US" sz="2000" b="1" dirty="0" smtClean="0">
                <a:solidFill>
                  <a:srgbClr val="C00000"/>
                </a:solidFill>
              </a:rPr>
              <a:t>Embedding </a:t>
            </a:r>
            <a:r>
              <a:rPr lang="en-US" sz="2000" b="1" dirty="0">
                <a:solidFill>
                  <a:srgbClr val="C00000"/>
                </a:solidFill>
              </a:rPr>
              <a:t>content from other websites</a:t>
            </a:r>
          </a:p>
          <a:p>
            <a:pPr marL="344488" indent="-344488">
              <a:buClr>
                <a:srgbClr val="0070C0"/>
              </a:buClr>
              <a:buSzPct val="80000"/>
              <a:buFont typeface="Arial" panose="020B0604020202020204" pitchFamily="34" charset="0"/>
              <a:buChar char="►"/>
            </a:pPr>
            <a:r>
              <a:rPr lang="en-US" sz="2000" dirty="0"/>
              <a:t>It is possible to embed content from other websites, such as video clips and audio clips, in your web page. A good way </a:t>
            </a:r>
            <a:r>
              <a:rPr lang="en-US" sz="2000" dirty="0" smtClean="0"/>
              <a:t>to do </a:t>
            </a:r>
            <a:r>
              <a:rPr lang="en-US" sz="2000" dirty="0"/>
              <a:t>this is to insert an </a:t>
            </a:r>
            <a:r>
              <a:rPr lang="en-US" sz="2000" b="1" dirty="0">
                <a:solidFill>
                  <a:schemeClr val="accent1"/>
                </a:solidFill>
              </a:rPr>
              <a:t>iframe</a:t>
            </a:r>
            <a:r>
              <a:rPr lang="en-US" sz="2000" dirty="0"/>
              <a:t>. </a:t>
            </a:r>
            <a:endParaRPr lang="en-US" sz="2000" dirty="0" smtClean="0"/>
          </a:p>
          <a:p>
            <a:pPr marL="344488" indent="-344488">
              <a:buClr>
                <a:srgbClr val="0070C0"/>
              </a:buClr>
              <a:buSzPct val="80000"/>
              <a:buFont typeface="Arial" panose="020B0604020202020204" pitchFamily="34" charset="0"/>
              <a:buChar char="►"/>
            </a:pPr>
            <a:r>
              <a:rPr lang="en-US" sz="2000" dirty="0" smtClean="0"/>
              <a:t>Most </a:t>
            </a:r>
            <a:r>
              <a:rPr lang="en-US" sz="2000" dirty="0"/>
              <a:t>websites will give you the code that you need to copy and paste into your web page. </a:t>
            </a:r>
            <a:r>
              <a:rPr lang="en-US" sz="2000" dirty="0" smtClean="0"/>
              <a:t>It normally </a:t>
            </a:r>
            <a:r>
              <a:rPr lang="en-US" sz="2000" dirty="0"/>
              <a:t>begins with </a:t>
            </a:r>
            <a:r>
              <a:rPr lang="en-US" sz="2000" b="1" dirty="0">
                <a:solidFill>
                  <a:schemeClr val="accent1"/>
                </a:solidFill>
              </a:rPr>
              <a:t>&lt;iframe&gt;</a:t>
            </a:r>
            <a:r>
              <a:rPr lang="en-US" sz="2000" dirty="0"/>
              <a:t> and ends with </a:t>
            </a:r>
            <a:r>
              <a:rPr lang="en-US" sz="2000" b="1" dirty="0">
                <a:solidFill>
                  <a:schemeClr val="accent1"/>
                </a:solidFill>
              </a:rPr>
              <a:t>&lt;/iframe&gt;</a:t>
            </a:r>
            <a:r>
              <a:rPr lang="en-US" sz="2000" dirty="0"/>
              <a:t>. Remember what you learnt in Unit 6 about plagiarism? </a:t>
            </a:r>
            <a:endParaRPr lang="en-US" sz="2000" dirty="0" smtClean="0"/>
          </a:p>
          <a:p>
            <a:pPr marL="344488" indent="-344488">
              <a:buClr>
                <a:srgbClr val="0070C0"/>
              </a:buClr>
              <a:buSzPct val="80000"/>
              <a:buFont typeface="Arial" panose="020B0604020202020204" pitchFamily="34" charset="0"/>
              <a:buChar char="►"/>
            </a:pPr>
            <a:r>
              <a:rPr lang="en-US" sz="2000" dirty="0" smtClean="0"/>
              <a:t>Don’t forget </a:t>
            </a:r>
            <a:r>
              <a:rPr lang="en-US" sz="2000" dirty="0"/>
              <a:t>to reference any content you use from another website, so the viewer knows where </a:t>
            </a:r>
            <a:r>
              <a:rPr lang="en-US" sz="2000" dirty="0" smtClean="0"/>
              <a:t/>
            </a:r>
            <a:br>
              <a:rPr lang="en-US" sz="2000" dirty="0" smtClean="0"/>
            </a:br>
            <a:r>
              <a:rPr lang="en-US" sz="2000" dirty="0" smtClean="0"/>
              <a:t>it </a:t>
            </a:r>
            <a:r>
              <a:rPr lang="en-US" sz="2000" dirty="0"/>
              <a:t>came from originally.</a:t>
            </a:r>
            <a:endParaRPr lang="en-US" sz="2000" dirty="0" smtClean="0"/>
          </a:p>
        </p:txBody>
      </p:sp>
      <p:sp>
        <p:nvSpPr>
          <p:cNvPr id="6" name="Title 1"/>
          <p:cNvSpPr>
            <a:spLocks noGrp="1"/>
          </p:cNvSpPr>
          <p:nvPr>
            <p:ph type="title"/>
          </p:nvPr>
        </p:nvSpPr>
        <p:spPr>
          <a:xfrm>
            <a:off x="107504" y="44624"/>
            <a:ext cx="7632848" cy="625434"/>
          </a:xfrm>
        </p:spPr>
        <p:txBody>
          <a:bodyPr>
            <a:noAutofit/>
          </a:bodyPr>
          <a:lstStyle/>
          <a:p>
            <a:r>
              <a:rPr lang="en-US" sz="4000" dirty="0" smtClean="0"/>
              <a:t>7.3 – Bringing Content Together</a:t>
            </a:r>
            <a:endParaRPr lang="en-GB" sz="4000" b="1" dirty="0" smtClean="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419872" y="3567747"/>
            <a:ext cx="5400600" cy="3029605"/>
          </a:xfrm>
          <a:prstGeom prst="rect">
            <a:avLst/>
          </a:prstGeom>
        </p:spPr>
      </p:pic>
      <p:sp>
        <p:nvSpPr>
          <p:cNvPr id="14" name="TextBox 13"/>
          <p:cNvSpPr txBox="1"/>
          <p:nvPr/>
        </p:nvSpPr>
        <p:spPr>
          <a:xfrm>
            <a:off x="183368" y="4437112"/>
            <a:ext cx="3236504" cy="2185214"/>
          </a:xfrm>
          <a:prstGeom prst="rect">
            <a:avLst/>
          </a:prstGeom>
          <a:noFill/>
        </p:spPr>
        <p:txBody>
          <a:bodyPr wrap="square" rtlCol="0">
            <a:spAutoFit/>
          </a:bodyPr>
          <a:lstStyle/>
          <a:p>
            <a:pPr indent="352425">
              <a:buClr>
                <a:srgbClr val="C00000"/>
              </a:buClr>
              <a:buSzPct val="80000"/>
              <a:buFont typeface="Arial" panose="020B0604020202020204" pitchFamily="34" charset="0"/>
              <a:buChar char="►"/>
            </a:pPr>
            <a:r>
              <a:rPr lang="en-GB" sz="1700" dirty="0" smtClean="0"/>
              <a:t>Websites such as YouTube are very popular, because people can upload videos and embed them in their own pages. Clock on \Share’ and then on Embed, and cut and paste the code into the code for your web page.</a:t>
            </a:r>
            <a:endParaRPr lang="en-GB" sz="1700" dirty="0"/>
          </a:p>
        </p:txBody>
      </p:sp>
    </p:spTree>
    <p:extLst>
      <p:ext uri="{BB962C8B-B14F-4D97-AF65-F5344CB8AC3E}">
        <p14:creationId xmlns:p14="http://schemas.microsoft.com/office/powerpoint/2010/main" val="593676728"/>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4000" dirty="0" smtClean="0"/>
              <a:t>7.3 – Bringing Content Together</a:t>
            </a:r>
            <a:endParaRPr lang="en-GB" sz="4000" b="1" dirty="0" smtClean="0"/>
          </a:p>
        </p:txBody>
      </p:sp>
      <p:sp>
        <p:nvSpPr>
          <p:cNvPr id="7" name="Rectangle 11"/>
          <p:cNvSpPr/>
          <p:nvPr/>
        </p:nvSpPr>
        <p:spPr>
          <a:xfrm>
            <a:off x="235624" y="2270083"/>
            <a:ext cx="5747797" cy="4399277"/>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1900" b="1" dirty="0" smtClean="0">
                <a:solidFill>
                  <a:srgbClr val="002060"/>
                </a:solidFill>
                <a:latin typeface="Arial" panose="020B0604020202020204" pitchFamily="34" charset="0"/>
                <a:cs typeface="Arial" panose="020B0604020202020204" pitchFamily="34" charset="0"/>
              </a:rPr>
              <a:t>Think-IT</a:t>
            </a:r>
            <a:endParaRPr lang="en-US" sz="19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070100" algn="l"/>
                <a:tab pos="3863975" algn="l"/>
                <a:tab pos="5468938" algn="l"/>
                <a:tab pos="6815138" algn="l"/>
              </a:tabLst>
            </a:pPr>
            <a:r>
              <a:rPr lang="en-US" sz="1900" b="1" dirty="0">
                <a:solidFill>
                  <a:srgbClr val="000000"/>
                </a:solidFill>
                <a:latin typeface="Arial" panose="020B0604020202020204" pitchFamily="34" charset="0"/>
                <a:cs typeface="Arial" panose="020B0604020202020204" pitchFamily="34" charset="0"/>
              </a:rPr>
              <a:t>7.3.4 </a:t>
            </a:r>
            <a:r>
              <a:rPr lang="en-US" sz="1900" dirty="0" smtClean="0">
                <a:solidFill>
                  <a:srgbClr val="000000"/>
                </a:solidFill>
                <a:latin typeface="Arial" panose="020B0604020202020204" pitchFamily="34" charset="0"/>
                <a:cs typeface="Arial" panose="020B0604020202020204" pitchFamily="34" charset="0"/>
              </a:rPr>
              <a:t>	Look </a:t>
            </a:r>
            <a:r>
              <a:rPr lang="en-US" sz="1900" dirty="0">
                <a:solidFill>
                  <a:srgbClr val="000000"/>
                </a:solidFill>
                <a:latin typeface="Arial" panose="020B0604020202020204" pitchFamily="34" charset="0"/>
                <a:cs typeface="Arial" panose="020B0604020202020204" pitchFamily="34" charset="0"/>
              </a:rPr>
              <a:t>at the screenshot from YouTube above.</a:t>
            </a:r>
          </a:p>
          <a:p>
            <a:pPr marL="741363" indent="-741363">
              <a:buClr>
                <a:srgbClr val="C00000"/>
              </a:buClr>
              <a:tabLst>
                <a:tab pos="2070100" algn="l"/>
                <a:tab pos="3863975" algn="l"/>
                <a:tab pos="5468938" algn="l"/>
                <a:tab pos="6815138" algn="l"/>
              </a:tabLst>
            </a:pPr>
            <a:r>
              <a:rPr lang="en-US" sz="1900" dirty="0" smtClean="0">
                <a:solidFill>
                  <a:srgbClr val="000000"/>
                </a:solidFill>
                <a:latin typeface="Arial" panose="020B0604020202020204" pitchFamily="34" charset="0"/>
                <a:cs typeface="Arial" panose="020B0604020202020204" pitchFamily="34" charset="0"/>
              </a:rPr>
              <a:t>	a</a:t>
            </a:r>
            <a:r>
              <a:rPr lang="en-US" sz="1900" dirty="0">
                <a:solidFill>
                  <a:srgbClr val="000000"/>
                </a:solidFill>
                <a:latin typeface="Arial" panose="020B0604020202020204" pitchFamily="34" charset="0"/>
                <a:cs typeface="Arial" panose="020B0604020202020204" pitchFamily="34" charset="0"/>
              </a:rPr>
              <a:t>) What does width=”560” height=”315” mean?</a:t>
            </a:r>
          </a:p>
          <a:p>
            <a:pPr marL="741363" indent="-741363">
              <a:buClr>
                <a:srgbClr val="C00000"/>
              </a:buClr>
              <a:tabLst>
                <a:tab pos="2070100" algn="l"/>
                <a:tab pos="3863975" algn="l"/>
                <a:tab pos="5468938" algn="l"/>
                <a:tab pos="6815138" algn="l"/>
              </a:tabLst>
            </a:pPr>
            <a:r>
              <a:rPr lang="en-US" sz="1900" dirty="0" smtClean="0">
                <a:solidFill>
                  <a:srgbClr val="000000"/>
                </a:solidFill>
                <a:latin typeface="Arial" panose="020B0604020202020204" pitchFamily="34" charset="0"/>
                <a:cs typeface="Arial" panose="020B0604020202020204" pitchFamily="34" charset="0"/>
              </a:rPr>
              <a:t>	b</a:t>
            </a:r>
            <a:r>
              <a:rPr lang="en-US" sz="1900" dirty="0">
                <a:solidFill>
                  <a:srgbClr val="000000"/>
                </a:solidFill>
                <a:latin typeface="Arial" panose="020B0604020202020204" pitchFamily="34" charset="0"/>
                <a:cs typeface="Arial" panose="020B0604020202020204" pitchFamily="34" charset="0"/>
              </a:rPr>
              <a:t>) What does </a:t>
            </a:r>
            <a:r>
              <a:rPr lang="en-US" sz="1900" dirty="0" err="1">
                <a:solidFill>
                  <a:srgbClr val="000000"/>
                </a:solidFill>
                <a:latin typeface="Arial" panose="020B0604020202020204" pitchFamily="34" charset="0"/>
                <a:cs typeface="Arial" panose="020B0604020202020204" pitchFamily="34" charset="0"/>
              </a:rPr>
              <a:t>frameborder</a:t>
            </a:r>
            <a:r>
              <a:rPr lang="en-US" sz="1900" dirty="0">
                <a:solidFill>
                  <a:srgbClr val="000000"/>
                </a:solidFill>
                <a:latin typeface="Arial" panose="020B0604020202020204" pitchFamily="34" charset="0"/>
                <a:cs typeface="Arial" panose="020B0604020202020204" pitchFamily="34" charset="0"/>
              </a:rPr>
              <a:t>=”0” mean? What would happen if you changed the 0 to another number?</a:t>
            </a:r>
          </a:p>
          <a:p>
            <a:pPr marL="741363" indent="-741363">
              <a:buClr>
                <a:srgbClr val="C00000"/>
              </a:buClr>
              <a:tabLst>
                <a:tab pos="2070100" algn="l"/>
                <a:tab pos="3863975" algn="l"/>
                <a:tab pos="5468938" algn="l"/>
                <a:tab pos="6815138" algn="l"/>
              </a:tabLst>
            </a:pPr>
            <a:r>
              <a:rPr lang="en-US" sz="1900" b="1" dirty="0">
                <a:solidFill>
                  <a:srgbClr val="000000"/>
                </a:solidFill>
                <a:latin typeface="Arial" panose="020B0604020202020204" pitchFamily="34" charset="0"/>
                <a:cs typeface="Arial" panose="020B0604020202020204" pitchFamily="34" charset="0"/>
              </a:rPr>
              <a:t>7.3.5</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	a</a:t>
            </a:r>
            <a:r>
              <a:rPr lang="en-US" sz="1900" dirty="0">
                <a:solidFill>
                  <a:srgbClr val="000000"/>
                </a:solidFill>
                <a:latin typeface="Arial" panose="020B0604020202020204" pitchFamily="34" charset="0"/>
                <a:cs typeface="Arial" panose="020B0604020202020204" pitchFamily="34" charset="0"/>
              </a:rPr>
              <a:t>) How do you think the web browser will display the embedded content if the code reads &lt;iframe width=”100</a:t>
            </a:r>
            <a:r>
              <a:rPr lang="en-US" sz="1900" dirty="0" smtClean="0">
                <a:solidFill>
                  <a:srgbClr val="000000"/>
                </a:solidFill>
                <a:latin typeface="Arial" panose="020B0604020202020204" pitchFamily="34" charset="0"/>
                <a:cs typeface="Arial" panose="020B0604020202020204" pitchFamily="34" charset="0"/>
              </a:rPr>
              <a:t>%” height</a:t>
            </a:r>
            <a:r>
              <a:rPr lang="en-US" sz="1900" dirty="0">
                <a:solidFill>
                  <a:srgbClr val="000000"/>
                </a:solidFill>
                <a:latin typeface="Arial" panose="020B0604020202020204" pitchFamily="34" charset="0"/>
                <a:cs typeface="Arial" panose="020B0604020202020204" pitchFamily="34" charset="0"/>
              </a:rPr>
              <a:t>=”100%”&gt;?</a:t>
            </a:r>
          </a:p>
          <a:p>
            <a:pPr marL="741363" indent="-741363">
              <a:buClr>
                <a:srgbClr val="C00000"/>
              </a:buClr>
              <a:tabLst>
                <a:tab pos="2070100" algn="l"/>
                <a:tab pos="3863975" algn="l"/>
                <a:tab pos="5468938" algn="l"/>
                <a:tab pos="6815138" algn="l"/>
              </a:tabLst>
            </a:pPr>
            <a:r>
              <a:rPr lang="en-US" sz="1900" dirty="0" smtClean="0">
                <a:solidFill>
                  <a:srgbClr val="000000"/>
                </a:solidFill>
                <a:latin typeface="Arial" panose="020B0604020202020204" pitchFamily="34" charset="0"/>
                <a:cs typeface="Arial" panose="020B0604020202020204" pitchFamily="34" charset="0"/>
              </a:rPr>
              <a:t>	b</a:t>
            </a:r>
            <a:r>
              <a:rPr lang="en-US" sz="1900" dirty="0">
                <a:solidFill>
                  <a:srgbClr val="000000"/>
                </a:solidFill>
                <a:latin typeface="Arial" panose="020B0604020202020204" pitchFamily="34" charset="0"/>
                <a:cs typeface="Arial" panose="020B0604020202020204" pitchFamily="34" charset="0"/>
              </a:rPr>
              <a:t>) What do you think will happen when you change the size of the web browser application window?</a:t>
            </a:r>
            <a:endParaRPr lang="en-US" sz="1900" dirty="0" smtClean="0">
              <a:solidFill>
                <a:srgbClr val="000000"/>
              </a:solidFill>
              <a:latin typeface="Arial" panose="020B0604020202020204" pitchFamily="34" charset="0"/>
              <a:cs typeface="Arial" panose="020B0604020202020204" pitchFamily="34" charset="0"/>
            </a:endParaRPr>
          </a:p>
        </p:txBody>
      </p:sp>
      <p:sp>
        <p:nvSpPr>
          <p:cNvPr id="9" name="Rectangle 20"/>
          <p:cNvSpPr/>
          <p:nvPr/>
        </p:nvSpPr>
        <p:spPr>
          <a:xfrm>
            <a:off x="179512" y="1153476"/>
            <a:ext cx="8708513" cy="96949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1900" b="1" dirty="0" smtClean="0">
                <a:solidFill>
                  <a:srgbClr val="000000"/>
                </a:solidFill>
                <a:latin typeface="Arial" panose="020B0604020202020204" pitchFamily="34" charset="0"/>
                <a:cs typeface="Arial" panose="020B0604020202020204" pitchFamily="34" charset="0"/>
              </a:rPr>
              <a:t>Key </a:t>
            </a:r>
            <a:r>
              <a:rPr lang="en-US" sz="19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1900" b="1" dirty="0" smtClean="0">
                <a:solidFill>
                  <a:srgbClr val="C00000"/>
                </a:solidFill>
                <a:latin typeface="Arial" panose="020B0604020202020204" pitchFamily="34" charset="0"/>
                <a:cs typeface="Arial" panose="020B0604020202020204" pitchFamily="34" charset="0"/>
              </a:rPr>
              <a:t>iframe</a:t>
            </a:r>
            <a:r>
              <a:rPr lang="en-US" sz="1900" b="1" dirty="0">
                <a:solidFill>
                  <a:srgbClr val="C00000"/>
                </a:solidFill>
                <a:latin typeface="Arial" panose="020B0604020202020204" pitchFamily="34" charset="0"/>
                <a:cs typeface="Arial" panose="020B0604020202020204" pitchFamily="34" charset="0"/>
              </a:rPr>
              <a:t>:</a:t>
            </a:r>
            <a:r>
              <a:rPr lang="en-US" sz="1900" dirty="0">
                <a:solidFill>
                  <a:srgbClr val="000000"/>
                </a:solidFill>
                <a:latin typeface="Arial" panose="020B0604020202020204" pitchFamily="34" charset="0"/>
                <a:cs typeface="Arial" panose="020B0604020202020204" pitchFamily="34" charset="0"/>
              </a:rPr>
              <a:t> An iframe enables you to embed content from other websites into your web page.</a:t>
            </a:r>
            <a:endParaRPr lang="en-GB" sz="190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949270">
            <a:off x="8600851" y="998999"/>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11" name="Rectangle 14"/>
          <p:cNvSpPr/>
          <p:nvPr/>
        </p:nvSpPr>
        <p:spPr>
          <a:xfrm>
            <a:off x="6084168" y="2284758"/>
            <a:ext cx="2803854" cy="4312594"/>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900" b="1" dirty="0" smtClean="0">
                <a:solidFill>
                  <a:srgbClr val="002060"/>
                </a:solidFill>
                <a:latin typeface="Arial" panose="020B0604020202020204" pitchFamily="34" charset="0"/>
                <a:cs typeface="Arial" panose="020B0604020202020204" pitchFamily="34" charset="0"/>
              </a:rPr>
              <a:t>Compute-IT</a:t>
            </a:r>
            <a:endParaRPr lang="en-US" sz="1900"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809625" algn="l"/>
                <a:tab pos="2420938" algn="l"/>
              </a:tabLst>
            </a:pPr>
            <a:r>
              <a:rPr lang="en-US" sz="1900" b="1" dirty="0">
                <a:solidFill>
                  <a:srgbClr val="000000"/>
                </a:solidFill>
                <a:latin typeface="Arial" panose="020B0604020202020204" pitchFamily="34" charset="0"/>
                <a:cs typeface="Arial" panose="020B0604020202020204" pitchFamily="34" charset="0"/>
              </a:rPr>
              <a:t>7.3.6</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	</a:t>
            </a:r>
            <a:r>
              <a:rPr lang="en-US" sz="1900" b="1" dirty="0" smtClean="0">
                <a:solidFill>
                  <a:srgbClr val="000000"/>
                </a:solidFill>
                <a:latin typeface="Arial" panose="020B0604020202020204" pitchFamily="34" charset="0"/>
                <a:cs typeface="Arial" panose="020B0604020202020204" pitchFamily="34" charset="0"/>
              </a:rPr>
              <a:t>a</a:t>
            </a:r>
            <a:r>
              <a:rPr lang="en-US" sz="1900" b="1" dirty="0">
                <a:solidFill>
                  <a:srgbClr val="000000"/>
                </a:solidFill>
                <a:latin typeface="Arial" panose="020B0604020202020204" pitchFamily="34" charset="0"/>
                <a:cs typeface="Arial" panose="020B0604020202020204" pitchFamily="34" charset="0"/>
              </a:rPr>
              <a:t>) </a:t>
            </a:r>
            <a:r>
              <a:rPr lang="en-US" sz="1900" dirty="0">
                <a:solidFill>
                  <a:srgbClr val="000000"/>
                </a:solidFill>
                <a:latin typeface="Arial" panose="020B0604020202020204" pitchFamily="34" charset="0"/>
                <a:cs typeface="Arial" panose="020B0604020202020204" pitchFamily="34" charset="0"/>
              </a:rPr>
              <a:t>Find a video clip or a sound clip about your computing hero and embed it into your web page.</a:t>
            </a:r>
          </a:p>
          <a:p>
            <a:pPr marL="741363" indent="-741363">
              <a:buClr>
                <a:srgbClr val="C00000"/>
              </a:buClr>
              <a:tabLst>
                <a:tab pos="809625" algn="l"/>
                <a:tab pos="2420938" algn="l"/>
              </a:tabLst>
            </a:pPr>
            <a:r>
              <a:rPr lang="en-US" sz="1900" dirty="0" smtClean="0">
                <a:solidFill>
                  <a:srgbClr val="000000"/>
                </a:solidFill>
                <a:latin typeface="Arial" panose="020B0604020202020204" pitchFamily="34" charset="0"/>
                <a:cs typeface="Arial" panose="020B0604020202020204" pitchFamily="34" charset="0"/>
              </a:rPr>
              <a:t>	</a:t>
            </a:r>
            <a:r>
              <a:rPr lang="en-US" sz="1900" b="1" dirty="0" smtClean="0">
                <a:solidFill>
                  <a:srgbClr val="000000"/>
                </a:solidFill>
                <a:latin typeface="Arial" panose="020B0604020202020204" pitchFamily="34" charset="0"/>
                <a:cs typeface="Arial" panose="020B0604020202020204" pitchFamily="34" charset="0"/>
              </a:rPr>
              <a:t>b</a:t>
            </a:r>
            <a:r>
              <a:rPr lang="en-US" sz="1900" b="1" dirty="0">
                <a:solidFill>
                  <a:srgbClr val="000000"/>
                </a:solidFill>
                <a:latin typeface="Arial" panose="020B0604020202020204" pitchFamily="34" charset="0"/>
                <a:cs typeface="Arial" panose="020B0604020202020204" pitchFamily="34" charset="0"/>
              </a:rPr>
              <a:t>)</a:t>
            </a:r>
            <a:r>
              <a:rPr lang="en-US" sz="1900" dirty="0">
                <a:solidFill>
                  <a:srgbClr val="000000"/>
                </a:solidFill>
                <a:latin typeface="Arial" panose="020B0604020202020204" pitchFamily="34" charset="0"/>
                <a:cs typeface="Arial" panose="020B0604020202020204" pitchFamily="34" charset="0"/>
              </a:rPr>
              <a:t> Now alter the properties of the embedded content and test the predictions you made in 7.3.5 Think-IT.</a:t>
            </a:r>
            <a:endParaRPr lang="en-GB" sz="190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8574342" y="2171982"/>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8" name="Oval 7"/>
          <p:cNvSpPr/>
          <p:nvPr/>
        </p:nvSpPr>
        <p:spPr>
          <a:xfrm rot="1949270">
            <a:off x="5669360" y="2151127"/>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102107"/>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4000" dirty="0" smtClean="0"/>
              <a:t>7.3 – Bringing Content Together</a:t>
            </a:r>
            <a:endParaRPr lang="en-GB" sz="4000" b="1" dirty="0" smtClean="0"/>
          </a:p>
        </p:txBody>
      </p:sp>
      <p:sp>
        <p:nvSpPr>
          <p:cNvPr id="13" name="Rectangle 22"/>
          <p:cNvSpPr/>
          <p:nvPr/>
        </p:nvSpPr>
        <p:spPr>
          <a:xfrm>
            <a:off x="187285" y="1124744"/>
            <a:ext cx="8708512" cy="5453397"/>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759758"/>
              <a:gd name="connsiteX1" fmla="*/ 8708512 w 8708512"/>
              <a:gd name="connsiteY1" fmla="*/ 0 h 759758"/>
              <a:gd name="connsiteX2" fmla="*/ 8708512 w 8708512"/>
              <a:gd name="connsiteY2" fmla="*/ 759758 h 759758"/>
              <a:gd name="connsiteX3" fmla="*/ 70339 w 8708512"/>
              <a:gd name="connsiteY3" fmla="*/ 724589 h 759758"/>
              <a:gd name="connsiteX4" fmla="*/ 0 w 8708512"/>
              <a:gd name="connsiteY4" fmla="*/ 0 h 759758"/>
              <a:gd name="connsiteX0" fmla="*/ 0 w 8708512"/>
              <a:gd name="connsiteY0" fmla="*/ 0 h 759758"/>
              <a:gd name="connsiteX1" fmla="*/ 8708512 w 8708512"/>
              <a:gd name="connsiteY1" fmla="*/ 0 h 759758"/>
              <a:gd name="connsiteX2" fmla="*/ 8708512 w 8708512"/>
              <a:gd name="connsiteY2" fmla="*/ 759758 h 759758"/>
              <a:gd name="connsiteX3" fmla="*/ 70339 w 8708512"/>
              <a:gd name="connsiteY3" fmla="*/ 724589 h 759758"/>
              <a:gd name="connsiteX4" fmla="*/ 0 w 8708512"/>
              <a:gd name="connsiteY4" fmla="*/ 0 h 759758"/>
              <a:gd name="connsiteX0" fmla="*/ 0 w 8708512"/>
              <a:gd name="connsiteY0" fmla="*/ 0 h 759758"/>
              <a:gd name="connsiteX1" fmla="*/ 8708512 w 8708512"/>
              <a:gd name="connsiteY1" fmla="*/ 0 h 759758"/>
              <a:gd name="connsiteX2" fmla="*/ 8708512 w 8708512"/>
              <a:gd name="connsiteY2" fmla="*/ 759758 h 759758"/>
              <a:gd name="connsiteX3" fmla="*/ 70339 w 8708512"/>
              <a:gd name="connsiteY3" fmla="*/ 724589 h 759758"/>
              <a:gd name="connsiteX4" fmla="*/ 0 w 8708512"/>
              <a:gd name="connsiteY4" fmla="*/ 0 h 759758"/>
              <a:gd name="connsiteX0" fmla="*/ 0 w 8708512"/>
              <a:gd name="connsiteY0" fmla="*/ 0 h 759758"/>
              <a:gd name="connsiteX1" fmla="*/ 8708512 w 8708512"/>
              <a:gd name="connsiteY1" fmla="*/ 0 h 759758"/>
              <a:gd name="connsiteX2" fmla="*/ 8708512 w 8708512"/>
              <a:gd name="connsiteY2" fmla="*/ 759758 h 759758"/>
              <a:gd name="connsiteX3" fmla="*/ 70339 w 8708512"/>
              <a:gd name="connsiteY3" fmla="*/ 724589 h 759758"/>
              <a:gd name="connsiteX4" fmla="*/ 0 w 8708512"/>
              <a:gd name="connsiteY4" fmla="*/ 0 h 759758"/>
              <a:gd name="connsiteX0" fmla="*/ 0 w 8708512"/>
              <a:gd name="connsiteY0" fmla="*/ 0 h 759758"/>
              <a:gd name="connsiteX1" fmla="*/ 8708512 w 8708512"/>
              <a:gd name="connsiteY1" fmla="*/ 0 h 759758"/>
              <a:gd name="connsiteX2" fmla="*/ 8708512 w 8708512"/>
              <a:gd name="connsiteY2" fmla="*/ 759758 h 759758"/>
              <a:gd name="connsiteX3" fmla="*/ 70339 w 8708512"/>
              <a:gd name="connsiteY3" fmla="*/ 724589 h 759758"/>
              <a:gd name="connsiteX4" fmla="*/ 0 w 8708512"/>
              <a:gd name="connsiteY4" fmla="*/ 0 h 759758"/>
              <a:gd name="connsiteX0" fmla="*/ 0 w 8708512"/>
              <a:gd name="connsiteY0" fmla="*/ 0 h 759758"/>
              <a:gd name="connsiteX1" fmla="*/ 8708512 w 8708512"/>
              <a:gd name="connsiteY1" fmla="*/ 0 h 759758"/>
              <a:gd name="connsiteX2" fmla="*/ 8708512 w 8708512"/>
              <a:gd name="connsiteY2" fmla="*/ 759758 h 759758"/>
              <a:gd name="connsiteX3" fmla="*/ 70339 w 8708512"/>
              <a:gd name="connsiteY3" fmla="*/ 758887 h 759758"/>
              <a:gd name="connsiteX4" fmla="*/ 0 w 8708512"/>
              <a:gd name="connsiteY4" fmla="*/ 0 h 759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759758">
                <a:moveTo>
                  <a:pt x="0" y="0"/>
                </a:moveTo>
                <a:lnTo>
                  <a:pt x="8708512" y="0"/>
                </a:lnTo>
                <a:lnTo>
                  <a:pt x="8708512" y="759758"/>
                </a:lnTo>
                <a:lnTo>
                  <a:pt x="70339" y="758887"/>
                </a:lnTo>
                <a:cubicBezTo>
                  <a:pt x="3908" y="575972"/>
                  <a:pt x="19539" y="229807"/>
                  <a:pt x="0" y="0"/>
                </a:cubicBezTo>
                <a:close/>
              </a:path>
            </a:pathLst>
          </a:cu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1940" b="1" dirty="0" smtClean="0">
                <a:solidFill>
                  <a:srgbClr val="C00000"/>
                </a:solidFill>
                <a:latin typeface="Arial" panose="020B0604020202020204" pitchFamily="34" charset="0"/>
                <a:cs typeface="Arial" panose="020B0604020202020204" pitchFamily="34" charset="0"/>
              </a:rPr>
              <a:t>Challenge</a:t>
            </a:r>
            <a:endParaRPr lang="en-US" sz="194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1940" dirty="0">
                <a:solidFill>
                  <a:srgbClr val="000000"/>
                </a:solidFill>
                <a:latin typeface="Arial" panose="020B0604020202020204" pitchFamily="34" charset="0"/>
                <a:cs typeface="Arial" panose="020B0604020202020204" pitchFamily="34" charset="0"/>
              </a:rPr>
              <a:t>Your challenge for this unit was to code a web page and upload it to a server. Now that you have coded your web page, </a:t>
            </a:r>
            <a:r>
              <a:rPr lang="en-US" sz="1940" dirty="0" smtClean="0">
                <a:solidFill>
                  <a:srgbClr val="000000"/>
                </a:solidFill>
                <a:latin typeface="Arial" panose="020B0604020202020204" pitchFamily="34" charset="0"/>
                <a:cs typeface="Arial" panose="020B0604020202020204" pitchFamily="34" charset="0"/>
              </a:rPr>
              <a:t>it is </a:t>
            </a:r>
            <a:r>
              <a:rPr lang="en-US" sz="1940" dirty="0">
                <a:solidFill>
                  <a:srgbClr val="000000"/>
                </a:solidFill>
                <a:latin typeface="Arial" panose="020B0604020202020204" pitchFamily="34" charset="0"/>
                <a:cs typeface="Arial" panose="020B0604020202020204" pitchFamily="34" charset="0"/>
              </a:rPr>
              <a:t>time to upload it</a:t>
            </a:r>
            <a:r>
              <a:rPr lang="en-US" sz="1940" dirty="0" smtClean="0">
                <a:solidFill>
                  <a:srgbClr val="000000"/>
                </a:solidFill>
                <a:latin typeface="Arial" panose="020B0604020202020204" pitchFamily="34" charset="0"/>
                <a:cs typeface="Arial" panose="020B0604020202020204" pitchFamily="34" charset="0"/>
              </a:rPr>
              <a:t>.</a:t>
            </a:r>
            <a:br>
              <a:rPr lang="en-US" sz="1940" dirty="0" smtClean="0">
                <a:solidFill>
                  <a:srgbClr val="000000"/>
                </a:solidFill>
                <a:latin typeface="Arial" panose="020B0604020202020204" pitchFamily="34" charset="0"/>
                <a:cs typeface="Arial" panose="020B0604020202020204" pitchFamily="34" charset="0"/>
              </a:rPr>
            </a:br>
            <a:r>
              <a:rPr lang="en-US" sz="1940" dirty="0" smtClean="0">
                <a:solidFill>
                  <a:srgbClr val="000000"/>
                </a:solidFill>
                <a:latin typeface="Arial" panose="020B0604020202020204" pitchFamily="34" charset="0"/>
                <a:cs typeface="Arial" panose="020B0604020202020204" pitchFamily="34" charset="0"/>
              </a:rPr>
              <a:t/>
            </a:r>
            <a:br>
              <a:rPr lang="en-US" sz="1940" dirty="0" smtClean="0">
                <a:solidFill>
                  <a:srgbClr val="000000"/>
                </a:solidFill>
                <a:latin typeface="Arial" panose="020B0604020202020204" pitchFamily="34" charset="0"/>
                <a:cs typeface="Arial" panose="020B0604020202020204" pitchFamily="34" charset="0"/>
              </a:rPr>
            </a:br>
            <a:r>
              <a:rPr lang="en-US" sz="1940" dirty="0" smtClean="0">
                <a:solidFill>
                  <a:srgbClr val="000000"/>
                </a:solidFill>
                <a:latin typeface="Arial" panose="020B0604020202020204" pitchFamily="34" charset="0"/>
                <a:cs typeface="Arial" panose="020B0604020202020204" pitchFamily="34" charset="0"/>
              </a:rPr>
              <a:t/>
            </a:r>
            <a:br>
              <a:rPr lang="en-US" sz="1940" dirty="0" smtClean="0">
                <a:solidFill>
                  <a:srgbClr val="000000"/>
                </a:solidFill>
                <a:latin typeface="Arial" panose="020B0604020202020204" pitchFamily="34" charset="0"/>
                <a:cs typeface="Arial" panose="020B0604020202020204" pitchFamily="34" charset="0"/>
              </a:rPr>
            </a:br>
            <a:r>
              <a:rPr lang="en-US" sz="1940" dirty="0" smtClean="0">
                <a:solidFill>
                  <a:srgbClr val="000000"/>
                </a:solidFill>
                <a:latin typeface="Arial" panose="020B0604020202020204" pitchFamily="34" charset="0"/>
                <a:cs typeface="Arial" panose="020B0604020202020204" pitchFamily="34" charset="0"/>
              </a:rPr>
              <a:t/>
            </a:r>
            <a:br>
              <a:rPr lang="en-US" sz="1940" dirty="0" smtClean="0">
                <a:solidFill>
                  <a:srgbClr val="000000"/>
                </a:solidFill>
                <a:latin typeface="Arial" panose="020B0604020202020204" pitchFamily="34" charset="0"/>
                <a:cs typeface="Arial" panose="020B0604020202020204" pitchFamily="34" charset="0"/>
              </a:rPr>
            </a:br>
            <a:r>
              <a:rPr lang="en-US" sz="1940" dirty="0" smtClean="0">
                <a:solidFill>
                  <a:srgbClr val="000000"/>
                </a:solidFill>
                <a:latin typeface="Arial" panose="020B0604020202020204" pitchFamily="34" charset="0"/>
                <a:cs typeface="Arial" panose="020B0604020202020204" pitchFamily="34" charset="0"/>
              </a:rPr>
              <a:t/>
            </a:r>
            <a:br>
              <a:rPr lang="en-US" sz="1940" dirty="0" smtClean="0">
                <a:solidFill>
                  <a:srgbClr val="000000"/>
                </a:solidFill>
                <a:latin typeface="Arial" panose="020B0604020202020204" pitchFamily="34" charset="0"/>
                <a:cs typeface="Arial" panose="020B0604020202020204" pitchFamily="34" charset="0"/>
              </a:rPr>
            </a:br>
            <a:r>
              <a:rPr lang="en-US" sz="1940" dirty="0" smtClean="0">
                <a:solidFill>
                  <a:srgbClr val="000000"/>
                </a:solidFill>
                <a:latin typeface="Arial" panose="020B0604020202020204" pitchFamily="34" charset="0"/>
                <a:cs typeface="Arial" panose="020B0604020202020204" pitchFamily="34" charset="0"/>
              </a:rPr>
              <a:t/>
            </a:r>
            <a:br>
              <a:rPr lang="en-US" sz="1940" dirty="0" smtClean="0">
                <a:solidFill>
                  <a:srgbClr val="000000"/>
                </a:solidFill>
                <a:latin typeface="Arial" panose="020B0604020202020204" pitchFamily="34" charset="0"/>
                <a:cs typeface="Arial" panose="020B0604020202020204" pitchFamily="34" charset="0"/>
              </a:rPr>
            </a:br>
            <a:r>
              <a:rPr lang="en-US" sz="1940" dirty="0" smtClean="0">
                <a:solidFill>
                  <a:srgbClr val="000000"/>
                </a:solidFill>
                <a:latin typeface="Arial" panose="020B0604020202020204" pitchFamily="34" charset="0"/>
                <a:cs typeface="Arial" panose="020B0604020202020204" pitchFamily="34" charset="0"/>
              </a:rPr>
              <a:t/>
            </a:r>
            <a:br>
              <a:rPr lang="en-US" sz="1940" dirty="0" smtClean="0">
                <a:solidFill>
                  <a:srgbClr val="000000"/>
                </a:solidFill>
                <a:latin typeface="Arial" panose="020B0604020202020204" pitchFamily="34" charset="0"/>
                <a:cs typeface="Arial" panose="020B0604020202020204" pitchFamily="34" charset="0"/>
              </a:rPr>
            </a:br>
            <a:endParaRPr lang="en-US" sz="194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40" b="1" u="sng"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40" b="1" u="sng"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40" b="1" u="sng"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40" b="1" u="sng"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40" b="1" u="sng"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40" b="1" u="sng"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40" b="1" u="sng"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40" b="1" u="sng"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GB" sz="1940" b="1" u="sng" dirty="0">
              <a:solidFill>
                <a:srgbClr val="FF0000"/>
              </a:solidFill>
              <a:latin typeface="Arial" panose="020B0604020202020204" pitchFamily="34" charset="0"/>
              <a:cs typeface="Arial" panose="020B0604020202020204" pitchFamily="34" charset="0"/>
            </a:endParaRPr>
          </a:p>
        </p:txBody>
      </p:sp>
      <p:sp>
        <p:nvSpPr>
          <p:cNvPr id="14" name="Oval 13"/>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5" name="Rectangle 14"/>
          <p:cNvSpPr/>
          <p:nvPr/>
        </p:nvSpPr>
        <p:spPr>
          <a:xfrm>
            <a:off x="295297" y="2195568"/>
            <a:ext cx="8492488" cy="4261410"/>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4309"/>
              <a:gd name="connsiteX1" fmla="*/ 8708512 w 8708512"/>
              <a:gd name="connsiteY1" fmla="*/ 0 h 854309"/>
              <a:gd name="connsiteX2" fmla="*/ 8708512 w 8708512"/>
              <a:gd name="connsiteY2" fmla="*/ 801671 h 854309"/>
              <a:gd name="connsiteX3" fmla="*/ 82062 w 8708512"/>
              <a:gd name="connsiteY3" fmla="*/ 818314 h 854309"/>
              <a:gd name="connsiteX4" fmla="*/ 0 w 8708512"/>
              <a:gd name="connsiteY4" fmla="*/ 0 h 854309"/>
              <a:gd name="connsiteX0" fmla="*/ 0 w 8708512"/>
              <a:gd name="connsiteY0" fmla="*/ 0 h 859272"/>
              <a:gd name="connsiteX1" fmla="*/ 8708512 w 8708512"/>
              <a:gd name="connsiteY1" fmla="*/ 0 h 859272"/>
              <a:gd name="connsiteX2" fmla="*/ 8708512 w 8708512"/>
              <a:gd name="connsiteY2" fmla="*/ 801671 h 859272"/>
              <a:gd name="connsiteX3" fmla="*/ 82062 w 8708512"/>
              <a:gd name="connsiteY3" fmla="*/ 828951 h 859272"/>
              <a:gd name="connsiteX4" fmla="*/ 0 w 8708512"/>
              <a:gd name="connsiteY4" fmla="*/ 0 h 859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59272">
                <a:moveTo>
                  <a:pt x="0" y="0"/>
                </a:moveTo>
                <a:lnTo>
                  <a:pt x="8708512" y="0"/>
                </a:lnTo>
                <a:lnTo>
                  <a:pt x="8708512" y="801671"/>
                </a:lnTo>
                <a:cubicBezTo>
                  <a:pt x="5809583" y="887640"/>
                  <a:pt x="2957545" y="860213"/>
                  <a:pt x="82062" y="828951"/>
                </a:cubicBezTo>
                <a:cubicBezTo>
                  <a:pt x="-3907" y="616435"/>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900" b="1" dirty="0" smtClean="0">
                <a:solidFill>
                  <a:srgbClr val="002060"/>
                </a:solidFill>
                <a:latin typeface="Arial" panose="020B0604020202020204" pitchFamily="34" charset="0"/>
                <a:cs typeface="Arial" panose="020B0604020202020204" pitchFamily="34" charset="0"/>
              </a:rPr>
              <a:t>Compute-IT</a:t>
            </a:r>
            <a:endParaRPr lang="en-US" sz="1900" b="1" dirty="0">
              <a:solidFill>
                <a:srgbClr val="002060"/>
              </a:solidFill>
              <a:latin typeface="Arial" panose="020B0604020202020204" pitchFamily="34" charset="0"/>
              <a:cs typeface="Arial" panose="020B0604020202020204" pitchFamily="34" charset="0"/>
            </a:endParaRPr>
          </a:p>
          <a:p>
            <a:pPr marL="738188" indent="-738188">
              <a:buClr>
                <a:srgbClr val="C00000"/>
              </a:buClr>
              <a:tabLst>
                <a:tab pos="2420938" algn="l"/>
              </a:tabLst>
            </a:pPr>
            <a:r>
              <a:rPr lang="en-US" sz="1900" b="1" dirty="0">
                <a:solidFill>
                  <a:srgbClr val="000000"/>
                </a:solidFill>
                <a:latin typeface="Arial" panose="020B0604020202020204" pitchFamily="34" charset="0"/>
                <a:cs typeface="Arial" panose="020B0604020202020204" pitchFamily="34" charset="0"/>
              </a:rPr>
              <a:t>7.3.7</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	When </a:t>
            </a:r>
            <a:r>
              <a:rPr lang="en-US" sz="1900" dirty="0">
                <a:solidFill>
                  <a:srgbClr val="000000"/>
                </a:solidFill>
                <a:latin typeface="Arial" panose="020B0604020202020204" pitchFamily="34" charset="0"/>
                <a:cs typeface="Arial" panose="020B0604020202020204" pitchFamily="34" charset="0"/>
              </a:rPr>
              <a:t>you upload your web page you will need to give it a filename. When a web browser is directed to a </a:t>
            </a:r>
            <a:r>
              <a:rPr lang="en-US" sz="1900" dirty="0" smtClean="0">
                <a:solidFill>
                  <a:srgbClr val="000000"/>
                </a:solidFill>
                <a:latin typeface="Arial" panose="020B0604020202020204" pitchFamily="34" charset="0"/>
                <a:cs typeface="Arial" panose="020B0604020202020204" pitchFamily="34" charset="0"/>
              </a:rPr>
              <a:t>website and </a:t>
            </a:r>
            <a:r>
              <a:rPr lang="en-US" sz="1900" dirty="0">
                <a:solidFill>
                  <a:srgbClr val="000000"/>
                </a:solidFill>
                <a:latin typeface="Arial" panose="020B0604020202020204" pitchFamily="34" charset="0"/>
                <a:cs typeface="Arial" panose="020B0604020202020204" pitchFamily="34" charset="0"/>
              </a:rPr>
              <a:t>the URL does not contain a filename, the browser will usually look for the default file.</a:t>
            </a:r>
          </a:p>
          <a:p>
            <a:pPr marL="738188" indent="-738188">
              <a:buClr>
                <a:srgbClr val="C00000"/>
              </a:buClr>
              <a:tabLst>
                <a:tab pos="2420938" algn="l"/>
              </a:tabLst>
            </a:pPr>
            <a:r>
              <a:rPr lang="en-US" sz="1900" dirty="0" smtClean="0">
                <a:solidFill>
                  <a:srgbClr val="000000"/>
                </a:solidFill>
                <a:latin typeface="Arial" panose="020B0604020202020204" pitchFamily="34" charset="0"/>
                <a:cs typeface="Arial" panose="020B0604020202020204" pitchFamily="34" charset="0"/>
              </a:rPr>
              <a:t>	The </a:t>
            </a:r>
            <a:r>
              <a:rPr lang="en-US" sz="1900" dirty="0">
                <a:solidFill>
                  <a:srgbClr val="000000"/>
                </a:solidFill>
                <a:latin typeface="Arial" panose="020B0604020202020204" pitchFamily="34" charset="0"/>
                <a:cs typeface="Arial" panose="020B0604020202020204" pitchFamily="34" charset="0"/>
              </a:rPr>
              <a:t>name of this default file will be specified by the server on which the web page is hosted. It is often </a:t>
            </a:r>
            <a:r>
              <a:rPr lang="en-US" sz="1900" dirty="0" smtClean="0">
                <a:solidFill>
                  <a:srgbClr val="000000"/>
                </a:solidFill>
                <a:latin typeface="Arial" panose="020B0604020202020204" pitchFamily="34" charset="0"/>
                <a:cs typeface="Arial" panose="020B0604020202020204" pitchFamily="34" charset="0"/>
              </a:rPr>
              <a:t>index.html or </a:t>
            </a:r>
            <a:r>
              <a:rPr lang="en-US" sz="1900" dirty="0">
                <a:solidFill>
                  <a:srgbClr val="000000"/>
                </a:solidFill>
                <a:latin typeface="Arial" panose="020B0604020202020204" pitchFamily="34" charset="0"/>
                <a:cs typeface="Arial" panose="020B0604020202020204" pitchFamily="34" charset="0"/>
              </a:rPr>
              <a:t>index.htm, but the server administrator can set it to anything they like. Alternative names include </a:t>
            </a:r>
            <a:r>
              <a:rPr lang="en-US" sz="1900" dirty="0" smtClean="0">
                <a:solidFill>
                  <a:srgbClr val="000000"/>
                </a:solidFill>
                <a:latin typeface="Arial" panose="020B0604020202020204" pitchFamily="34" charset="0"/>
                <a:cs typeface="Arial" panose="020B0604020202020204" pitchFamily="34" charset="0"/>
              </a:rPr>
              <a:t>welcome.html or </a:t>
            </a:r>
            <a:r>
              <a:rPr lang="en-US" sz="1900" dirty="0">
                <a:solidFill>
                  <a:srgbClr val="000000"/>
                </a:solidFill>
                <a:latin typeface="Arial" panose="020B0604020202020204" pitchFamily="34" charset="0"/>
                <a:cs typeface="Arial" panose="020B0604020202020204" pitchFamily="34" charset="0"/>
              </a:rPr>
              <a:t>welcome.htm, or default.html or default.htm. Most web browsers and web servers handle HTM and </a:t>
            </a:r>
            <a:r>
              <a:rPr lang="en-US" sz="1900" dirty="0" smtClean="0">
                <a:solidFill>
                  <a:srgbClr val="000000"/>
                </a:solidFill>
                <a:latin typeface="Arial" panose="020B0604020202020204" pitchFamily="34" charset="0"/>
                <a:cs typeface="Arial" panose="020B0604020202020204" pitchFamily="34" charset="0"/>
              </a:rPr>
              <a:t>HTML extensions </a:t>
            </a:r>
            <a:r>
              <a:rPr lang="en-US" sz="1900" dirty="0">
                <a:solidFill>
                  <a:srgbClr val="000000"/>
                </a:solidFill>
                <a:latin typeface="Arial" panose="020B0604020202020204" pitchFamily="34" charset="0"/>
                <a:cs typeface="Arial" panose="020B0604020202020204" pitchFamily="34" charset="0"/>
              </a:rPr>
              <a:t>in the same way.</a:t>
            </a:r>
          </a:p>
          <a:p>
            <a:pPr marL="738188" indent="-738188">
              <a:buClr>
                <a:srgbClr val="C00000"/>
              </a:buClr>
              <a:tabLst>
                <a:tab pos="2420938" algn="l"/>
              </a:tabLst>
            </a:pPr>
            <a:r>
              <a:rPr lang="en-US" sz="1900" dirty="0" smtClean="0">
                <a:solidFill>
                  <a:srgbClr val="000000"/>
                </a:solidFill>
                <a:latin typeface="Arial" panose="020B0604020202020204" pitchFamily="34" charset="0"/>
                <a:cs typeface="Arial" panose="020B0604020202020204" pitchFamily="34" charset="0"/>
              </a:rPr>
              <a:t>	Which </a:t>
            </a:r>
            <a:r>
              <a:rPr lang="en-US" sz="1900" dirty="0">
                <a:solidFill>
                  <a:srgbClr val="000000"/>
                </a:solidFill>
                <a:latin typeface="Arial" panose="020B0604020202020204" pitchFamily="34" charset="0"/>
                <a:cs typeface="Arial" panose="020B0604020202020204" pitchFamily="34" charset="0"/>
              </a:rPr>
              <a:t>you use is usually up to you; however, if you want to make your web page the default page for the </a:t>
            </a:r>
            <a:r>
              <a:rPr lang="en-US" sz="1900" dirty="0" smtClean="0">
                <a:solidFill>
                  <a:srgbClr val="000000"/>
                </a:solidFill>
                <a:latin typeface="Arial" panose="020B0604020202020204" pitchFamily="34" charset="0"/>
                <a:cs typeface="Arial" panose="020B0604020202020204" pitchFamily="34" charset="0"/>
              </a:rPr>
              <a:t>website, you </a:t>
            </a:r>
            <a:r>
              <a:rPr lang="en-US" sz="1900" dirty="0">
                <a:solidFill>
                  <a:srgbClr val="000000"/>
                </a:solidFill>
                <a:latin typeface="Arial" panose="020B0604020202020204" pitchFamily="34" charset="0"/>
                <a:cs typeface="Arial" panose="020B0604020202020204" pitchFamily="34" charset="0"/>
              </a:rPr>
              <a:t>will need to find the name that has been given to the default file on the server and match it exactly.</a:t>
            </a:r>
            <a:endParaRPr lang="en-GB" sz="1900" u="sng" dirty="0">
              <a:solidFill>
                <a:srgbClr val="FF0000"/>
              </a:solidFill>
              <a:latin typeface="Arial" panose="020B0604020202020204" pitchFamily="34" charset="0"/>
              <a:cs typeface="Arial" panose="020B0604020202020204" pitchFamily="34" charset="0"/>
            </a:endParaRPr>
          </a:p>
        </p:txBody>
      </p:sp>
      <p:sp>
        <p:nvSpPr>
          <p:cNvPr id="16" name="Oval 15"/>
          <p:cNvSpPr/>
          <p:nvPr/>
        </p:nvSpPr>
        <p:spPr>
          <a:xfrm rot="1949270">
            <a:off x="8474103" y="206741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5093175"/>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8712967" cy="3539430"/>
          </a:xfrm>
          <a:prstGeom prst="rect">
            <a:avLst/>
          </a:prstGeom>
        </p:spPr>
        <p:txBody>
          <a:bodyPr wrap="square">
            <a:spAutoFit/>
          </a:bodyPr>
          <a:lstStyle/>
          <a:p>
            <a:pPr>
              <a:buClr>
                <a:srgbClr val="0070C0"/>
              </a:buClr>
              <a:buSzPct val="80000"/>
            </a:pPr>
            <a:r>
              <a:rPr lang="en-US" sz="2800" b="1" dirty="0" smtClean="0">
                <a:solidFill>
                  <a:srgbClr val="C00000"/>
                </a:solidFill>
              </a:rPr>
              <a:t>A </a:t>
            </a:r>
            <a:r>
              <a:rPr lang="en-US" sz="2800" b="1" dirty="0">
                <a:solidFill>
                  <a:srgbClr val="C00000"/>
                </a:solidFill>
              </a:rPr>
              <a:t>final thought:</a:t>
            </a:r>
          </a:p>
          <a:p>
            <a:pPr marL="581025" indent="-581025">
              <a:buClr>
                <a:srgbClr val="0070C0"/>
              </a:buClr>
              <a:buSzPct val="80000"/>
              <a:buFont typeface="Arial" panose="020B0604020202020204" pitchFamily="34" charset="0"/>
              <a:buChar char="►"/>
            </a:pPr>
            <a:r>
              <a:rPr lang="en-US" sz="2800" dirty="0"/>
              <a:t>HTML is not the only markup language. Markup languages are everywhere, and have been a part of computing since </a:t>
            </a:r>
            <a:r>
              <a:rPr lang="en-US" sz="2800" dirty="0" smtClean="0"/>
              <a:t>the birth </a:t>
            </a:r>
            <a:r>
              <a:rPr lang="en-US" sz="2800" dirty="0"/>
              <a:t>of the personal computer. </a:t>
            </a:r>
            <a:endParaRPr lang="en-US" sz="2800" dirty="0" smtClean="0"/>
          </a:p>
          <a:p>
            <a:pPr marL="581025" indent="-581025">
              <a:buClr>
                <a:srgbClr val="0070C0"/>
              </a:buClr>
              <a:buSzPct val="80000"/>
              <a:buFont typeface="Arial" panose="020B0604020202020204" pitchFamily="34" charset="0"/>
              <a:buChar char="►"/>
            </a:pPr>
            <a:r>
              <a:rPr lang="en-US" sz="2800" dirty="0" smtClean="0"/>
              <a:t>For </a:t>
            </a:r>
            <a:r>
              <a:rPr lang="en-US" sz="2800" dirty="0"/>
              <a:t>example, word processing uses a compressed markup document, with files for </a:t>
            </a:r>
            <a:r>
              <a:rPr lang="en-US" sz="2800" dirty="0" smtClean="0"/>
              <a:t>pictures, called </a:t>
            </a:r>
            <a:r>
              <a:rPr lang="en-US" sz="2800" dirty="0"/>
              <a:t>Open Document Text or ODT.</a:t>
            </a:r>
            <a:endParaRPr lang="en-US" sz="2800" dirty="0" smtClean="0"/>
          </a:p>
        </p:txBody>
      </p:sp>
      <p:sp>
        <p:nvSpPr>
          <p:cNvPr id="6" name="Title 1"/>
          <p:cNvSpPr>
            <a:spLocks noGrp="1"/>
          </p:cNvSpPr>
          <p:nvPr>
            <p:ph type="title"/>
          </p:nvPr>
        </p:nvSpPr>
        <p:spPr>
          <a:xfrm>
            <a:off x="107504" y="44624"/>
            <a:ext cx="7632848" cy="625434"/>
          </a:xfrm>
        </p:spPr>
        <p:txBody>
          <a:bodyPr>
            <a:noAutofit/>
          </a:bodyPr>
          <a:lstStyle/>
          <a:p>
            <a:r>
              <a:rPr lang="en-US" sz="4000" dirty="0" smtClean="0"/>
              <a:t>7.3 – Bringing Content Together</a:t>
            </a:r>
            <a:endParaRPr lang="en-GB" sz="4000" b="1" dirty="0" smtClean="0"/>
          </a:p>
        </p:txBody>
      </p:sp>
      <p:sp>
        <p:nvSpPr>
          <p:cNvPr id="7" name="Rectangle 11"/>
          <p:cNvSpPr/>
          <p:nvPr/>
        </p:nvSpPr>
        <p:spPr>
          <a:xfrm>
            <a:off x="179512" y="4780309"/>
            <a:ext cx="8724691" cy="1384995"/>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p:spPr>
        <p:txBody>
          <a:bodyPr wrap="square">
            <a:spAutoFit/>
          </a:bodyPr>
          <a:lstStyle/>
          <a:p>
            <a:pPr marL="1038225" indent="-1038225">
              <a:buClr>
                <a:srgbClr val="C00000"/>
              </a:buClr>
              <a:tabLst>
                <a:tab pos="2070100" algn="l"/>
                <a:tab pos="3863975" algn="l"/>
              </a:tabLst>
            </a:pPr>
            <a:r>
              <a:rPr lang="en-US" sz="2800" b="1" dirty="0" smtClean="0">
                <a:solidFill>
                  <a:srgbClr val="002060"/>
                </a:solidFill>
                <a:latin typeface="Arial" panose="020B0604020202020204" pitchFamily="34" charset="0"/>
                <a:cs typeface="Arial" panose="020B0604020202020204" pitchFamily="34" charset="0"/>
              </a:rPr>
              <a:t>Think-IT</a:t>
            </a:r>
            <a:endParaRPr lang="en-US" sz="2800" b="1" dirty="0">
              <a:solidFill>
                <a:srgbClr val="002060"/>
              </a:solidFill>
              <a:latin typeface="Arial" panose="020B0604020202020204" pitchFamily="34" charset="0"/>
              <a:cs typeface="Arial" panose="020B0604020202020204" pitchFamily="34" charset="0"/>
            </a:endParaRPr>
          </a:p>
          <a:p>
            <a:pPr marL="1038225" indent="-1038225">
              <a:buClr>
                <a:srgbClr val="C00000"/>
              </a:buClr>
              <a:tabLst>
                <a:tab pos="2070100" algn="l"/>
                <a:tab pos="3863975" algn="l"/>
                <a:tab pos="5468938" algn="l"/>
                <a:tab pos="6815138" algn="l"/>
              </a:tabLst>
            </a:pPr>
            <a:r>
              <a:rPr lang="en-US" sz="2800" b="1" dirty="0">
                <a:solidFill>
                  <a:srgbClr val="000000"/>
                </a:solidFill>
                <a:latin typeface="Arial" panose="020B0604020202020204" pitchFamily="34" charset="0"/>
                <a:cs typeface="Arial" panose="020B0604020202020204" pitchFamily="34" charset="0"/>
              </a:rPr>
              <a:t>7.3.8</a:t>
            </a:r>
            <a:r>
              <a:rPr lang="en-US" sz="2800" dirty="0">
                <a:solidFill>
                  <a:srgbClr val="000000"/>
                </a:solidFill>
                <a:latin typeface="Arial" panose="020B0604020202020204" pitchFamily="34" charset="0"/>
                <a:cs typeface="Arial" panose="020B0604020202020204" pitchFamily="34" charset="0"/>
              </a:rPr>
              <a:t> </a:t>
            </a:r>
            <a:r>
              <a:rPr lang="en-US" sz="2800" dirty="0" smtClean="0">
                <a:solidFill>
                  <a:srgbClr val="000000"/>
                </a:solidFill>
                <a:latin typeface="Arial" panose="020B0604020202020204" pitchFamily="34" charset="0"/>
                <a:cs typeface="Arial" panose="020B0604020202020204" pitchFamily="34" charset="0"/>
              </a:rPr>
              <a:t>	Why </a:t>
            </a:r>
            <a:r>
              <a:rPr lang="en-US" sz="2800" dirty="0">
                <a:solidFill>
                  <a:srgbClr val="000000"/>
                </a:solidFill>
                <a:latin typeface="Arial" panose="020B0604020202020204" pitchFamily="34" charset="0"/>
                <a:cs typeface="Arial" panose="020B0604020202020204" pitchFamily="34" charset="0"/>
              </a:rPr>
              <a:t>do you think that open formats are important for storing data?</a:t>
            </a:r>
            <a:endParaRPr lang="en-US" sz="2800" dirty="0" smtClean="0">
              <a:solidFill>
                <a:srgbClr val="000000"/>
              </a:solidFill>
              <a:latin typeface="Arial" panose="020B0604020202020204" pitchFamily="34" charset="0"/>
              <a:cs typeface="Arial" panose="020B0604020202020204" pitchFamily="34" charset="0"/>
            </a:endParaRPr>
          </a:p>
        </p:txBody>
      </p:sp>
      <p:sp>
        <p:nvSpPr>
          <p:cNvPr id="8" name="Oval 7"/>
          <p:cNvSpPr/>
          <p:nvPr/>
        </p:nvSpPr>
        <p:spPr>
          <a:xfrm rot="1949270">
            <a:off x="8574342" y="4661004"/>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8066657"/>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smtClean="0"/>
              <a:t>8.1 – HCI and Changing Technologies</a:t>
            </a:r>
            <a:endParaRPr lang="en-GB" sz="3600" b="1" dirty="0" smtClean="0"/>
          </a:p>
        </p:txBody>
      </p:sp>
      <p:sp>
        <p:nvSpPr>
          <p:cNvPr id="7" name="Rectangle 11"/>
          <p:cNvSpPr/>
          <p:nvPr/>
        </p:nvSpPr>
        <p:spPr>
          <a:xfrm>
            <a:off x="4139952" y="3284984"/>
            <a:ext cx="4692243" cy="2870810"/>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p:spPr>
        <p:txBody>
          <a:bodyPr wrap="square">
            <a:spAutoFit/>
          </a:bodyPr>
          <a:lstStyle/>
          <a:p>
            <a:pPr marL="1038225" indent="-1038225">
              <a:buClr>
                <a:srgbClr val="C00000"/>
              </a:buClr>
              <a:tabLst>
                <a:tab pos="2070100" algn="l"/>
                <a:tab pos="3863975" algn="l"/>
              </a:tabLst>
            </a:pPr>
            <a:r>
              <a:rPr lang="en-US" sz="2800" b="1" dirty="0" smtClean="0">
                <a:solidFill>
                  <a:srgbClr val="002060"/>
                </a:solidFill>
                <a:latin typeface="Arial" panose="020B0604020202020204" pitchFamily="34" charset="0"/>
                <a:cs typeface="Arial" panose="020B0604020202020204" pitchFamily="34" charset="0"/>
              </a:rPr>
              <a:t>Think-IT</a:t>
            </a:r>
            <a:endParaRPr lang="en-US" sz="2800" b="1" dirty="0">
              <a:solidFill>
                <a:srgbClr val="002060"/>
              </a:solidFill>
              <a:latin typeface="Arial" panose="020B0604020202020204" pitchFamily="34" charset="0"/>
              <a:cs typeface="Arial" panose="020B0604020202020204" pitchFamily="34" charset="0"/>
            </a:endParaRPr>
          </a:p>
          <a:p>
            <a:pPr marL="914400" indent="-914400">
              <a:buClr>
                <a:srgbClr val="C00000"/>
              </a:buClr>
              <a:tabLst>
                <a:tab pos="2070100" algn="l"/>
                <a:tab pos="3863975" algn="l"/>
                <a:tab pos="5468938" algn="l"/>
                <a:tab pos="6815138" algn="l"/>
              </a:tabLst>
            </a:pPr>
            <a:r>
              <a:rPr lang="en-US" sz="2800" b="1" dirty="0">
                <a:solidFill>
                  <a:srgbClr val="000000"/>
                </a:solidFill>
                <a:latin typeface="Arial" panose="020B0604020202020204" pitchFamily="34" charset="0"/>
                <a:cs typeface="Arial" panose="020B0604020202020204" pitchFamily="34" charset="0"/>
              </a:rPr>
              <a:t>8.1.1</a:t>
            </a:r>
            <a:r>
              <a:rPr lang="en-US" sz="2800" dirty="0">
                <a:solidFill>
                  <a:srgbClr val="000000"/>
                </a:solidFill>
                <a:latin typeface="Arial" panose="020B0604020202020204" pitchFamily="34" charset="0"/>
                <a:cs typeface="Arial" panose="020B0604020202020204" pitchFamily="34" charset="0"/>
              </a:rPr>
              <a:t> </a:t>
            </a:r>
            <a:r>
              <a:rPr lang="en-US" sz="2800" dirty="0" smtClean="0">
                <a:solidFill>
                  <a:srgbClr val="000000"/>
                </a:solidFill>
                <a:latin typeface="Arial" panose="020B0604020202020204" pitchFamily="34" charset="0"/>
                <a:cs typeface="Arial" panose="020B0604020202020204" pitchFamily="34" charset="0"/>
              </a:rPr>
              <a:t>	List </a:t>
            </a:r>
            <a:r>
              <a:rPr lang="en-US" sz="2800" dirty="0">
                <a:solidFill>
                  <a:srgbClr val="000000"/>
                </a:solidFill>
                <a:latin typeface="Arial" panose="020B0604020202020204" pitchFamily="34" charset="0"/>
                <a:cs typeface="Arial" panose="020B0604020202020204" pitchFamily="34" charset="0"/>
              </a:rPr>
              <a:t>as many words as you can think of when you see the term ‘Human–Computer Interaction’.</a:t>
            </a:r>
            <a:endParaRPr lang="en-US" sz="2800" dirty="0" smtClean="0">
              <a:solidFill>
                <a:srgbClr val="000000"/>
              </a:solidFill>
              <a:latin typeface="Arial" panose="020B0604020202020204" pitchFamily="34" charset="0"/>
              <a:cs typeface="Arial" panose="020B0604020202020204" pitchFamily="34" charset="0"/>
            </a:endParaRPr>
          </a:p>
        </p:txBody>
      </p:sp>
      <p:sp>
        <p:nvSpPr>
          <p:cNvPr id="8" name="Oval 7"/>
          <p:cNvSpPr/>
          <p:nvPr/>
        </p:nvSpPr>
        <p:spPr>
          <a:xfrm rot="1949270">
            <a:off x="8502334" y="3159239"/>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9" name="Rectangle 22"/>
          <p:cNvSpPr/>
          <p:nvPr/>
        </p:nvSpPr>
        <p:spPr>
          <a:xfrm>
            <a:off x="179512" y="1135105"/>
            <a:ext cx="8708512" cy="2005863"/>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03122">
                <a:moveTo>
                  <a:pt x="0" y="0"/>
                </a:moveTo>
                <a:lnTo>
                  <a:pt x="8708512" y="0"/>
                </a:lnTo>
                <a:lnTo>
                  <a:pt x="8708512" y="759758"/>
                </a:lnTo>
                <a:cubicBezTo>
                  <a:pt x="5848659" y="865266"/>
                  <a:pt x="2953638" y="748035"/>
                  <a:pt x="70339" y="724589"/>
                </a:cubicBezTo>
                <a:cubicBezTo>
                  <a:pt x="3908" y="541674"/>
                  <a:pt x="19539" y="229807"/>
                  <a:pt x="0" y="0"/>
                </a:cubicBezTo>
                <a:close/>
              </a:path>
            </a:pathLst>
          </a:cu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800" b="1" dirty="0" smtClean="0">
                <a:solidFill>
                  <a:srgbClr val="C00000"/>
                </a:solidFill>
                <a:latin typeface="Arial" panose="020B0604020202020204" pitchFamily="34" charset="0"/>
                <a:cs typeface="Arial" panose="020B0604020202020204" pitchFamily="34" charset="0"/>
              </a:rPr>
              <a:t>Challenge</a:t>
            </a:r>
            <a:endParaRPr lang="en-US" sz="28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800" dirty="0">
                <a:solidFill>
                  <a:srgbClr val="000000"/>
                </a:solidFill>
                <a:latin typeface="Arial" panose="020B0604020202020204" pitchFamily="34" charset="0"/>
                <a:cs typeface="Arial" panose="020B0604020202020204" pitchFamily="34" charset="0"/>
              </a:rPr>
              <a:t>Your challenge is to design, for a specific user group and using future technology, a hand-held digital device to </a:t>
            </a:r>
            <a:r>
              <a:rPr lang="en-US" sz="2800" dirty="0" smtClean="0">
                <a:solidFill>
                  <a:srgbClr val="000000"/>
                </a:solidFill>
                <a:latin typeface="Arial" panose="020B0604020202020204" pitchFamily="34" charset="0"/>
                <a:cs typeface="Arial" panose="020B0604020202020204" pitchFamily="34" charset="0"/>
              </a:rPr>
              <a:t>include phone </a:t>
            </a:r>
            <a:r>
              <a:rPr lang="en-US" sz="2800" dirty="0">
                <a:solidFill>
                  <a:srgbClr val="000000"/>
                </a:solidFill>
                <a:latin typeface="Arial" panose="020B0604020202020204" pitchFamily="34" charset="0"/>
                <a:cs typeface="Arial" panose="020B0604020202020204" pitchFamily="34" charset="0"/>
              </a:rPr>
              <a:t>functionality.</a:t>
            </a:r>
            <a:endParaRPr lang="en-GB" sz="2800" b="1"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1" name="Rectangle 20"/>
          <p:cNvSpPr/>
          <p:nvPr/>
        </p:nvSpPr>
        <p:spPr>
          <a:xfrm>
            <a:off x="179512" y="3284984"/>
            <a:ext cx="3829237" cy="336610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800" b="1" dirty="0" smtClean="0">
                <a:solidFill>
                  <a:srgbClr val="000000"/>
                </a:solidFill>
                <a:latin typeface="Arial" panose="020B0604020202020204" pitchFamily="34" charset="0"/>
                <a:cs typeface="Arial" panose="020B0604020202020204" pitchFamily="34" charset="0"/>
              </a:rPr>
              <a:t>Key Term</a:t>
            </a:r>
          </a:p>
          <a:p>
            <a:pPr marL="285750" indent="-285750">
              <a:buClr>
                <a:srgbClr val="C00000"/>
              </a:buClr>
              <a:buFont typeface="Wingdings" panose="05000000000000000000" pitchFamily="2" charset="2"/>
              <a:buChar char="§"/>
              <a:tabLst>
                <a:tab pos="2420938" algn="l"/>
              </a:tabLst>
            </a:pPr>
            <a:r>
              <a:rPr lang="en-US" sz="2800" b="1" dirty="0">
                <a:solidFill>
                  <a:srgbClr val="C00000"/>
                </a:solidFill>
                <a:latin typeface="Arial" panose="020B0604020202020204" pitchFamily="34" charset="0"/>
                <a:cs typeface="Arial" panose="020B0604020202020204" pitchFamily="34" charset="0"/>
              </a:rPr>
              <a:t>Human–Computer Interaction (HCI): </a:t>
            </a:r>
            <a:r>
              <a:rPr lang="en-US" sz="2800" dirty="0">
                <a:solidFill>
                  <a:srgbClr val="000000"/>
                </a:solidFill>
                <a:latin typeface="Arial" panose="020B0604020202020204" pitchFamily="34" charset="0"/>
                <a:cs typeface="Arial" panose="020B0604020202020204" pitchFamily="34" charset="0"/>
              </a:rPr>
              <a:t>HCI is the study of how people (users) interact with computers.</a:t>
            </a:r>
            <a:endParaRPr lang="en-GB" sz="280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3721575" y="3087231"/>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4987718"/>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5688631" cy="5909310"/>
          </a:xfrm>
          <a:prstGeom prst="rect">
            <a:avLst/>
          </a:prstGeom>
        </p:spPr>
        <p:txBody>
          <a:bodyPr wrap="square">
            <a:spAutoFit/>
          </a:bodyPr>
          <a:lstStyle/>
          <a:p>
            <a:pPr>
              <a:buClr>
                <a:srgbClr val="0070C0"/>
              </a:buClr>
              <a:buSzPct val="80000"/>
            </a:pPr>
            <a:r>
              <a:rPr lang="en-US" sz="2030" b="1" dirty="0" smtClean="0">
                <a:solidFill>
                  <a:srgbClr val="C00000"/>
                </a:solidFill>
              </a:rPr>
              <a:t>What </a:t>
            </a:r>
            <a:r>
              <a:rPr lang="en-US" sz="2030" b="1" dirty="0">
                <a:solidFill>
                  <a:srgbClr val="C00000"/>
                </a:solidFill>
              </a:rPr>
              <a:t>is Human–Computer Interaction (HCI)?</a:t>
            </a:r>
          </a:p>
          <a:p>
            <a:pPr marL="352425" indent="-352425">
              <a:buClr>
                <a:srgbClr val="0070C0"/>
              </a:buClr>
              <a:buSzPct val="80000"/>
              <a:buFont typeface="Arial" panose="020B0604020202020204" pitchFamily="34" charset="0"/>
              <a:buChar char="►"/>
            </a:pPr>
            <a:r>
              <a:rPr lang="en-US" sz="2030" dirty="0" smtClean="0"/>
              <a:t>This </a:t>
            </a:r>
            <a:r>
              <a:rPr lang="en-US" sz="2030" dirty="0"/>
              <a:t>is the study of how </a:t>
            </a:r>
            <a:r>
              <a:rPr lang="en-US" sz="2030" dirty="0" smtClean="0"/>
              <a:t>people </a:t>
            </a:r>
            <a:r>
              <a:rPr lang="en-US" sz="2030" dirty="0"/>
              <a:t>(users) interact with computers. It is important not to </a:t>
            </a:r>
            <a:r>
              <a:rPr lang="en-US" sz="2030" dirty="0" smtClean="0"/>
              <a:t>let the </a:t>
            </a:r>
            <a:r>
              <a:rPr lang="en-US" sz="2030" dirty="0"/>
              <a:t>word ‘computer’ limit your vision of HCI to a person sitting at a desk in front of a computer. </a:t>
            </a:r>
            <a:endParaRPr lang="en-US" sz="2030" dirty="0" smtClean="0"/>
          </a:p>
          <a:p>
            <a:pPr marL="352425" indent="-352425">
              <a:buClr>
                <a:srgbClr val="0070C0"/>
              </a:buClr>
              <a:buSzPct val="80000"/>
              <a:buFont typeface="Arial" panose="020B0604020202020204" pitchFamily="34" charset="0"/>
              <a:buChar char="►"/>
            </a:pPr>
            <a:r>
              <a:rPr lang="en-US" sz="2030" dirty="0" smtClean="0"/>
              <a:t>HCI </a:t>
            </a:r>
            <a:r>
              <a:rPr lang="en-US" sz="2030" dirty="0"/>
              <a:t>also refers to </a:t>
            </a:r>
            <a:r>
              <a:rPr lang="en-US" sz="2030" dirty="0" smtClean="0"/>
              <a:t>things like </a:t>
            </a:r>
            <a:r>
              <a:rPr lang="en-US" sz="2030" dirty="0"/>
              <a:t>getting cash from an ATM, checking the instrument panels on an </a:t>
            </a:r>
            <a:r>
              <a:rPr lang="en-US" sz="2030" dirty="0" err="1"/>
              <a:t>aeroplane</a:t>
            </a:r>
            <a:r>
              <a:rPr lang="en-US" sz="2030" dirty="0"/>
              <a:t>, monitoring control systems in </a:t>
            </a:r>
            <a:r>
              <a:rPr lang="en-US" sz="2030" dirty="0" smtClean="0"/>
              <a:t>manufacturing plants</a:t>
            </a:r>
            <a:r>
              <a:rPr lang="en-US" sz="2030" dirty="0"/>
              <a:t>, observing scientific experiments and composing music using both hardware and software</a:t>
            </a:r>
            <a:r>
              <a:rPr lang="en-US" sz="2030" dirty="0" smtClean="0"/>
              <a:t>.</a:t>
            </a:r>
          </a:p>
          <a:p>
            <a:pPr marL="352425" indent="-352425">
              <a:buClr>
                <a:srgbClr val="0070C0"/>
              </a:buClr>
              <a:buSzPct val="80000"/>
              <a:buFont typeface="Arial" panose="020B0604020202020204" pitchFamily="34" charset="0"/>
              <a:buChar char="►"/>
            </a:pPr>
            <a:r>
              <a:rPr lang="en-US" sz="2030" dirty="0"/>
              <a:t>Some technologies have changed dramatically over the last few decades, and the pace of change is speeding up. </a:t>
            </a:r>
            <a:endParaRPr lang="en-US" sz="2030" dirty="0" smtClean="0"/>
          </a:p>
          <a:p>
            <a:pPr marL="352425" indent="-352425">
              <a:buClr>
                <a:srgbClr val="0070C0"/>
              </a:buClr>
              <a:buSzPct val="80000"/>
              <a:buFont typeface="Arial" panose="020B0604020202020204" pitchFamily="34" charset="0"/>
              <a:buChar char="►"/>
            </a:pPr>
            <a:r>
              <a:rPr lang="en-US" sz="2030" dirty="0" smtClean="0"/>
              <a:t>The way humans </a:t>
            </a:r>
            <a:r>
              <a:rPr lang="en-US" sz="2030" dirty="0"/>
              <a:t>and computers interact has changed the way we work and the way we live our lives</a:t>
            </a:r>
            <a:r>
              <a:rPr lang="en-US" sz="2030" dirty="0" smtClean="0"/>
              <a:t>.</a:t>
            </a:r>
          </a:p>
        </p:txBody>
      </p:sp>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pic>
        <p:nvPicPr>
          <p:cNvPr id="1026" name="Picture 2" descr="Image result for cash machine interfa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1201265"/>
            <a:ext cx="2856384" cy="24823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airline check in kiosk"/>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12160" y="3819468"/>
            <a:ext cx="2856384" cy="2701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5278081"/>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6145838" cy="4034951"/>
          </a:xfrm>
          <a:prstGeom prst="rect">
            <a:avLst/>
          </a:prstGeom>
        </p:spPr>
        <p:txBody>
          <a:bodyPr wrap="square">
            <a:spAutoFit/>
          </a:bodyPr>
          <a:lstStyle/>
          <a:p>
            <a:pPr>
              <a:buClr>
                <a:srgbClr val="0070C0"/>
              </a:buClr>
              <a:buSzPct val="80000"/>
            </a:pPr>
            <a:r>
              <a:rPr lang="en-US" sz="1840" b="1" dirty="0" smtClean="0">
                <a:solidFill>
                  <a:srgbClr val="C00000"/>
                </a:solidFill>
              </a:rPr>
              <a:t>WIMP</a:t>
            </a:r>
            <a:endParaRPr lang="en-US" sz="1840" b="1" dirty="0">
              <a:solidFill>
                <a:srgbClr val="C00000"/>
              </a:solidFill>
            </a:endParaRPr>
          </a:p>
          <a:p>
            <a:pPr marL="352425" indent="-352425">
              <a:buClr>
                <a:srgbClr val="0070C0"/>
              </a:buClr>
              <a:buSzPct val="80000"/>
              <a:buFont typeface="Arial" panose="020B0604020202020204" pitchFamily="34" charset="0"/>
              <a:buChar char="►"/>
            </a:pPr>
            <a:r>
              <a:rPr lang="en-US" sz="1840" dirty="0"/>
              <a:t>The introduction of </a:t>
            </a:r>
            <a:r>
              <a:rPr lang="en-US" sz="1840" b="1" dirty="0">
                <a:solidFill>
                  <a:srgbClr val="FF0000"/>
                </a:solidFill>
              </a:rPr>
              <a:t>WIMP</a:t>
            </a:r>
            <a:r>
              <a:rPr lang="en-US" sz="1840" dirty="0">
                <a:solidFill>
                  <a:srgbClr val="FF0000"/>
                </a:solidFill>
              </a:rPr>
              <a:t> </a:t>
            </a:r>
            <a:r>
              <a:rPr lang="en-US" sz="1840" dirty="0"/>
              <a:t>(Windows, Icons, Menus and Pointer) in 1980 is often cited as one of the great leaps forward </a:t>
            </a:r>
            <a:r>
              <a:rPr lang="en-US" sz="1840" dirty="0" smtClean="0"/>
              <a:t>in computing</a:t>
            </a:r>
            <a:r>
              <a:rPr lang="en-US" sz="1840" dirty="0"/>
              <a:t>. Until WIMP was introduced, users controlled computers via the command line. In WIMP systems:</a:t>
            </a:r>
          </a:p>
          <a:p>
            <a:pPr marL="352425" indent="-352425">
              <a:buClr>
                <a:srgbClr val="0070C0"/>
              </a:buClr>
              <a:buSzPct val="80000"/>
              <a:buFont typeface="Arial" panose="020B0604020202020204" pitchFamily="34" charset="0"/>
              <a:buChar char="►"/>
            </a:pPr>
            <a:r>
              <a:rPr lang="en-US" sz="1840" b="1" dirty="0">
                <a:solidFill>
                  <a:srgbClr val="6699FF"/>
                </a:solidFill>
              </a:rPr>
              <a:t>W</a:t>
            </a:r>
            <a:r>
              <a:rPr lang="en-US" sz="1840" dirty="0"/>
              <a:t> the ‘windows’ give computers the opportunity to run multiple programs at the same time, each in their own window</a:t>
            </a:r>
          </a:p>
          <a:p>
            <a:pPr marL="352425" indent="-352425">
              <a:buClr>
                <a:srgbClr val="0070C0"/>
              </a:buClr>
              <a:buSzPct val="80000"/>
              <a:buFont typeface="Arial" panose="020B0604020202020204" pitchFamily="34" charset="0"/>
              <a:buChar char="►"/>
            </a:pPr>
            <a:r>
              <a:rPr lang="en-US" sz="1840" b="1" dirty="0">
                <a:solidFill>
                  <a:srgbClr val="6699FF"/>
                </a:solidFill>
              </a:rPr>
              <a:t>I</a:t>
            </a:r>
            <a:r>
              <a:rPr lang="en-US" sz="1840" dirty="0"/>
              <a:t> an ‘icon’ acts as a shortcut to execute the </a:t>
            </a:r>
            <a:r>
              <a:rPr lang="en-US" sz="1840" dirty="0" smtClean="0"/>
              <a:t>program</a:t>
            </a:r>
            <a:endParaRPr lang="en-US" sz="1840" dirty="0"/>
          </a:p>
          <a:p>
            <a:pPr marL="352425" indent="-352425">
              <a:buClr>
                <a:srgbClr val="0070C0"/>
              </a:buClr>
              <a:buSzPct val="80000"/>
              <a:buFont typeface="Arial" panose="020B0604020202020204" pitchFamily="34" charset="0"/>
              <a:buChar char="►"/>
            </a:pPr>
            <a:r>
              <a:rPr lang="en-US" sz="1840" b="1" dirty="0">
                <a:solidFill>
                  <a:srgbClr val="6699FF"/>
                </a:solidFill>
              </a:rPr>
              <a:t>M</a:t>
            </a:r>
            <a:r>
              <a:rPr lang="en-US" sz="1840" dirty="0"/>
              <a:t> a ‘menu’ is used to aid selection – it might be text- or icon-based</a:t>
            </a:r>
          </a:p>
          <a:p>
            <a:pPr marL="352425" indent="-352425">
              <a:buClr>
                <a:srgbClr val="0070C0"/>
              </a:buClr>
              <a:buSzPct val="80000"/>
              <a:buFont typeface="Arial" panose="020B0604020202020204" pitchFamily="34" charset="0"/>
              <a:buChar char="►"/>
            </a:pPr>
            <a:r>
              <a:rPr lang="en-US" sz="1840" b="1" dirty="0">
                <a:solidFill>
                  <a:srgbClr val="6699FF"/>
                </a:solidFill>
              </a:rPr>
              <a:t>P</a:t>
            </a:r>
            <a:r>
              <a:rPr lang="en-US" sz="1840" dirty="0"/>
              <a:t> a ‘pointer’ is represented as a symbol on the screen and its movement is controlled by a physical device.</a:t>
            </a:r>
            <a:endParaRPr lang="en-US" sz="1840" dirty="0" smtClean="0"/>
          </a:p>
        </p:txBody>
      </p:sp>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pic>
        <p:nvPicPr>
          <p:cNvPr id="2050" name="Picture 2" descr="Image result for bbc micro comput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325351" y="1196753"/>
            <a:ext cx="2562074" cy="21712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pple macintosh 198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325351" y="4653136"/>
            <a:ext cx="2542820" cy="200094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325351" y="3429000"/>
            <a:ext cx="2551275" cy="1077218"/>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1600" dirty="0" smtClean="0"/>
              <a:t>The BBC micro, with no WIMP (above) and Apple’s Macintosh 1984, with WIMP (below)</a:t>
            </a:r>
            <a:endParaRPr lang="en-GB" sz="1600" dirty="0"/>
          </a:p>
        </p:txBody>
      </p:sp>
      <p:sp>
        <p:nvSpPr>
          <p:cNvPr id="9" name="Rectangle 20"/>
          <p:cNvSpPr/>
          <p:nvPr/>
        </p:nvSpPr>
        <p:spPr>
          <a:xfrm>
            <a:off x="196779" y="5305212"/>
            <a:ext cx="5972210" cy="140485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Key </a:t>
            </a:r>
            <a:r>
              <a:rPr lang="en-US" sz="20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00" b="1" dirty="0" smtClean="0">
                <a:solidFill>
                  <a:srgbClr val="C00000"/>
                </a:solidFill>
                <a:latin typeface="Arial" panose="020B0604020202020204" pitchFamily="34" charset="0"/>
                <a:cs typeface="Arial" panose="020B0604020202020204" pitchFamily="34" charset="0"/>
              </a:rPr>
              <a:t>WIMP</a:t>
            </a:r>
            <a:r>
              <a:rPr lang="en-US" sz="2000" b="1" dirty="0">
                <a:solidFill>
                  <a:srgbClr val="C00000"/>
                </a:solidFill>
                <a:latin typeface="Arial" panose="020B0604020202020204" pitchFamily="34" charset="0"/>
                <a:cs typeface="Arial" panose="020B0604020202020204" pitchFamily="34" charset="0"/>
              </a:rPr>
              <a:t>:</a:t>
            </a:r>
            <a:r>
              <a:rPr lang="en-US" sz="2000" dirty="0">
                <a:solidFill>
                  <a:srgbClr val="000000"/>
                </a:solidFill>
                <a:latin typeface="Arial" panose="020B0604020202020204" pitchFamily="34" charset="0"/>
                <a:cs typeface="Arial" panose="020B0604020202020204" pitchFamily="34" charset="0"/>
              </a:rPr>
              <a:t> A way of implementing a graphical user interface. WIMP stands for Windows, Icons, Menus and Pointer.</a:t>
            </a:r>
            <a:endParaRPr lang="en-GB" sz="200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949270">
            <a:off x="5878828" y="5190574"/>
            <a:ext cx="476386"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3139241"/>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5400597" cy="5262979"/>
          </a:xfrm>
          <a:prstGeom prst="rect">
            <a:avLst/>
          </a:prstGeom>
        </p:spPr>
        <p:txBody>
          <a:bodyPr wrap="square">
            <a:spAutoFit/>
          </a:bodyPr>
          <a:lstStyle/>
          <a:p>
            <a:pPr>
              <a:buClr>
                <a:srgbClr val="0070C0"/>
              </a:buClr>
              <a:buSzPct val="80000"/>
            </a:pPr>
            <a:r>
              <a:rPr lang="en-US" sz="2100" b="1" dirty="0" smtClean="0">
                <a:solidFill>
                  <a:srgbClr val="C00000"/>
                </a:solidFill>
              </a:rPr>
              <a:t>WIMP</a:t>
            </a:r>
            <a:endParaRPr lang="en-US" sz="2100" b="1" dirty="0">
              <a:solidFill>
                <a:srgbClr val="C00000"/>
              </a:solidFill>
            </a:endParaRPr>
          </a:p>
          <a:p>
            <a:pPr marL="352425" indent="-352425">
              <a:buClr>
                <a:srgbClr val="0070C0"/>
              </a:buClr>
              <a:buSzPct val="80000"/>
              <a:buFont typeface="Arial" panose="020B0604020202020204" pitchFamily="34" charset="0"/>
              <a:buChar char="►"/>
            </a:pPr>
            <a:r>
              <a:rPr lang="en-US" sz="2100" dirty="0"/>
              <a:t>More recently, there have been advances in touchscreen technology. A touchscreen is a visual display that enables </a:t>
            </a:r>
            <a:r>
              <a:rPr lang="en-US" sz="2100" dirty="0" smtClean="0"/>
              <a:t>the user </a:t>
            </a:r>
            <a:r>
              <a:rPr lang="en-US" sz="2100" dirty="0"/>
              <a:t>to interact directly with the elements in the display with single or multiple finger touches. </a:t>
            </a:r>
            <a:endParaRPr lang="en-US" sz="2100" dirty="0" smtClean="0"/>
          </a:p>
          <a:p>
            <a:pPr marL="352425" indent="-352425">
              <a:buClr>
                <a:srgbClr val="0070C0"/>
              </a:buClr>
              <a:buSzPct val="80000"/>
              <a:buFont typeface="Arial" panose="020B0604020202020204" pitchFamily="34" charset="0"/>
              <a:buChar char="►"/>
            </a:pPr>
            <a:r>
              <a:rPr lang="en-US" sz="2100" dirty="0" smtClean="0"/>
              <a:t>Although </a:t>
            </a:r>
            <a:r>
              <a:rPr lang="en-US" sz="2100" dirty="0"/>
              <a:t>it is not such </a:t>
            </a:r>
            <a:r>
              <a:rPr lang="en-US" sz="2100" dirty="0" smtClean="0"/>
              <a:t>a significant </a:t>
            </a:r>
            <a:r>
              <a:rPr lang="en-US" sz="2100" dirty="0"/>
              <a:t>leap forward as the introduction of WIMP, touchscreen technology has changed the way that humans interact </a:t>
            </a:r>
            <a:r>
              <a:rPr lang="en-US" sz="2100" dirty="0" smtClean="0"/>
              <a:t>with computers </a:t>
            </a:r>
            <a:r>
              <a:rPr lang="en-US" sz="2100" dirty="0"/>
              <a:t>and they can be found on a range of digital devices, such as tablet computers. </a:t>
            </a:r>
            <a:endParaRPr lang="en-US" sz="2100" dirty="0" smtClean="0"/>
          </a:p>
          <a:p>
            <a:pPr marL="352425" indent="-352425">
              <a:buClr>
                <a:srgbClr val="0070C0"/>
              </a:buClr>
              <a:buSzPct val="80000"/>
              <a:buFont typeface="Arial" panose="020B0604020202020204" pitchFamily="34" charset="0"/>
              <a:buChar char="►"/>
            </a:pPr>
            <a:r>
              <a:rPr lang="en-US" sz="2100" dirty="0" smtClean="0"/>
              <a:t>User </a:t>
            </a:r>
            <a:r>
              <a:rPr lang="en-US" sz="2100" dirty="0"/>
              <a:t>interfaces designed </a:t>
            </a:r>
            <a:r>
              <a:rPr lang="en-US" sz="2100" dirty="0" smtClean="0"/>
              <a:t>for touchscreen </a:t>
            </a:r>
            <a:r>
              <a:rPr lang="en-US" sz="2100" dirty="0"/>
              <a:t>computers are often seen as more difficult to use than older technology.</a:t>
            </a:r>
            <a:endParaRPr lang="en-US" sz="2100" dirty="0" smtClean="0"/>
          </a:p>
        </p:txBody>
      </p:sp>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8" name="TextBox 7"/>
          <p:cNvSpPr txBox="1"/>
          <p:nvPr/>
        </p:nvSpPr>
        <p:spPr>
          <a:xfrm>
            <a:off x="5680300" y="3884867"/>
            <a:ext cx="3196326" cy="369332"/>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dirty="0" smtClean="0"/>
              <a:t>Touchscreens and Icons </a:t>
            </a:r>
            <a:endParaRPr lang="en-GB" dirty="0"/>
          </a:p>
        </p:txBody>
      </p:sp>
      <p:pic>
        <p:nvPicPr>
          <p:cNvPr id="3074" name="Picture 2" descr="Image result for touchscree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97" t="13212" r="8409" b="12615"/>
          <a:stretch/>
        </p:blipFill>
        <p:spPr bwMode="auto">
          <a:xfrm>
            <a:off x="5580111" y="1124745"/>
            <a:ext cx="3296515" cy="272093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app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110" y="4303596"/>
            <a:ext cx="3296515" cy="2293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715902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a:t>5.1 </a:t>
            </a:r>
            <a:r>
              <a:rPr lang="en-US" sz="3000" dirty="0" smtClean="0"/>
              <a:t>- The Origins </a:t>
            </a:r>
            <a:r>
              <a:rPr lang="en-US" sz="3000" dirty="0"/>
              <a:t>of </a:t>
            </a:r>
            <a:r>
              <a:rPr lang="en-US" sz="3000" dirty="0" smtClean="0"/>
              <a:t>Modern Digital Computing</a:t>
            </a:r>
            <a:endParaRPr lang="en-GB" sz="3000" b="1" dirty="0" smtClean="0"/>
          </a:p>
        </p:txBody>
      </p:sp>
      <p:sp>
        <p:nvSpPr>
          <p:cNvPr id="34" name="Rectangle 33"/>
          <p:cNvSpPr/>
          <p:nvPr/>
        </p:nvSpPr>
        <p:spPr>
          <a:xfrm>
            <a:off x="179511" y="1103833"/>
            <a:ext cx="5328593" cy="5401479"/>
          </a:xfrm>
          <a:prstGeom prst="rect">
            <a:avLst/>
          </a:prstGeom>
        </p:spPr>
        <p:txBody>
          <a:bodyPr wrap="square">
            <a:spAutoFit/>
          </a:bodyPr>
          <a:lstStyle/>
          <a:p>
            <a:pPr marL="406400" indent="-406400">
              <a:buClr>
                <a:srgbClr val="0070C0"/>
              </a:buClr>
            </a:pPr>
            <a:r>
              <a:rPr lang="en-US" sz="2300" b="1" dirty="0" smtClean="0">
                <a:solidFill>
                  <a:srgbClr val="C00000"/>
                </a:solidFill>
              </a:rPr>
              <a:t>Colossus</a:t>
            </a:r>
            <a:endParaRPr lang="en-US" sz="2300" b="1" dirty="0" smtClean="0">
              <a:solidFill>
                <a:srgbClr val="FF0000"/>
              </a:solidFill>
            </a:endParaRPr>
          </a:p>
          <a:p>
            <a:pPr marL="406400" indent="-406400">
              <a:buClr>
                <a:srgbClr val="0070C0"/>
              </a:buClr>
              <a:buFont typeface="Wingdings 3" panose="05040102010807070707" pitchFamily="18" charset="2"/>
              <a:buChar char=""/>
            </a:pPr>
            <a:r>
              <a:rPr lang="en-US" sz="2300" dirty="0"/>
              <a:t>Advances in electronics in the 1930s led scientists to believe in a true electronic calculating machine and in 1943, </a:t>
            </a:r>
            <a:r>
              <a:rPr lang="en-US" sz="2300" dirty="0" smtClean="0"/>
              <a:t>spurred on </a:t>
            </a:r>
            <a:r>
              <a:rPr lang="en-US" sz="2300" dirty="0"/>
              <a:t>by the need to decipher encrypted messages during the Second World War, Tommy Flowers and Max Newman helped </a:t>
            </a:r>
            <a:r>
              <a:rPr lang="en-US" sz="2300" dirty="0" smtClean="0"/>
              <a:t>to design </a:t>
            </a:r>
            <a:r>
              <a:rPr lang="en-US" sz="2300" dirty="0"/>
              <a:t>and build Colossus, widely regarded as the first fully electronic, programmable binary computer.</a:t>
            </a:r>
          </a:p>
          <a:p>
            <a:pPr marL="406400" indent="-406400">
              <a:buClr>
                <a:srgbClr val="0070C0"/>
              </a:buClr>
              <a:buFont typeface="Wingdings 3" panose="05040102010807070707" pitchFamily="18" charset="2"/>
              <a:buChar char=""/>
            </a:pPr>
            <a:r>
              <a:rPr lang="en-US" sz="2300" dirty="0"/>
              <a:t>Colossus was built specifically for just one task, decrypting ciphers. It was not a general-purpose machine.</a:t>
            </a:r>
          </a:p>
        </p:txBody>
      </p:sp>
      <p:pic>
        <p:nvPicPr>
          <p:cNvPr id="9218" name="Picture 2" descr="Image result for colossus comput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509270" y="1140322"/>
            <a:ext cx="3383210" cy="197577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colossus compu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3212976"/>
            <a:ext cx="3369568" cy="1895383"/>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www.matematiksider.dk/enigma/enigma_message.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508104" y="5205241"/>
            <a:ext cx="3384376" cy="1392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7328046"/>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7" name="Rectangle 11"/>
          <p:cNvSpPr/>
          <p:nvPr/>
        </p:nvSpPr>
        <p:spPr>
          <a:xfrm>
            <a:off x="251520" y="2470244"/>
            <a:ext cx="5456100" cy="3046988"/>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400" b="1" dirty="0" smtClean="0">
                <a:solidFill>
                  <a:srgbClr val="002060"/>
                </a:solidFill>
                <a:latin typeface="Arial" panose="020B0604020202020204" pitchFamily="34" charset="0"/>
                <a:cs typeface="Arial" panose="020B0604020202020204" pitchFamily="34" charset="0"/>
              </a:rPr>
              <a:t>Think-IT</a:t>
            </a:r>
            <a:endParaRPr lang="en-US" sz="24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070100" algn="l"/>
                <a:tab pos="3863975" algn="l"/>
                <a:tab pos="5468938" algn="l"/>
                <a:tab pos="6815138" algn="l"/>
              </a:tabLst>
            </a:pPr>
            <a:r>
              <a:rPr lang="en-US" sz="2400" b="1" dirty="0">
                <a:solidFill>
                  <a:srgbClr val="000000"/>
                </a:solidFill>
                <a:latin typeface="Arial" panose="020B0604020202020204" pitchFamily="34" charset="0"/>
                <a:cs typeface="Arial" panose="020B0604020202020204" pitchFamily="34" charset="0"/>
              </a:rPr>
              <a:t>8.1.2</a:t>
            </a:r>
            <a:r>
              <a:rPr lang="en-US" sz="2400" dirty="0">
                <a:solidFill>
                  <a:srgbClr val="000000"/>
                </a:solidFill>
                <a:latin typeface="Arial" panose="020B0604020202020204" pitchFamily="34" charset="0"/>
                <a:cs typeface="Arial" panose="020B0604020202020204" pitchFamily="34" charset="0"/>
              </a:rPr>
              <a:t> Why might ease of use be affected when software that has been designed for one type of interaction – for </a:t>
            </a:r>
            <a:r>
              <a:rPr lang="en-US" sz="2400" dirty="0" smtClean="0">
                <a:solidFill>
                  <a:srgbClr val="000000"/>
                </a:solidFill>
                <a:latin typeface="Arial" panose="020B0604020202020204" pitchFamily="34" charset="0"/>
                <a:cs typeface="Arial" panose="020B0604020202020204" pitchFamily="34" charset="0"/>
              </a:rPr>
              <a:t>example, touchscreen </a:t>
            </a:r>
            <a:r>
              <a:rPr lang="en-US" sz="2400" dirty="0">
                <a:solidFill>
                  <a:srgbClr val="000000"/>
                </a:solidFill>
                <a:latin typeface="Arial" panose="020B0604020202020204" pitchFamily="34" charset="0"/>
                <a:cs typeface="Arial" panose="020B0604020202020204" pitchFamily="34" charset="0"/>
              </a:rPr>
              <a:t>or WIMP – is used on a device with older or newer technology?</a:t>
            </a:r>
            <a:endParaRPr lang="en-US" sz="2400" dirty="0" smtClean="0">
              <a:solidFill>
                <a:srgbClr val="000000"/>
              </a:solidFill>
              <a:latin typeface="Arial" panose="020B0604020202020204" pitchFamily="34" charset="0"/>
              <a:cs typeface="Arial" panose="020B0604020202020204" pitchFamily="34" charset="0"/>
            </a:endParaRPr>
          </a:p>
        </p:txBody>
      </p:sp>
      <p:sp>
        <p:nvSpPr>
          <p:cNvPr id="10" name="Rectangle 20"/>
          <p:cNvSpPr/>
          <p:nvPr/>
        </p:nvSpPr>
        <p:spPr>
          <a:xfrm>
            <a:off x="179512" y="1124744"/>
            <a:ext cx="8708513" cy="1227518"/>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dirty="0">
                <a:solidFill>
                  <a:srgbClr val="000000"/>
                </a:solidFill>
                <a:latin typeface="Arial" panose="020B0604020202020204" pitchFamily="34" charset="0"/>
                <a:cs typeface="Arial" panose="020B0604020202020204" pitchFamily="34" charset="0"/>
              </a:rPr>
              <a:t>Touchscreen: A visual display that enables the user to control a device through single or multiple finger touches to </a:t>
            </a:r>
            <a:r>
              <a:rPr lang="en-US" sz="2280" dirty="0" smtClean="0">
                <a:solidFill>
                  <a:srgbClr val="000000"/>
                </a:solidFill>
                <a:latin typeface="Arial" panose="020B0604020202020204" pitchFamily="34" charset="0"/>
                <a:cs typeface="Arial" panose="020B0604020202020204" pitchFamily="34" charset="0"/>
              </a:rPr>
              <a:t>the screen</a:t>
            </a:r>
            <a:r>
              <a:rPr lang="en-US" sz="2280" dirty="0">
                <a:solidFill>
                  <a:srgbClr val="000000"/>
                </a:solidFill>
                <a:latin typeface="Arial" panose="020B0604020202020204" pitchFamily="34" charset="0"/>
                <a:cs typeface="Arial" panose="020B0604020202020204" pitchFamily="34" charset="0"/>
              </a:rPr>
              <a:t>.</a:t>
            </a:r>
            <a:endParaRPr lang="en-GB" sz="228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8600851" y="998999"/>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12" name="Rectangle 11"/>
          <p:cNvSpPr/>
          <p:nvPr/>
        </p:nvSpPr>
        <p:spPr>
          <a:xfrm>
            <a:off x="5940152" y="2498120"/>
            <a:ext cx="2863812" cy="2308324"/>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400" b="1" dirty="0" smtClean="0">
                <a:solidFill>
                  <a:srgbClr val="002060"/>
                </a:solidFill>
                <a:latin typeface="Arial" panose="020B0604020202020204" pitchFamily="34" charset="0"/>
                <a:cs typeface="Arial" panose="020B0604020202020204" pitchFamily="34" charset="0"/>
              </a:rPr>
              <a:t>Think-IT</a:t>
            </a:r>
            <a:endParaRPr lang="en-US" sz="24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070100" algn="l"/>
                <a:tab pos="3863975" algn="l"/>
                <a:tab pos="5468938" algn="l"/>
                <a:tab pos="6815138" algn="l"/>
              </a:tabLst>
            </a:pPr>
            <a:r>
              <a:rPr lang="en-US" sz="2400" b="1" dirty="0" smtClean="0">
                <a:solidFill>
                  <a:srgbClr val="000000"/>
                </a:solidFill>
                <a:latin typeface="Arial" panose="020B0604020202020204" pitchFamily="34" charset="0"/>
                <a:cs typeface="Arial" panose="020B0604020202020204" pitchFamily="34" charset="0"/>
              </a:rPr>
              <a:t>8.1.3</a:t>
            </a:r>
            <a:r>
              <a:rPr lang="en-US" sz="2400" dirty="0" smtClean="0">
                <a:solidFill>
                  <a:srgbClr val="000000"/>
                </a:solidFill>
                <a:latin typeface="Arial" panose="020B0604020202020204" pitchFamily="34" charset="0"/>
                <a:cs typeface="Arial" panose="020B0604020202020204" pitchFamily="34" charset="0"/>
              </a:rPr>
              <a:t>	List </a:t>
            </a:r>
            <a:r>
              <a:rPr lang="en-US" sz="2400" dirty="0">
                <a:solidFill>
                  <a:srgbClr val="000000"/>
                </a:solidFill>
                <a:latin typeface="Arial" panose="020B0604020202020204" pitchFamily="34" charset="0"/>
                <a:cs typeface="Arial" panose="020B0604020202020204" pitchFamily="34" charset="0"/>
              </a:rPr>
              <a:t>the common devices that feature touchscreens.</a:t>
            </a:r>
            <a:endParaRPr lang="en-US" sz="2400" dirty="0" smtClean="0">
              <a:solidFill>
                <a:srgbClr val="000000"/>
              </a:solidFill>
              <a:latin typeface="Arial" panose="020B0604020202020204" pitchFamily="34" charset="0"/>
              <a:cs typeface="Arial" panose="020B0604020202020204" pitchFamily="34" charset="0"/>
            </a:endParaRPr>
          </a:p>
        </p:txBody>
      </p:sp>
      <p:sp>
        <p:nvSpPr>
          <p:cNvPr id="13" name="Oval 12"/>
          <p:cNvSpPr/>
          <p:nvPr/>
        </p:nvSpPr>
        <p:spPr>
          <a:xfrm rot="1949270">
            <a:off x="8474103" y="2378815"/>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9" name="Oval 8"/>
          <p:cNvSpPr/>
          <p:nvPr/>
        </p:nvSpPr>
        <p:spPr>
          <a:xfrm rot="1949270">
            <a:off x="5453336" y="2295143"/>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2" name="Rectangle 1"/>
          <p:cNvSpPr/>
          <p:nvPr/>
        </p:nvSpPr>
        <p:spPr>
          <a:xfrm>
            <a:off x="179511" y="5653697"/>
            <a:ext cx="8708513" cy="1015663"/>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dirty="0"/>
              <a:t>HCI has become a very important part of the design process for the development of all software and hardware, and </a:t>
            </a:r>
            <a:r>
              <a:rPr lang="en-US" sz="2000" dirty="0" smtClean="0"/>
              <a:t>there are </a:t>
            </a:r>
            <a:r>
              <a:rPr lang="en-US" sz="2000" dirty="0"/>
              <a:t>lots of jobs for HCI experts in many industries, from gaming to biomedical engineering.</a:t>
            </a:r>
          </a:p>
        </p:txBody>
      </p:sp>
    </p:spTree>
    <p:extLst>
      <p:ext uri="{BB962C8B-B14F-4D97-AF65-F5344CB8AC3E}">
        <p14:creationId xmlns:p14="http://schemas.microsoft.com/office/powerpoint/2010/main" val="3195816697"/>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2" name="Rectangle 1"/>
          <p:cNvSpPr/>
          <p:nvPr/>
        </p:nvSpPr>
        <p:spPr>
          <a:xfrm>
            <a:off x="179511" y="1124744"/>
            <a:ext cx="8708513" cy="2554545"/>
          </a:xfrm>
          <a:prstGeom prst="rect">
            <a:avLst/>
          </a:prstGeom>
        </p:spPr>
        <p:txBody>
          <a:bodyPr wrap="square">
            <a:spAutoFit/>
          </a:bodyPr>
          <a:lstStyle/>
          <a:p>
            <a:pPr>
              <a:buClr>
                <a:srgbClr val="C00000"/>
              </a:buClr>
              <a:buSzPct val="80000"/>
            </a:pPr>
            <a:r>
              <a:rPr lang="en-US" sz="2000" b="1" dirty="0">
                <a:solidFill>
                  <a:srgbClr val="C00000"/>
                </a:solidFill>
              </a:rPr>
              <a:t>The development of mobile phones</a:t>
            </a:r>
          </a:p>
          <a:p>
            <a:pPr marL="285750" indent="-285750">
              <a:buClr>
                <a:srgbClr val="C00000"/>
              </a:buClr>
              <a:buSzPct val="80000"/>
              <a:buFont typeface="Arial" panose="020B0604020202020204" pitchFamily="34" charset="0"/>
              <a:buChar char="►"/>
            </a:pPr>
            <a:r>
              <a:rPr lang="en-US" sz="2000" dirty="0"/>
              <a:t>The first mobile phone call was made in 1973 and, as you can see from the timeline, mobile phones have </a:t>
            </a:r>
            <a:r>
              <a:rPr lang="en-US" sz="2000" dirty="0" smtClean="0"/>
              <a:t>been commercially </a:t>
            </a:r>
            <a:r>
              <a:rPr lang="en-US" sz="2000" dirty="0"/>
              <a:t>available for a few decades. </a:t>
            </a:r>
            <a:endParaRPr lang="en-US" sz="2000" dirty="0" smtClean="0"/>
          </a:p>
          <a:p>
            <a:pPr marL="285750" indent="-285750">
              <a:buClr>
                <a:srgbClr val="C00000"/>
              </a:buClr>
              <a:buSzPct val="80000"/>
              <a:buFont typeface="Arial" panose="020B0604020202020204" pitchFamily="34" charset="0"/>
              <a:buChar char="►"/>
            </a:pPr>
            <a:r>
              <a:rPr lang="en-US" sz="2000" dirty="0" smtClean="0"/>
              <a:t>The </a:t>
            </a:r>
            <a:r>
              <a:rPr lang="en-US" sz="2000" dirty="0"/>
              <a:t>very first commercial mobile phone call was made on 13 October </a:t>
            </a:r>
            <a:r>
              <a:rPr lang="en-US" sz="2000" dirty="0" smtClean="0"/>
              <a:t>1983, when </a:t>
            </a:r>
            <a:r>
              <a:rPr lang="en-US" sz="2000" dirty="0"/>
              <a:t>Bob Barnett, president of the telecommunications company Ameritech, placed a call from Chicago to the </a:t>
            </a:r>
            <a:r>
              <a:rPr lang="en-US" sz="2000" dirty="0" smtClean="0"/>
              <a:t>great grandson </a:t>
            </a:r>
            <a:r>
              <a:rPr lang="en-US" sz="2000" dirty="0"/>
              <a:t>of Alexander Graham Bell in Germany.</a:t>
            </a:r>
          </a:p>
        </p:txBody>
      </p:sp>
      <p:sp>
        <p:nvSpPr>
          <p:cNvPr id="14" name="TextBox 13"/>
          <p:cNvSpPr txBox="1"/>
          <p:nvPr/>
        </p:nvSpPr>
        <p:spPr>
          <a:xfrm>
            <a:off x="183368" y="6207695"/>
            <a:ext cx="8704656" cy="461665"/>
          </a:xfrm>
          <a:prstGeom prst="rect">
            <a:avLst/>
          </a:prstGeom>
          <a:noFill/>
        </p:spPr>
        <p:txBody>
          <a:bodyPr wrap="square" rtlCol="0">
            <a:spAutoFit/>
          </a:bodyPr>
          <a:lstStyle/>
          <a:p>
            <a:pPr indent="509588">
              <a:buClr>
                <a:srgbClr val="C00000"/>
              </a:buClr>
              <a:buSzPct val="80000"/>
              <a:buFont typeface="Arial" panose="020B0604020202020204" pitchFamily="34" charset="0"/>
              <a:buChar char="▲"/>
            </a:pPr>
            <a:r>
              <a:rPr lang="en-GB" sz="2400" dirty="0" smtClean="0"/>
              <a:t>A timeline showing the development if the mobile phone.</a:t>
            </a:r>
            <a:endParaRPr lang="en-GB" sz="2400" dirty="0"/>
          </a:p>
        </p:txBody>
      </p:sp>
      <p:pic>
        <p:nvPicPr>
          <p:cNvPr id="4100" name="Picture 4" descr="Image result for mobile phone timeli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259632" y="3679289"/>
            <a:ext cx="6984776" cy="2600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065891"/>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7" name="Rectangle 11"/>
          <p:cNvSpPr/>
          <p:nvPr/>
        </p:nvSpPr>
        <p:spPr>
          <a:xfrm>
            <a:off x="179512" y="1102601"/>
            <a:ext cx="8640960" cy="5585496"/>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 name="connsiteX0" fmla="*/ 0 w 8724691"/>
              <a:gd name="connsiteY0" fmla="*/ 0 h 801670"/>
              <a:gd name="connsiteX1" fmla="*/ 8712968 w 8724691"/>
              <a:gd name="connsiteY1" fmla="*/ 0 h 801670"/>
              <a:gd name="connsiteX2" fmla="*/ 8724691 w 8724691"/>
              <a:gd name="connsiteY2" fmla="*/ 801670 h 801670"/>
              <a:gd name="connsiteX3" fmla="*/ 93785 w 8724691"/>
              <a:gd name="connsiteY3" fmla="*/ 776898 h 801670"/>
              <a:gd name="connsiteX4" fmla="*/ 0 w 8724691"/>
              <a:gd name="connsiteY4" fmla="*/ 0 h 801670"/>
              <a:gd name="connsiteX0" fmla="*/ 0 w 8724691"/>
              <a:gd name="connsiteY0" fmla="*/ 0 h 801670"/>
              <a:gd name="connsiteX1" fmla="*/ 8712968 w 8724691"/>
              <a:gd name="connsiteY1" fmla="*/ 0 h 801670"/>
              <a:gd name="connsiteX2" fmla="*/ 8724691 w 8724691"/>
              <a:gd name="connsiteY2" fmla="*/ 801670 h 801670"/>
              <a:gd name="connsiteX3" fmla="*/ 93785 w 8724691"/>
              <a:gd name="connsiteY3" fmla="*/ 776898 h 801670"/>
              <a:gd name="connsiteX4" fmla="*/ 0 w 8724691"/>
              <a:gd name="connsiteY4" fmla="*/ 0 h 801670"/>
              <a:gd name="connsiteX0" fmla="*/ 0 w 8724691"/>
              <a:gd name="connsiteY0" fmla="*/ 0 h 801670"/>
              <a:gd name="connsiteX1" fmla="*/ 8712968 w 8724691"/>
              <a:gd name="connsiteY1" fmla="*/ 0 h 801670"/>
              <a:gd name="connsiteX2" fmla="*/ 8724691 w 8724691"/>
              <a:gd name="connsiteY2" fmla="*/ 801670 h 801670"/>
              <a:gd name="connsiteX3" fmla="*/ 93785 w 8724691"/>
              <a:gd name="connsiteY3" fmla="*/ 776898 h 801670"/>
              <a:gd name="connsiteX4" fmla="*/ 0 w 8724691"/>
              <a:gd name="connsiteY4" fmla="*/ 0 h 801670"/>
              <a:gd name="connsiteX0" fmla="*/ 0 w 8724691"/>
              <a:gd name="connsiteY0" fmla="*/ 0 h 801670"/>
              <a:gd name="connsiteX1" fmla="*/ 8712968 w 8724691"/>
              <a:gd name="connsiteY1" fmla="*/ 0 h 801670"/>
              <a:gd name="connsiteX2" fmla="*/ 8724691 w 8724691"/>
              <a:gd name="connsiteY2" fmla="*/ 801670 h 801670"/>
              <a:gd name="connsiteX3" fmla="*/ 93785 w 8724691"/>
              <a:gd name="connsiteY3" fmla="*/ 776898 h 801670"/>
              <a:gd name="connsiteX4" fmla="*/ 0 w 8724691"/>
              <a:gd name="connsiteY4" fmla="*/ 0 h 801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01670">
                <a:moveTo>
                  <a:pt x="0" y="0"/>
                </a:moveTo>
                <a:lnTo>
                  <a:pt x="8712968" y="0"/>
                </a:lnTo>
                <a:lnTo>
                  <a:pt x="8724691" y="801670"/>
                </a:lnTo>
                <a:lnTo>
                  <a:pt x="93785" y="776898"/>
                </a:lnTo>
                <a:cubicBezTo>
                  <a:pt x="9939" y="590353"/>
                  <a:pt x="31262" y="235962"/>
                  <a:pt x="0" y="0"/>
                </a:cubicBezTo>
                <a:close/>
              </a:path>
            </a:pathLst>
          </a:cu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900" b="1" dirty="0" smtClean="0">
                <a:solidFill>
                  <a:srgbClr val="002060"/>
                </a:solidFill>
                <a:latin typeface="Arial" panose="020B0604020202020204" pitchFamily="34" charset="0"/>
                <a:cs typeface="Arial" panose="020B0604020202020204" pitchFamily="34" charset="0"/>
              </a:rPr>
              <a:t>Think-IT</a:t>
            </a:r>
            <a:endParaRPr lang="en-US" sz="2900" b="1" dirty="0">
              <a:solidFill>
                <a:srgbClr val="002060"/>
              </a:solidFill>
              <a:latin typeface="Arial" panose="020B0604020202020204" pitchFamily="34" charset="0"/>
              <a:cs typeface="Arial" panose="020B0604020202020204" pitchFamily="34" charset="0"/>
            </a:endParaRPr>
          </a:p>
          <a:p>
            <a:pPr marL="1038225" indent="-1038225">
              <a:buClr>
                <a:srgbClr val="C00000"/>
              </a:buClr>
              <a:tabLst>
                <a:tab pos="2070100" algn="l"/>
                <a:tab pos="3863975" algn="l"/>
                <a:tab pos="5468938" algn="l"/>
                <a:tab pos="6815138" algn="l"/>
              </a:tabLst>
            </a:pPr>
            <a:r>
              <a:rPr lang="en-US" sz="2900" b="1" dirty="0">
                <a:solidFill>
                  <a:srgbClr val="000000"/>
                </a:solidFill>
                <a:latin typeface="Arial" panose="020B0604020202020204" pitchFamily="34" charset="0"/>
                <a:cs typeface="Arial" panose="020B0604020202020204" pitchFamily="34" charset="0"/>
              </a:rPr>
              <a:t>8.1.4</a:t>
            </a:r>
            <a:r>
              <a:rPr lang="en-US" sz="2900" dirty="0">
                <a:solidFill>
                  <a:srgbClr val="000000"/>
                </a:solidFill>
                <a:latin typeface="Arial" panose="020B0604020202020204" pitchFamily="34" charset="0"/>
                <a:cs typeface="Arial" panose="020B0604020202020204" pitchFamily="34" charset="0"/>
              </a:rPr>
              <a:t> </a:t>
            </a:r>
            <a:r>
              <a:rPr lang="en-US" sz="2900" dirty="0" smtClean="0">
                <a:solidFill>
                  <a:srgbClr val="000000"/>
                </a:solidFill>
                <a:latin typeface="Arial" panose="020B0604020202020204" pitchFamily="34" charset="0"/>
                <a:cs typeface="Arial" panose="020B0604020202020204" pitchFamily="34" charset="0"/>
              </a:rPr>
              <a:t>	</a:t>
            </a:r>
            <a:r>
              <a:rPr lang="en-US" sz="2900" b="1" dirty="0" smtClean="0">
                <a:solidFill>
                  <a:srgbClr val="000000"/>
                </a:solidFill>
                <a:latin typeface="Arial" panose="020B0604020202020204" pitchFamily="34" charset="0"/>
                <a:cs typeface="Arial" panose="020B0604020202020204" pitchFamily="34" charset="0"/>
              </a:rPr>
              <a:t>a</a:t>
            </a:r>
            <a:r>
              <a:rPr lang="en-US" sz="2900" b="1" dirty="0">
                <a:solidFill>
                  <a:srgbClr val="000000"/>
                </a:solidFill>
                <a:latin typeface="Arial" panose="020B0604020202020204" pitchFamily="34" charset="0"/>
                <a:cs typeface="Arial" panose="020B0604020202020204" pitchFamily="34" charset="0"/>
              </a:rPr>
              <a:t>)</a:t>
            </a:r>
            <a:r>
              <a:rPr lang="en-US" sz="2900" dirty="0">
                <a:solidFill>
                  <a:srgbClr val="000000"/>
                </a:solidFill>
                <a:latin typeface="Arial" panose="020B0604020202020204" pitchFamily="34" charset="0"/>
                <a:cs typeface="Arial" panose="020B0604020202020204" pitchFamily="34" charset="0"/>
              </a:rPr>
              <a:t> List changes in mobile phone design that have taken place since the first commercial mobile phone call in </a:t>
            </a:r>
            <a:r>
              <a:rPr lang="en-US" sz="2900" dirty="0" smtClean="0">
                <a:solidFill>
                  <a:srgbClr val="000000"/>
                </a:solidFill>
                <a:latin typeface="Arial" panose="020B0604020202020204" pitchFamily="34" charset="0"/>
                <a:cs typeface="Arial" panose="020B0604020202020204" pitchFamily="34" charset="0"/>
              </a:rPr>
              <a:t>1983.</a:t>
            </a:r>
          </a:p>
          <a:p>
            <a:pPr marL="1038225" indent="-1038225">
              <a:buClr>
                <a:srgbClr val="C00000"/>
              </a:buClr>
              <a:tabLst>
                <a:tab pos="2070100" algn="l"/>
                <a:tab pos="3863975" algn="l"/>
                <a:tab pos="5468938" algn="l"/>
                <a:tab pos="6815138" algn="l"/>
              </a:tabLst>
            </a:pPr>
            <a:r>
              <a:rPr lang="en-US" sz="2900" dirty="0">
                <a:solidFill>
                  <a:srgbClr val="000000"/>
                </a:solidFill>
                <a:latin typeface="Arial" panose="020B0604020202020204" pitchFamily="34" charset="0"/>
                <a:cs typeface="Arial" panose="020B0604020202020204" pitchFamily="34" charset="0"/>
              </a:rPr>
              <a:t>	</a:t>
            </a:r>
            <a:r>
              <a:rPr lang="en-US" sz="2900" dirty="0" smtClean="0">
                <a:solidFill>
                  <a:srgbClr val="000000"/>
                </a:solidFill>
                <a:latin typeface="Arial" panose="020B0604020202020204" pitchFamily="34" charset="0"/>
                <a:cs typeface="Arial" panose="020B0604020202020204" pitchFamily="34" charset="0"/>
              </a:rPr>
              <a:t>Think </a:t>
            </a:r>
            <a:r>
              <a:rPr lang="en-US" sz="2900" dirty="0">
                <a:solidFill>
                  <a:srgbClr val="000000"/>
                </a:solidFill>
                <a:latin typeface="Arial" panose="020B0604020202020204" pitchFamily="34" charset="0"/>
                <a:cs typeface="Arial" panose="020B0604020202020204" pitchFamily="34" charset="0"/>
              </a:rPr>
              <a:t>about the size, weight and shape of the devices, and the method of interaction, not just the screen elements.</a:t>
            </a:r>
          </a:p>
          <a:p>
            <a:pPr marL="1038225" indent="-1038225">
              <a:buClr>
                <a:srgbClr val="C00000"/>
              </a:buClr>
              <a:tabLst>
                <a:tab pos="2070100" algn="l"/>
                <a:tab pos="3863975" algn="l"/>
                <a:tab pos="5468938" algn="l"/>
                <a:tab pos="6815138" algn="l"/>
              </a:tabLst>
            </a:pPr>
            <a:r>
              <a:rPr lang="en-US" sz="2900" dirty="0" smtClean="0">
                <a:solidFill>
                  <a:srgbClr val="000000"/>
                </a:solidFill>
                <a:latin typeface="Arial" panose="020B0604020202020204" pitchFamily="34" charset="0"/>
                <a:cs typeface="Arial" panose="020B0604020202020204" pitchFamily="34" charset="0"/>
              </a:rPr>
              <a:t>	</a:t>
            </a:r>
            <a:r>
              <a:rPr lang="en-US" sz="2900" b="1" dirty="0" smtClean="0">
                <a:solidFill>
                  <a:srgbClr val="000000"/>
                </a:solidFill>
                <a:latin typeface="Arial" panose="020B0604020202020204" pitchFamily="34" charset="0"/>
                <a:cs typeface="Arial" panose="020B0604020202020204" pitchFamily="34" charset="0"/>
              </a:rPr>
              <a:t>b</a:t>
            </a:r>
            <a:r>
              <a:rPr lang="en-US" sz="2900" b="1" dirty="0">
                <a:solidFill>
                  <a:srgbClr val="000000"/>
                </a:solidFill>
                <a:latin typeface="Arial" panose="020B0604020202020204" pitchFamily="34" charset="0"/>
                <a:cs typeface="Arial" panose="020B0604020202020204" pitchFamily="34" charset="0"/>
              </a:rPr>
              <a:t>)</a:t>
            </a:r>
            <a:r>
              <a:rPr lang="en-US" sz="2900" dirty="0">
                <a:solidFill>
                  <a:srgbClr val="000000"/>
                </a:solidFill>
                <a:latin typeface="Arial" panose="020B0604020202020204" pitchFamily="34" charset="0"/>
                <a:cs typeface="Arial" panose="020B0604020202020204" pitchFamily="34" charset="0"/>
              </a:rPr>
              <a:t> What is the motivating force behind these changes, both good and bad?</a:t>
            </a:r>
          </a:p>
          <a:p>
            <a:pPr marL="1038225" indent="-1038225">
              <a:buClr>
                <a:srgbClr val="C00000"/>
              </a:buClr>
              <a:tabLst>
                <a:tab pos="2070100" algn="l"/>
                <a:tab pos="3863975" algn="l"/>
                <a:tab pos="5468938" algn="l"/>
                <a:tab pos="6815138" algn="l"/>
              </a:tabLst>
            </a:pPr>
            <a:r>
              <a:rPr lang="en-US" sz="2900" dirty="0" smtClean="0">
                <a:solidFill>
                  <a:srgbClr val="000000"/>
                </a:solidFill>
                <a:latin typeface="Arial" panose="020B0604020202020204" pitchFamily="34" charset="0"/>
                <a:cs typeface="Arial" panose="020B0604020202020204" pitchFamily="34" charset="0"/>
              </a:rPr>
              <a:t>	</a:t>
            </a:r>
            <a:r>
              <a:rPr lang="en-US" sz="2900" b="1" dirty="0" smtClean="0">
                <a:solidFill>
                  <a:srgbClr val="000000"/>
                </a:solidFill>
                <a:latin typeface="Arial" panose="020B0604020202020204" pitchFamily="34" charset="0"/>
                <a:cs typeface="Arial" panose="020B0604020202020204" pitchFamily="34" charset="0"/>
              </a:rPr>
              <a:t>c</a:t>
            </a:r>
            <a:r>
              <a:rPr lang="en-US" sz="2900" b="1" dirty="0">
                <a:solidFill>
                  <a:srgbClr val="000000"/>
                </a:solidFill>
                <a:latin typeface="Arial" panose="020B0604020202020204" pitchFamily="34" charset="0"/>
                <a:cs typeface="Arial" panose="020B0604020202020204" pitchFamily="34" charset="0"/>
              </a:rPr>
              <a:t>)</a:t>
            </a:r>
            <a:r>
              <a:rPr lang="en-US" sz="2900" dirty="0">
                <a:solidFill>
                  <a:srgbClr val="000000"/>
                </a:solidFill>
                <a:latin typeface="Arial" panose="020B0604020202020204" pitchFamily="34" charset="0"/>
                <a:cs typeface="Arial" panose="020B0604020202020204" pitchFamily="34" charset="0"/>
              </a:rPr>
              <a:t> Why do you think the interfaces and hardware design for hand-held digital devices are similar?</a:t>
            </a:r>
            <a:endParaRPr lang="en-US" sz="2900" dirty="0" smtClean="0">
              <a:solidFill>
                <a:srgbClr val="000000"/>
              </a:solidFill>
              <a:latin typeface="Arial" panose="020B0604020202020204" pitchFamily="34" charset="0"/>
              <a:cs typeface="Arial" panose="020B0604020202020204" pitchFamily="34" charset="0"/>
            </a:endParaRPr>
          </a:p>
        </p:txBody>
      </p:sp>
      <p:sp>
        <p:nvSpPr>
          <p:cNvPr id="8" name="Oval 7"/>
          <p:cNvSpPr/>
          <p:nvPr/>
        </p:nvSpPr>
        <p:spPr>
          <a:xfrm rot="1949270">
            <a:off x="8477672" y="998999"/>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0018509"/>
      </p:ext>
    </p:extLst>
  </p:cSld>
  <p:clrMapOvr>
    <a:masterClrMapping/>
  </p:clrMapOvr>
  <p:transition advClick="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9" name="Rectangle 11"/>
          <p:cNvSpPr/>
          <p:nvPr/>
        </p:nvSpPr>
        <p:spPr>
          <a:xfrm>
            <a:off x="179512" y="1124744"/>
            <a:ext cx="8667731" cy="5531445"/>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100" b="1" dirty="0" smtClean="0">
                <a:solidFill>
                  <a:srgbClr val="002060"/>
                </a:solidFill>
                <a:latin typeface="Arial" panose="020B0604020202020204" pitchFamily="34" charset="0"/>
                <a:cs typeface="Arial" panose="020B0604020202020204" pitchFamily="34" charset="0"/>
              </a:rPr>
              <a:t>Think-IT</a:t>
            </a:r>
            <a:endParaRPr lang="en-US" sz="21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070100" algn="l"/>
                <a:tab pos="3863975" algn="l"/>
                <a:tab pos="5468938" algn="l"/>
                <a:tab pos="6815138" algn="l"/>
              </a:tabLst>
            </a:pPr>
            <a:r>
              <a:rPr lang="en-US" sz="2100" b="1" dirty="0">
                <a:solidFill>
                  <a:srgbClr val="000000"/>
                </a:solidFill>
                <a:latin typeface="Arial" panose="020B0604020202020204" pitchFamily="34" charset="0"/>
                <a:cs typeface="Arial" panose="020B0604020202020204" pitchFamily="34" charset="0"/>
              </a:rPr>
              <a:t>8.1.5</a:t>
            </a:r>
            <a:r>
              <a:rPr lang="en-US" sz="2100" dirty="0">
                <a:solidFill>
                  <a:srgbClr val="000000"/>
                </a:solidFill>
                <a:latin typeface="Arial" panose="020B0604020202020204" pitchFamily="34" charset="0"/>
                <a:cs typeface="Arial" panose="020B0604020202020204" pitchFamily="34" charset="0"/>
              </a:rPr>
              <a:t> </a:t>
            </a:r>
            <a:r>
              <a:rPr lang="en-US" sz="2100" dirty="0" smtClean="0">
                <a:solidFill>
                  <a:srgbClr val="000000"/>
                </a:solidFill>
                <a:latin typeface="Arial" panose="020B0604020202020204" pitchFamily="34" charset="0"/>
                <a:cs typeface="Arial" panose="020B0604020202020204" pitchFamily="34" charset="0"/>
              </a:rPr>
              <a:t>	The </a:t>
            </a:r>
            <a:r>
              <a:rPr lang="en-US" sz="2100" dirty="0">
                <a:solidFill>
                  <a:srgbClr val="000000"/>
                </a:solidFill>
                <a:latin typeface="Arial" panose="020B0604020202020204" pitchFamily="34" charset="0"/>
                <a:cs typeface="Arial" panose="020B0604020202020204" pitchFamily="34" charset="0"/>
              </a:rPr>
              <a:t>first commercial mobile phones were controlled by key presses. Now many are controlled by direct </a:t>
            </a:r>
            <a:r>
              <a:rPr lang="en-US" sz="2100" dirty="0" smtClean="0">
                <a:solidFill>
                  <a:srgbClr val="000000"/>
                </a:solidFill>
                <a:latin typeface="Arial" panose="020B0604020202020204" pitchFamily="34" charset="0"/>
                <a:cs typeface="Arial" panose="020B0604020202020204" pitchFamily="34" charset="0"/>
              </a:rPr>
              <a:t>gestures and </a:t>
            </a:r>
            <a:r>
              <a:rPr lang="en-US" sz="2100" dirty="0">
                <a:solidFill>
                  <a:srgbClr val="000000"/>
                </a:solidFill>
                <a:latin typeface="Arial" panose="020B0604020202020204" pitchFamily="34" charset="0"/>
                <a:cs typeface="Arial" panose="020B0604020202020204" pitchFamily="34" charset="0"/>
              </a:rPr>
              <a:t>voice recognition. What will mobile phones be like in 20 years’ time? What new technologies will </a:t>
            </a:r>
            <a:r>
              <a:rPr lang="en-US" sz="2100" dirty="0" smtClean="0">
                <a:solidFill>
                  <a:srgbClr val="000000"/>
                </a:solidFill>
                <a:latin typeface="Arial" panose="020B0604020202020204" pitchFamily="34" charset="0"/>
                <a:cs typeface="Arial" panose="020B0604020202020204" pitchFamily="34" charset="0"/>
              </a:rPr>
              <a:t>have developed </a:t>
            </a:r>
            <a:r>
              <a:rPr lang="en-US" sz="2100" dirty="0">
                <a:solidFill>
                  <a:srgbClr val="000000"/>
                </a:solidFill>
                <a:latin typeface="Arial" panose="020B0604020202020204" pitchFamily="34" charset="0"/>
                <a:cs typeface="Arial" panose="020B0604020202020204" pitchFamily="34" charset="0"/>
              </a:rPr>
              <a:t>by then and what impact might these changes have on the user? Think about your different senses:</a:t>
            </a:r>
          </a:p>
          <a:p>
            <a:pPr marL="741363" indent="-460375">
              <a:buClr>
                <a:srgbClr val="C00000"/>
              </a:buClr>
              <a:buFont typeface="Wingdings" panose="05000000000000000000" pitchFamily="2" charset="2"/>
              <a:buChar char="q"/>
              <a:tabLst>
                <a:tab pos="2070100" algn="l"/>
                <a:tab pos="3863975" algn="l"/>
                <a:tab pos="5468938" algn="l"/>
                <a:tab pos="6815138" algn="l"/>
              </a:tabLst>
            </a:pPr>
            <a:r>
              <a:rPr lang="en-US" sz="2100" b="1" dirty="0" smtClean="0">
                <a:solidFill>
                  <a:srgbClr val="000000"/>
                </a:solidFill>
                <a:latin typeface="Arial" panose="020B0604020202020204" pitchFamily="34" charset="0"/>
                <a:cs typeface="Arial" panose="020B0604020202020204" pitchFamily="34" charset="0"/>
              </a:rPr>
              <a:t>Vision</a:t>
            </a:r>
            <a:r>
              <a:rPr lang="en-US" sz="2100" b="1" dirty="0">
                <a:solidFill>
                  <a:srgbClr val="000000"/>
                </a:solidFill>
                <a:latin typeface="Arial" panose="020B0604020202020204" pitchFamily="34" charset="0"/>
                <a:cs typeface="Arial" panose="020B0604020202020204" pitchFamily="34" charset="0"/>
              </a:rPr>
              <a:t>: </a:t>
            </a:r>
            <a:r>
              <a:rPr lang="en-US" sz="2100" dirty="0">
                <a:solidFill>
                  <a:srgbClr val="000000"/>
                </a:solidFill>
                <a:latin typeface="Arial" panose="020B0604020202020204" pitchFamily="34" charset="0"/>
                <a:cs typeface="Arial" panose="020B0604020202020204" pitchFamily="34" charset="0"/>
              </a:rPr>
              <a:t>What will mobile phones look like? How will they be used by sighted people and people with </a:t>
            </a:r>
            <a:r>
              <a:rPr lang="en-US" sz="2100" dirty="0" smtClean="0">
                <a:solidFill>
                  <a:srgbClr val="000000"/>
                </a:solidFill>
                <a:latin typeface="Arial" panose="020B0604020202020204" pitchFamily="34" charset="0"/>
                <a:cs typeface="Arial" panose="020B0604020202020204" pitchFamily="34" charset="0"/>
              </a:rPr>
              <a:t>visual impairments</a:t>
            </a:r>
            <a:r>
              <a:rPr lang="en-US" sz="2100" dirty="0">
                <a:solidFill>
                  <a:srgbClr val="000000"/>
                </a:solidFill>
                <a:latin typeface="Arial" panose="020B0604020202020204" pitchFamily="34" charset="0"/>
                <a:cs typeface="Arial" panose="020B0604020202020204" pitchFamily="34" charset="0"/>
              </a:rPr>
              <a:t>?</a:t>
            </a:r>
          </a:p>
          <a:p>
            <a:pPr marL="741363" indent="-460375">
              <a:buClr>
                <a:srgbClr val="C00000"/>
              </a:buClr>
              <a:buFont typeface="Wingdings" panose="05000000000000000000" pitchFamily="2" charset="2"/>
              <a:buChar char="q"/>
              <a:tabLst>
                <a:tab pos="2070100" algn="l"/>
                <a:tab pos="3863975" algn="l"/>
                <a:tab pos="5468938" algn="l"/>
                <a:tab pos="6815138" algn="l"/>
              </a:tabLst>
            </a:pPr>
            <a:r>
              <a:rPr lang="en-US" sz="2100" b="1" dirty="0" smtClean="0">
                <a:solidFill>
                  <a:srgbClr val="000000"/>
                </a:solidFill>
                <a:latin typeface="Arial" panose="020B0604020202020204" pitchFamily="34" charset="0"/>
                <a:cs typeface="Arial" panose="020B0604020202020204" pitchFamily="34" charset="0"/>
              </a:rPr>
              <a:t>Hearing</a:t>
            </a:r>
            <a:r>
              <a:rPr lang="en-US" sz="2100" b="1" dirty="0">
                <a:solidFill>
                  <a:srgbClr val="000000"/>
                </a:solidFill>
                <a:latin typeface="Arial" panose="020B0604020202020204" pitchFamily="34" charset="0"/>
                <a:cs typeface="Arial" panose="020B0604020202020204" pitchFamily="34" charset="0"/>
              </a:rPr>
              <a:t>: </a:t>
            </a:r>
            <a:r>
              <a:rPr lang="en-US" sz="2100" dirty="0">
                <a:solidFill>
                  <a:srgbClr val="000000"/>
                </a:solidFill>
                <a:latin typeface="Arial" panose="020B0604020202020204" pitchFamily="34" charset="0"/>
                <a:cs typeface="Arial" panose="020B0604020202020204" pitchFamily="34" charset="0"/>
              </a:rPr>
              <a:t>What will mobile phones sound like? Will they work better in a noisy environment? How will they </a:t>
            </a:r>
            <a:r>
              <a:rPr lang="en-US" sz="2100" dirty="0" smtClean="0">
                <a:solidFill>
                  <a:srgbClr val="000000"/>
                </a:solidFill>
                <a:latin typeface="Arial" panose="020B0604020202020204" pitchFamily="34" charset="0"/>
                <a:cs typeface="Arial" panose="020B0604020202020204" pitchFamily="34" charset="0"/>
              </a:rPr>
              <a:t>be used </a:t>
            </a:r>
            <a:r>
              <a:rPr lang="en-US" sz="2100" dirty="0">
                <a:solidFill>
                  <a:srgbClr val="000000"/>
                </a:solidFill>
                <a:latin typeface="Arial" panose="020B0604020202020204" pitchFamily="34" charset="0"/>
                <a:cs typeface="Arial" panose="020B0604020202020204" pitchFamily="34" charset="0"/>
              </a:rPr>
              <a:t>by people with a hearing impairment?</a:t>
            </a:r>
          </a:p>
          <a:p>
            <a:pPr marL="741363" indent="-460375">
              <a:buClr>
                <a:srgbClr val="C00000"/>
              </a:buClr>
              <a:buFont typeface="Wingdings" panose="05000000000000000000" pitchFamily="2" charset="2"/>
              <a:buChar char="q"/>
              <a:tabLst>
                <a:tab pos="2070100" algn="l"/>
                <a:tab pos="3863975" algn="l"/>
                <a:tab pos="5468938" algn="l"/>
                <a:tab pos="6815138" algn="l"/>
              </a:tabLst>
            </a:pPr>
            <a:r>
              <a:rPr lang="en-US" sz="2100" b="1" dirty="0" smtClean="0">
                <a:solidFill>
                  <a:srgbClr val="000000"/>
                </a:solidFill>
                <a:latin typeface="Arial" panose="020B0604020202020204" pitchFamily="34" charset="0"/>
                <a:cs typeface="Arial" panose="020B0604020202020204" pitchFamily="34" charset="0"/>
              </a:rPr>
              <a:t>Touch</a:t>
            </a:r>
            <a:r>
              <a:rPr lang="en-US" sz="2100" b="1" dirty="0">
                <a:solidFill>
                  <a:srgbClr val="000000"/>
                </a:solidFill>
                <a:latin typeface="Arial" panose="020B0604020202020204" pitchFamily="34" charset="0"/>
                <a:cs typeface="Arial" panose="020B0604020202020204" pitchFamily="34" charset="0"/>
              </a:rPr>
              <a:t>: </a:t>
            </a:r>
            <a:r>
              <a:rPr lang="en-US" sz="2100" dirty="0">
                <a:solidFill>
                  <a:srgbClr val="000000"/>
                </a:solidFill>
                <a:latin typeface="Arial" panose="020B0604020202020204" pitchFamily="34" charset="0"/>
                <a:cs typeface="Arial" panose="020B0604020202020204" pitchFamily="34" charset="0"/>
              </a:rPr>
              <a:t>What will mobile phones feel like? How will people interact with them using touch? How will they </a:t>
            </a:r>
            <a:r>
              <a:rPr lang="en-US" sz="2100" dirty="0" smtClean="0">
                <a:solidFill>
                  <a:srgbClr val="000000"/>
                </a:solidFill>
                <a:latin typeface="Arial" panose="020B0604020202020204" pitchFamily="34" charset="0"/>
                <a:cs typeface="Arial" panose="020B0604020202020204" pitchFamily="34" charset="0"/>
              </a:rPr>
              <a:t>be used </a:t>
            </a:r>
            <a:r>
              <a:rPr lang="en-US" sz="2100" dirty="0">
                <a:solidFill>
                  <a:srgbClr val="000000"/>
                </a:solidFill>
                <a:latin typeface="Arial" panose="020B0604020202020204" pitchFamily="34" charset="0"/>
                <a:cs typeface="Arial" panose="020B0604020202020204" pitchFamily="34" charset="0"/>
              </a:rPr>
              <a:t>by people with physical disabilities or young children who haven’t yet developed fine motor skills?</a:t>
            </a:r>
            <a:endParaRPr lang="en-US" sz="2100" dirty="0" smtClean="0">
              <a:solidFill>
                <a:srgbClr val="000000"/>
              </a:solidFill>
              <a:latin typeface="Arial" panose="020B0604020202020204" pitchFamily="34" charset="0"/>
              <a:cs typeface="Arial" panose="020B0604020202020204" pitchFamily="34" charset="0"/>
            </a:endParaRPr>
          </a:p>
        </p:txBody>
      </p:sp>
      <p:sp>
        <p:nvSpPr>
          <p:cNvPr id="10" name="Oval 9"/>
          <p:cNvSpPr/>
          <p:nvPr/>
        </p:nvSpPr>
        <p:spPr>
          <a:xfrm rot="1949270">
            <a:off x="8549680" y="998999"/>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4410237"/>
      </p:ext>
    </p:extLst>
  </p:cSld>
  <p:clrMapOvr>
    <a:masterClrMapping/>
  </p:clrMapOvr>
  <p:transition advClick="0"/>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2" name="Rectangle 1"/>
          <p:cNvSpPr/>
          <p:nvPr/>
        </p:nvSpPr>
        <p:spPr>
          <a:xfrm>
            <a:off x="107504" y="1124744"/>
            <a:ext cx="8708513" cy="3631763"/>
          </a:xfrm>
          <a:prstGeom prst="rect">
            <a:avLst/>
          </a:prstGeom>
        </p:spPr>
        <p:txBody>
          <a:bodyPr wrap="square">
            <a:spAutoFit/>
          </a:bodyPr>
          <a:lstStyle/>
          <a:p>
            <a:pPr>
              <a:buClr>
                <a:srgbClr val="C00000"/>
              </a:buClr>
              <a:buSzPct val="80000"/>
            </a:pPr>
            <a:r>
              <a:rPr lang="en-US" sz="2300" b="1" dirty="0" smtClean="0">
                <a:solidFill>
                  <a:srgbClr val="C00000"/>
                </a:solidFill>
              </a:rPr>
              <a:t>Designing </a:t>
            </a:r>
            <a:r>
              <a:rPr lang="en-US" sz="2300" b="1" dirty="0">
                <a:solidFill>
                  <a:srgbClr val="C00000"/>
                </a:solidFill>
              </a:rPr>
              <a:t>with a specific user in mind</a:t>
            </a:r>
          </a:p>
          <a:p>
            <a:pPr marL="352425" indent="-352425">
              <a:buClr>
                <a:srgbClr val="C00000"/>
              </a:buClr>
              <a:buSzPct val="80000"/>
              <a:buFont typeface="Arial" panose="020B0604020202020204" pitchFamily="34" charset="0"/>
              <a:buChar char="►"/>
            </a:pPr>
            <a:r>
              <a:rPr lang="en-US" sz="2300" dirty="0"/>
              <a:t>Designers should always keep in mind the people who are going to use their products or services. </a:t>
            </a:r>
            <a:r>
              <a:rPr lang="en-US" sz="2300" b="1" dirty="0">
                <a:solidFill>
                  <a:srgbClr val="FF0000"/>
                </a:solidFill>
              </a:rPr>
              <a:t>Personas</a:t>
            </a:r>
            <a:r>
              <a:rPr lang="en-US" sz="2300" dirty="0">
                <a:solidFill>
                  <a:srgbClr val="FF0000"/>
                </a:solidFill>
              </a:rPr>
              <a:t> </a:t>
            </a:r>
            <a:r>
              <a:rPr lang="en-US" sz="2300" dirty="0"/>
              <a:t>have </a:t>
            </a:r>
            <a:r>
              <a:rPr lang="en-US" sz="2300" dirty="0" smtClean="0"/>
              <a:t>been used </a:t>
            </a:r>
            <a:r>
              <a:rPr lang="en-US" sz="2300" dirty="0"/>
              <a:t>in IT development since the late 1990s to help with this.</a:t>
            </a:r>
          </a:p>
          <a:p>
            <a:pPr marL="352425" indent="-352425">
              <a:buClr>
                <a:srgbClr val="C00000"/>
              </a:buClr>
              <a:buSzPct val="80000"/>
              <a:buFont typeface="Arial" panose="020B0604020202020204" pitchFamily="34" charset="0"/>
              <a:buChar char="►"/>
            </a:pPr>
            <a:r>
              <a:rPr lang="en-US" sz="2300" dirty="0"/>
              <a:t>A persona is not a specific person or a perfect example of the person who will be using a design. It is a way of </a:t>
            </a:r>
            <a:r>
              <a:rPr lang="en-US" sz="2300" dirty="0" smtClean="0"/>
              <a:t>applying a </a:t>
            </a:r>
            <a:r>
              <a:rPr lang="en-US" sz="2300" dirty="0"/>
              <a:t>set of characteristics to a user group. Developing the profile of a ‘typical’ user (i.e. giving them a name, a face, </a:t>
            </a:r>
            <a:r>
              <a:rPr lang="en-US" sz="2300" dirty="0" smtClean="0"/>
              <a:t>a background </a:t>
            </a:r>
            <a:r>
              <a:rPr lang="en-US" sz="2300" dirty="0"/>
              <a:t>story and anything else of relevance) helps the designer focus on the product’s user and use.</a:t>
            </a:r>
          </a:p>
        </p:txBody>
      </p:sp>
      <p:sp>
        <p:nvSpPr>
          <p:cNvPr id="7" name="Rectangle 20"/>
          <p:cNvSpPr/>
          <p:nvPr/>
        </p:nvSpPr>
        <p:spPr>
          <a:xfrm>
            <a:off x="179512" y="4899256"/>
            <a:ext cx="8708513" cy="1649392"/>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300" b="1" dirty="0" smtClean="0">
                <a:solidFill>
                  <a:srgbClr val="000000"/>
                </a:solidFill>
                <a:latin typeface="Arial" panose="020B0604020202020204" pitchFamily="34" charset="0"/>
                <a:cs typeface="Arial" panose="020B0604020202020204" pitchFamily="34" charset="0"/>
              </a:rPr>
              <a:t>Key </a:t>
            </a:r>
            <a:r>
              <a:rPr lang="en-US" sz="23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300" dirty="0">
                <a:solidFill>
                  <a:srgbClr val="000000"/>
                </a:solidFill>
                <a:latin typeface="Arial" panose="020B0604020202020204" pitchFamily="34" charset="0"/>
                <a:cs typeface="Arial" panose="020B0604020202020204" pitchFamily="34" charset="0"/>
              </a:rPr>
              <a:t> </a:t>
            </a:r>
            <a:r>
              <a:rPr lang="en-US" sz="2300" b="1" dirty="0">
                <a:solidFill>
                  <a:srgbClr val="C00000"/>
                </a:solidFill>
                <a:latin typeface="Arial" panose="020B0604020202020204" pitchFamily="34" charset="0"/>
                <a:cs typeface="Arial" panose="020B0604020202020204" pitchFamily="34" charset="0"/>
              </a:rPr>
              <a:t>Persona:</a:t>
            </a:r>
            <a:r>
              <a:rPr lang="en-US" sz="2300" dirty="0">
                <a:solidFill>
                  <a:srgbClr val="000000"/>
                </a:solidFill>
                <a:latin typeface="Arial" panose="020B0604020202020204" pitchFamily="34" charset="0"/>
                <a:cs typeface="Arial" panose="020B0604020202020204" pitchFamily="34" charset="0"/>
              </a:rPr>
              <a:t> A profile of a typical user, which is used as a tool throughout the design process to ensure the user is kept </a:t>
            </a:r>
            <a:r>
              <a:rPr lang="en-US" sz="2300" dirty="0" smtClean="0">
                <a:solidFill>
                  <a:srgbClr val="000000"/>
                </a:solidFill>
                <a:latin typeface="Arial" panose="020B0604020202020204" pitchFamily="34" charset="0"/>
                <a:cs typeface="Arial" panose="020B0604020202020204" pitchFamily="34" charset="0"/>
              </a:rPr>
              <a:t>in mind </a:t>
            </a:r>
            <a:r>
              <a:rPr lang="en-US" sz="2300" dirty="0">
                <a:solidFill>
                  <a:srgbClr val="000000"/>
                </a:solidFill>
                <a:latin typeface="Arial" panose="020B0604020202020204" pitchFamily="34" charset="0"/>
                <a:cs typeface="Arial" panose="020B0604020202020204" pitchFamily="34" charset="0"/>
              </a:rPr>
              <a:t>at all times.</a:t>
            </a:r>
            <a:endParaRPr lang="en-GB" sz="230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949270">
            <a:off x="8600851" y="4815423"/>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002293"/>
      </p:ext>
    </p:extLst>
  </p:cSld>
  <p:clrMapOvr>
    <a:masterClrMapping/>
  </p:clrMapOvr>
  <p:transition advClick="0"/>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2" name="Rectangle 1"/>
          <p:cNvSpPr/>
          <p:nvPr/>
        </p:nvSpPr>
        <p:spPr>
          <a:xfrm>
            <a:off x="107504" y="1124744"/>
            <a:ext cx="8708513" cy="3631763"/>
          </a:xfrm>
          <a:prstGeom prst="rect">
            <a:avLst/>
          </a:prstGeom>
        </p:spPr>
        <p:txBody>
          <a:bodyPr wrap="square">
            <a:spAutoFit/>
          </a:bodyPr>
          <a:lstStyle/>
          <a:p>
            <a:pPr>
              <a:buClr>
                <a:srgbClr val="C00000"/>
              </a:buClr>
              <a:buSzPct val="80000"/>
            </a:pPr>
            <a:r>
              <a:rPr lang="en-US" sz="2300" b="1" dirty="0" smtClean="0">
                <a:solidFill>
                  <a:srgbClr val="C00000"/>
                </a:solidFill>
              </a:rPr>
              <a:t>Designing </a:t>
            </a:r>
            <a:r>
              <a:rPr lang="en-US" sz="2300" b="1" dirty="0">
                <a:solidFill>
                  <a:srgbClr val="C00000"/>
                </a:solidFill>
              </a:rPr>
              <a:t>with a specific user in mind</a:t>
            </a:r>
          </a:p>
          <a:p>
            <a:pPr marL="352425" indent="-352425">
              <a:buClr>
                <a:srgbClr val="C00000"/>
              </a:buClr>
              <a:buSzPct val="80000"/>
              <a:buFont typeface="Arial" panose="020B0604020202020204" pitchFamily="34" charset="0"/>
              <a:buChar char="►"/>
            </a:pPr>
            <a:r>
              <a:rPr lang="en-US" sz="2300" dirty="0"/>
              <a:t>Designers should always keep in mind the people who are going to use their products or services. </a:t>
            </a:r>
            <a:r>
              <a:rPr lang="en-US" sz="2300" b="1" dirty="0">
                <a:solidFill>
                  <a:srgbClr val="FF0000"/>
                </a:solidFill>
              </a:rPr>
              <a:t>Personas</a:t>
            </a:r>
            <a:r>
              <a:rPr lang="en-US" sz="2300" dirty="0">
                <a:solidFill>
                  <a:srgbClr val="FF0000"/>
                </a:solidFill>
              </a:rPr>
              <a:t> </a:t>
            </a:r>
            <a:r>
              <a:rPr lang="en-US" sz="2300" dirty="0"/>
              <a:t>have </a:t>
            </a:r>
            <a:r>
              <a:rPr lang="en-US" sz="2300" dirty="0" smtClean="0"/>
              <a:t>been used </a:t>
            </a:r>
            <a:r>
              <a:rPr lang="en-US" sz="2300" dirty="0"/>
              <a:t>in IT development since the late 1990s to help with this.</a:t>
            </a:r>
          </a:p>
          <a:p>
            <a:pPr marL="352425" indent="-352425">
              <a:buClr>
                <a:srgbClr val="C00000"/>
              </a:buClr>
              <a:buSzPct val="80000"/>
              <a:buFont typeface="Arial" panose="020B0604020202020204" pitchFamily="34" charset="0"/>
              <a:buChar char="►"/>
            </a:pPr>
            <a:r>
              <a:rPr lang="en-US" sz="2300" dirty="0"/>
              <a:t>A persona is not a specific person or a perfect example of the person who will be using a design. It is a way of </a:t>
            </a:r>
            <a:r>
              <a:rPr lang="en-US" sz="2300" dirty="0" smtClean="0"/>
              <a:t>applying a </a:t>
            </a:r>
            <a:r>
              <a:rPr lang="en-US" sz="2300" dirty="0"/>
              <a:t>set of characteristics to a user group. Developing the profile of a ‘typical’ user (i.e. giving them a name, a face, </a:t>
            </a:r>
            <a:r>
              <a:rPr lang="en-US" sz="2300" dirty="0" smtClean="0"/>
              <a:t>a background </a:t>
            </a:r>
            <a:r>
              <a:rPr lang="en-US" sz="2300" dirty="0"/>
              <a:t>story and anything else of relevance) helps the designer focus on the product’s user and use.</a:t>
            </a:r>
          </a:p>
        </p:txBody>
      </p:sp>
      <p:sp>
        <p:nvSpPr>
          <p:cNvPr id="7" name="Rectangle 20"/>
          <p:cNvSpPr/>
          <p:nvPr/>
        </p:nvSpPr>
        <p:spPr>
          <a:xfrm>
            <a:off x="179512" y="4899256"/>
            <a:ext cx="8708513" cy="1649392"/>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300" b="1" dirty="0" smtClean="0">
                <a:solidFill>
                  <a:srgbClr val="000000"/>
                </a:solidFill>
                <a:latin typeface="Arial" panose="020B0604020202020204" pitchFamily="34" charset="0"/>
                <a:cs typeface="Arial" panose="020B0604020202020204" pitchFamily="34" charset="0"/>
              </a:rPr>
              <a:t>Key </a:t>
            </a:r>
            <a:r>
              <a:rPr lang="en-US" sz="23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300" dirty="0">
                <a:solidFill>
                  <a:srgbClr val="000000"/>
                </a:solidFill>
                <a:latin typeface="Arial" panose="020B0604020202020204" pitchFamily="34" charset="0"/>
                <a:cs typeface="Arial" panose="020B0604020202020204" pitchFamily="34" charset="0"/>
              </a:rPr>
              <a:t> </a:t>
            </a:r>
            <a:r>
              <a:rPr lang="en-US" sz="2300" b="1" dirty="0">
                <a:solidFill>
                  <a:srgbClr val="C00000"/>
                </a:solidFill>
                <a:latin typeface="Arial" panose="020B0604020202020204" pitchFamily="34" charset="0"/>
                <a:cs typeface="Arial" panose="020B0604020202020204" pitchFamily="34" charset="0"/>
              </a:rPr>
              <a:t>Persona:</a:t>
            </a:r>
            <a:r>
              <a:rPr lang="en-US" sz="2300" dirty="0">
                <a:solidFill>
                  <a:srgbClr val="000000"/>
                </a:solidFill>
                <a:latin typeface="Arial" panose="020B0604020202020204" pitchFamily="34" charset="0"/>
                <a:cs typeface="Arial" panose="020B0604020202020204" pitchFamily="34" charset="0"/>
              </a:rPr>
              <a:t> A profile of a typical user, which is used as a tool throughout the design process to ensure the user is kept </a:t>
            </a:r>
            <a:r>
              <a:rPr lang="en-US" sz="2300" dirty="0" smtClean="0">
                <a:solidFill>
                  <a:srgbClr val="000000"/>
                </a:solidFill>
                <a:latin typeface="Arial" panose="020B0604020202020204" pitchFamily="34" charset="0"/>
                <a:cs typeface="Arial" panose="020B0604020202020204" pitchFamily="34" charset="0"/>
              </a:rPr>
              <a:t>in mind </a:t>
            </a:r>
            <a:r>
              <a:rPr lang="en-US" sz="2300" dirty="0">
                <a:solidFill>
                  <a:srgbClr val="000000"/>
                </a:solidFill>
                <a:latin typeface="Arial" panose="020B0604020202020204" pitchFamily="34" charset="0"/>
                <a:cs typeface="Arial" panose="020B0604020202020204" pitchFamily="34" charset="0"/>
              </a:rPr>
              <a:t>at all times.</a:t>
            </a:r>
            <a:endParaRPr lang="en-GB" sz="230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949270">
            <a:off x="8600851" y="4815423"/>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6757801"/>
      </p:ext>
    </p:extLst>
  </p:cSld>
  <p:clrMapOvr>
    <a:masterClrMapping/>
  </p:clrMapOvr>
  <p:transition advClick="0"/>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520" y="1124743"/>
            <a:ext cx="6120680" cy="5498239"/>
          </a:xfrm>
          <a:prstGeom prst="rect">
            <a:avLst/>
          </a:prstGeom>
        </p:spPr>
      </p:pic>
      <p:sp>
        <p:nvSpPr>
          <p:cNvPr id="9" name="TextBox 8"/>
          <p:cNvSpPr txBox="1"/>
          <p:nvPr/>
        </p:nvSpPr>
        <p:spPr>
          <a:xfrm>
            <a:off x="6372200" y="2304202"/>
            <a:ext cx="2520280" cy="1938992"/>
          </a:xfrm>
          <a:prstGeom prst="rect">
            <a:avLst/>
          </a:prstGeom>
          <a:noFill/>
        </p:spPr>
        <p:txBody>
          <a:bodyPr wrap="square" rtlCol="0">
            <a:spAutoFit/>
          </a:bodyPr>
          <a:lstStyle/>
          <a:p>
            <a:pPr indent="352425">
              <a:buClr>
                <a:srgbClr val="C00000"/>
              </a:buClr>
              <a:buSzPct val="80000"/>
              <a:buFont typeface="Arial" panose="020B0604020202020204" pitchFamily="34" charset="0"/>
              <a:buChar char="◄"/>
            </a:pPr>
            <a:r>
              <a:rPr lang="en-GB" sz="2000" dirty="0" smtClean="0"/>
              <a:t>An example of a persona created to support the development of a shopping </a:t>
            </a:r>
            <a:r>
              <a:rPr lang="en-GB" sz="2000" b="1" dirty="0" smtClean="0"/>
              <a:t>app</a:t>
            </a:r>
            <a:r>
              <a:rPr lang="en-GB" sz="2000" dirty="0" smtClean="0"/>
              <a:t> for a busy working mum.</a:t>
            </a:r>
            <a:endParaRPr lang="en-GB" sz="2000" dirty="0"/>
          </a:p>
        </p:txBody>
      </p:sp>
    </p:spTree>
    <p:extLst>
      <p:ext uri="{BB962C8B-B14F-4D97-AF65-F5344CB8AC3E}">
        <p14:creationId xmlns:p14="http://schemas.microsoft.com/office/powerpoint/2010/main" val="37162932"/>
      </p:ext>
    </p:extLst>
  </p:cSld>
  <p:clrMapOvr>
    <a:masterClrMapping/>
  </p:clrMapOvr>
  <p:transition advClick="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2" name="Rectangle 1"/>
          <p:cNvSpPr/>
          <p:nvPr/>
        </p:nvSpPr>
        <p:spPr>
          <a:xfrm>
            <a:off x="183967" y="1124744"/>
            <a:ext cx="8708513" cy="1323439"/>
          </a:xfrm>
          <a:prstGeom prst="rect">
            <a:avLst/>
          </a:prstGeom>
        </p:spPr>
        <p:txBody>
          <a:bodyPr wrap="square">
            <a:spAutoFit/>
          </a:bodyPr>
          <a:lstStyle/>
          <a:p>
            <a:pPr>
              <a:buClr>
                <a:srgbClr val="C00000"/>
              </a:buClr>
              <a:buSzPct val="80000"/>
            </a:pPr>
            <a:r>
              <a:rPr lang="en-US" sz="2000" b="1" dirty="0" smtClean="0">
                <a:solidFill>
                  <a:srgbClr val="C00000"/>
                </a:solidFill>
              </a:rPr>
              <a:t>Designing </a:t>
            </a:r>
            <a:r>
              <a:rPr lang="en-US" sz="2000" b="1" dirty="0">
                <a:solidFill>
                  <a:srgbClr val="C00000"/>
                </a:solidFill>
              </a:rPr>
              <a:t>with a specific user in mind</a:t>
            </a:r>
          </a:p>
          <a:p>
            <a:pPr marL="352425" indent="-352425">
              <a:buClr>
                <a:srgbClr val="C00000"/>
              </a:buClr>
              <a:buSzPct val="80000"/>
              <a:buFont typeface="Arial" panose="020B0604020202020204" pitchFamily="34" charset="0"/>
              <a:buChar char="►"/>
            </a:pPr>
            <a:r>
              <a:rPr lang="en-US" sz="2000" dirty="0"/>
              <a:t>When you create a profile of a ‘typical’ user, you are creating a stereotype (from the Greek words for ‘solid and firm’ </a:t>
            </a:r>
            <a:r>
              <a:rPr lang="en-US" sz="2000" dirty="0" smtClean="0"/>
              <a:t>and ‘impression</a:t>
            </a:r>
            <a:r>
              <a:rPr lang="en-US" sz="2000" dirty="0"/>
              <a:t>’), which, if used in the right way, can be useful to designers.</a:t>
            </a:r>
          </a:p>
        </p:txBody>
      </p:sp>
      <p:sp>
        <p:nvSpPr>
          <p:cNvPr id="7" name="Rectangle 20"/>
          <p:cNvSpPr/>
          <p:nvPr/>
        </p:nvSpPr>
        <p:spPr>
          <a:xfrm>
            <a:off x="179512" y="2449220"/>
            <a:ext cx="8708513" cy="2120648"/>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Key </a:t>
            </a:r>
            <a:r>
              <a:rPr lang="en-US" sz="20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00" b="1" dirty="0">
                <a:solidFill>
                  <a:srgbClr val="C00000"/>
                </a:solidFill>
                <a:latin typeface="Arial" panose="020B0604020202020204" pitchFamily="34" charset="0"/>
                <a:cs typeface="Arial" panose="020B0604020202020204" pitchFamily="34" charset="0"/>
              </a:rPr>
              <a:t>Stereotype: </a:t>
            </a:r>
            <a:r>
              <a:rPr lang="en-US" sz="2000" dirty="0">
                <a:solidFill>
                  <a:srgbClr val="000000"/>
                </a:solidFill>
                <a:latin typeface="Arial" panose="020B0604020202020204" pitchFamily="34" charset="0"/>
                <a:cs typeface="Arial" panose="020B0604020202020204" pitchFamily="34" charset="0"/>
              </a:rPr>
              <a:t>A widely held and simplified image or idea of a particular type of person or group of people. A stereotype</a:t>
            </a:r>
          </a:p>
          <a:p>
            <a:pPr marL="285750" indent="-285750">
              <a:buClr>
                <a:srgbClr val="C00000"/>
              </a:buClr>
              <a:buFont typeface="Wingdings" panose="05000000000000000000" pitchFamily="2" charset="2"/>
              <a:buChar char="§"/>
              <a:tabLst>
                <a:tab pos="2420938" algn="l"/>
              </a:tabLst>
            </a:pPr>
            <a:r>
              <a:rPr lang="en-US" sz="2000" dirty="0">
                <a:solidFill>
                  <a:srgbClr val="000000"/>
                </a:solidFill>
                <a:latin typeface="Arial" panose="020B0604020202020204" pitchFamily="34" charset="0"/>
                <a:cs typeface="Arial" panose="020B0604020202020204" pitchFamily="34" charset="0"/>
              </a:rPr>
              <a:t>might or might not be accurate when applied to an individual</a:t>
            </a:r>
            <a:r>
              <a:rPr lang="en-US" sz="2000" b="1" dirty="0" smtClean="0">
                <a:solidFill>
                  <a:srgbClr val="C00000"/>
                </a:solidFill>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420938" algn="l"/>
              </a:tabLst>
            </a:pPr>
            <a:r>
              <a:rPr lang="en-US" sz="2000" b="1" dirty="0" smtClean="0">
                <a:solidFill>
                  <a:srgbClr val="C00000"/>
                </a:solidFill>
                <a:latin typeface="Arial" panose="020B0604020202020204" pitchFamily="34" charset="0"/>
                <a:cs typeface="Arial" panose="020B0604020202020204" pitchFamily="34" charset="0"/>
              </a:rPr>
              <a:t>App</a:t>
            </a:r>
            <a:r>
              <a:rPr lang="en-US" sz="2000" b="1" dirty="0">
                <a:solidFill>
                  <a:srgbClr val="C00000"/>
                </a:solidFill>
                <a:latin typeface="Arial" panose="020B0604020202020204" pitchFamily="34" charset="0"/>
                <a:cs typeface="Arial" panose="020B0604020202020204" pitchFamily="34" charset="0"/>
              </a:rPr>
              <a:t>: </a:t>
            </a:r>
            <a:r>
              <a:rPr lang="en-US" sz="2000" dirty="0">
                <a:solidFill>
                  <a:srgbClr val="000000"/>
                </a:solidFill>
                <a:latin typeface="Arial" panose="020B0604020202020204" pitchFamily="34" charset="0"/>
                <a:cs typeface="Arial" panose="020B0604020202020204" pitchFamily="34" charset="0"/>
              </a:rPr>
              <a:t>An application is typically, a small and </a:t>
            </a:r>
            <a:r>
              <a:rPr lang="en-US" sz="2000" dirty="0" err="1">
                <a:solidFill>
                  <a:srgbClr val="000000"/>
                </a:solidFill>
                <a:latin typeface="Arial" panose="020B0604020202020204" pitchFamily="34" charset="0"/>
                <a:cs typeface="Arial" panose="020B0604020202020204" pitchFamily="34" charset="0"/>
              </a:rPr>
              <a:t>specialised</a:t>
            </a:r>
            <a:r>
              <a:rPr lang="en-US" sz="2000" dirty="0">
                <a:solidFill>
                  <a:srgbClr val="000000"/>
                </a:solidFill>
                <a:latin typeface="Arial" panose="020B0604020202020204" pitchFamily="34" charset="0"/>
                <a:cs typeface="Arial" panose="020B0604020202020204" pitchFamily="34" charset="0"/>
              </a:rPr>
              <a:t> computer program that can be downloaded onto a </a:t>
            </a:r>
            <a:r>
              <a:rPr lang="en-US" sz="2000" dirty="0" smtClean="0">
                <a:solidFill>
                  <a:srgbClr val="000000"/>
                </a:solidFill>
                <a:latin typeface="Arial" panose="020B0604020202020204" pitchFamily="34" charset="0"/>
                <a:cs typeface="Arial" panose="020B0604020202020204" pitchFamily="34" charset="0"/>
              </a:rPr>
              <a:t>mobile device</a:t>
            </a:r>
            <a:r>
              <a:rPr lang="en-US" sz="2000" dirty="0">
                <a:solidFill>
                  <a:srgbClr val="000000"/>
                </a:solidFill>
                <a:latin typeface="Arial" panose="020B0604020202020204" pitchFamily="34" charset="0"/>
                <a:cs typeface="Arial" panose="020B0604020202020204" pitchFamily="34" charset="0"/>
              </a:rPr>
              <a:t>.</a:t>
            </a:r>
            <a:endParaRPr lang="en-GB" sz="200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949270">
            <a:off x="8600851" y="2295143"/>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00" b="1" dirty="0" smtClean="0">
                <a:solidFill>
                  <a:srgbClr val="C00000"/>
                </a:solidFill>
                <a:latin typeface="Arial" panose="020B0604020202020204" pitchFamily="34" charset="0"/>
                <a:cs typeface="Arial" panose="020B0604020202020204" pitchFamily="34" charset="0"/>
              </a:rPr>
              <a:t>K</a:t>
            </a:r>
            <a:endParaRPr lang="en-GB" sz="2100" b="1" dirty="0">
              <a:solidFill>
                <a:srgbClr val="C00000"/>
              </a:solidFill>
              <a:latin typeface="Arial" panose="020B0604020202020204" pitchFamily="34" charset="0"/>
              <a:cs typeface="Arial" panose="020B0604020202020204" pitchFamily="34" charset="0"/>
            </a:endParaRPr>
          </a:p>
        </p:txBody>
      </p:sp>
      <p:sp>
        <p:nvSpPr>
          <p:cNvPr id="9" name="Rectangle 24"/>
          <p:cNvSpPr/>
          <p:nvPr/>
        </p:nvSpPr>
        <p:spPr>
          <a:xfrm>
            <a:off x="160846" y="4619200"/>
            <a:ext cx="8727177" cy="2065049"/>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18665 w 8727177"/>
              <a:gd name="connsiteY0" fmla="*/ 0 h 952478"/>
              <a:gd name="connsiteX1" fmla="*/ 8727177 w 8727177"/>
              <a:gd name="connsiteY1" fmla="*/ 0 h 952478"/>
              <a:gd name="connsiteX2" fmla="*/ 8727177 w 8727177"/>
              <a:gd name="connsiteY2" fmla="*/ 901336 h 952478"/>
              <a:gd name="connsiteX3" fmla="*/ 59697 w 8727177"/>
              <a:gd name="connsiteY3" fmla="*/ 891384 h 952478"/>
              <a:gd name="connsiteX4" fmla="*/ 18665 w 8727177"/>
              <a:gd name="connsiteY4" fmla="*/ 0 h 952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7177" h="952478">
                <a:moveTo>
                  <a:pt x="18665" y="0"/>
                </a:moveTo>
                <a:lnTo>
                  <a:pt x="8727177" y="0"/>
                </a:lnTo>
                <a:lnTo>
                  <a:pt x="8727177" y="901336"/>
                </a:lnTo>
                <a:cubicBezTo>
                  <a:pt x="5386677" y="999027"/>
                  <a:pt x="2931273" y="934369"/>
                  <a:pt x="59697" y="891384"/>
                </a:cubicBezTo>
                <a:cubicBezTo>
                  <a:pt x="-65350" y="762877"/>
                  <a:pt x="49927" y="257461"/>
                  <a:pt x="18665" y="0"/>
                </a:cubicBezTo>
                <a:close/>
              </a:path>
            </a:pathLst>
          </a:custGeom>
          <a:solidFill>
            <a:srgbClr val="FFFF99"/>
          </a:solidFill>
          <a:ln w="57150">
            <a:solidFill>
              <a:srgbClr val="BAAD06"/>
            </a:solidFill>
          </a:ln>
        </p:spPr>
        <p:txBody>
          <a:bodyPr wrap="square">
            <a:spAutoFit/>
          </a:bodyPr>
          <a:lstStyle/>
          <a:p>
            <a:pPr>
              <a:buClr>
                <a:srgbClr val="C00000"/>
              </a:buClr>
              <a:tabLst>
                <a:tab pos="2420938" algn="l"/>
              </a:tabLst>
            </a:pPr>
            <a:r>
              <a:rPr lang="en-US" sz="2000" b="1" dirty="0" smtClean="0">
                <a:solidFill>
                  <a:srgbClr val="C00000"/>
                </a:solidFill>
                <a:latin typeface="Arial" panose="020B0604020202020204" pitchFamily="34" charset="0"/>
                <a:cs typeface="Arial" panose="020B0604020202020204" pitchFamily="34" charset="0"/>
              </a:rPr>
              <a:t>Plan-IT</a:t>
            </a:r>
            <a:endParaRPr lang="en-US" sz="2000" b="1" dirty="0">
              <a:solidFill>
                <a:srgbClr val="C00000"/>
              </a:solidFill>
              <a:latin typeface="Arial" panose="020B0604020202020204" pitchFamily="34" charset="0"/>
              <a:cs typeface="Arial" panose="020B0604020202020204" pitchFamily="34" charset="0"/>
            </a:endParaRPr>
          </a:p>
          <a:p>
            <a:pPr marL="685800" indent="-685800">
              <a:buClr>
                <a:srgbClr val="C00000"/>
              </a:buClr>
              <a:tabLst>
                <a:tab pos="2420938" algn="l"/>
              </a:tabLst>
            </a:pPr>
            <a:r>
              <a:rPr lang="en-US" sz="2000" b="1" dirty="0">
                <a:solidFill>
                  <a:srgbClr val="000000"/>
                </a:solidFill>
                <a:latin typeface="Arial" panose="020B0604020202020204" pitchFamily="34" charset="0"/>
                <a:cs typeface="Arial" panose="020B0604020202020204" pitchFamily="34" charset="0"/>
              </a:rPr>
              <a:t>8.1.6</a:t>
            </a:r>
            <a:r>
              <a:rPr lang="en-US" sz="2000" dirty="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	Remember </a:t>
            </a:r>
            <a:r>
              <a:rPr lang="en-US" sz="2000" dirty="0">
                <a:solidFill>
                  <a:srgbClr val="000000"/>
                </a:solidFill>
                <a:latin typeface="Arial" panose="020B0604020202020204" pitchFamily="34" charset="0"/>
                <a:cs typeface="Arial" panose="020B0604020202020204" pitchFamily="34" charset="0"/>
              </a:rPr>
              <a:t>that your challenge is to design a hand-held digital device for a specific user group. Choose one of </a:t>
            </a:r>
            <a:r>
              <a:rPr lang="en-US" sz="2000" dirty="0" smtClean="0">
                <a:solidFill>
                  <a:srgbClr val="000000"/>
                </a:solidFill>
                <a:latin typeface="Arial" panose="020B0604020202020204" pitchFamily="34" charset="0"/>
                <a:cs typeface="Arial" panose="020B0604020202020204" pitchFamily="34" charset="0"/>
              </a:rPr>
              <a:t>the user </a:t>
            </a:r>
            <a:r>
              <a:rPr lang="en-US" sz="2000" dirty="0">
                <a:solidFill>
                  <a:srgbClr val="000000"/>
                </a:solidFill>
                <a:latin typeface="Arial" panose="020B0604020202020204" pitchFamily="34" charset="0"/>
                <a:cs typeface="Arial" panose="020B0604020202020204" pitchFamily="34" charset="0"/>
              </a:rPr>
              <a:t>groups below and create a persona for it:</a:t>
            </a:r>
          </a:p>
          <a:p>
            <a:pPr marL="685800" indent="-685800">
              <a:buClr>
                <a:srgbClr val="C00000"/>
              </a:buClr>
              <a:buFont typeface="+mj-lt"/>
              <a:buAutoNum type="alphaLcParenR"/>
              <a:tabLst>
                <a:tab pos="2420938" algn="l"/>
              </a:tabLst>
            </a:pPr>
            <a:r>
              <a:rPr lang="en-US" sz="2000" dirty="0" smtClean="0">
                <a:solidFill>
                  <a:srgbClr val="000000"/>
                </a:solidFill>
                <a:latin typeface="Arial" panose="020B0604020202020204" pitchFamily="34" charset="0"/>
                <a:cs typeface="Arial" panose="020B0604020202020204" pitchFamily="34" charset="0"/>
              </a:rPr>
              <a:t>An </a:t>
            </a:r>
            <a:r>
              <a:rPr lang="en-US" sz="2000" dirty="0">
                <a:solidFill>
                  <a:srgbClr val="000000"/>
                </a:solidFill>
                <a:latin typeface="Arial" panose="020B0604020202020204" pitchFamily="34" charset="0"/>
                <a:cs typeface="Arial" panose="020B0604020202020204" pitchFamily="34" charset="0"/>
              </a:rPr>
              <a:t>elderly person over the age of 70.</a:t>
            </a:r>
          </a:p>
          <a:p>
            <a:pPr marL="685800" indent="-685800">
              <a:buClr>
                <a:srgbClr val="C00000"/>
              </a:buClr>
              <a:buFont typeface="+mj-lt"/>
              <a:buAutoNum type="alphaLcParenR"/>
              <a:tabLst>
                <a:tab pos="2420938" algn="l"/>
              </a:tabLst>
            </a:pPr>
            <a:r>
              <a:rPr lang="en-US" sz="2000" dirty="0" smtClean="0">
                <a:solidFill>
                  <a:srgbClr val="000000"/>
                </a:solidFill>
                <a:latin typeface="Arial" panose="020B0604020202020204" pitchFamily="34" charset="0"/>
                <a:cs typeface="Arial" panose="020B0604020202020204" pitchFamily="34" charset="0"/>
              </a:rPr>
              <a:t>A </a:t>
            </a:r>
            <a:r>
              <a:rPr lang="en-US" sz="2000" dirty="0">
                <a:solidFill>
                  <a:srgbClr val="000000"/>
                </a:solidFill>
                <a:latin typeface="Arial" panose="020B0604020202020204" pitchFamily="34" charset="0"/>
                <a:cs typeface="Arial" panose="020B0604020202020204" pitchFamily="34" charset="0"/>
              </a:rPr>
              <a:t>young child aged 7.</a:t>
            </a:r>
            <a:endParaRPr lang="en-GB" sz="2000" b="1"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497372">
            <a:off x="8651451" y="4514979"/>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3475911"/>
      </p:ext>
    </p:extLst>
  </p:cSld>
  <p:clrMapOvr>
    <a:masterClrMapping/>
  </p:clrMapOvr>
  <p:transition advClick="0"/>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2" name="Rectangle 1"/>
          <p:cNvSpPr/>
          <p:nvPr/>
        </p:nvSpPr>
        <p:spPr>
          <a:xfrm>
            <a:off x="107504" y="1124744"/>
            <a:ext cx="8708513" cy="5478423"/>
          </a:xfrm>
          <a:prstGeom prst="rect">
            <a:avLst/>
          </a:prstGeom>
        </p:spPr>
        <p:txBody>
          <a:bodyPr wrap="square">
            <a:spAutoFit/>
          </a:bodyPr>
          <a:lstStyle/>
          <a:p>
            <a:pPr>
              <a:buClr>
                <a:srgbClr val="C00000"/>
              </a:buClr>
              <a:buSzPct val="80000"/>
            </a:pPr>
            <a:r>
              <a:rPr lang="en-US" sz="2500" b="1" dirty="0" smtClean="0">
                <a:solidFill>
                  <a:srgbClr val="C00000"/>
                </a:solidFill>
              </a:rPr>
              <a:t>Talking </a:t>
            </a:r>
            <a:r>
              <a:rPr lang="en-US" sz="2500" b="1" dirty="0">
                <a:solidFill>
                  <a:srgbClr val="C00000"/>
                </a:solidFill>
              </a:rPr>
              <a:t>to your user group</a:t>
            </a:r>
          </a:p>
          <a:p>
            <a:pPr marL="352425" indent="-352425">
              <a:buClr>
                <a:srgbClr val="C00000"/>
              </a:buClr>
              <a:buSzPct val="80000"/>
              <a:buFont typeface="Arial" panose="020B0604020202020204" pitchFamily="34" charset="0"/>
              <a:buChar char="►"/>
            </a:pPr>
            <a:r>
              <a:rPr lang="en-US" sz="2500" dirty="0"/>
              <a:t>A persona is a useful tool that helps you consider how a user group thinks and feels, but there is no substitute for </a:t>
            </a:r>
            <a:r>
              <a:rPr lang="en-US" sz="2500" dirty="0" smtClean="0"/>
              <a:t>talking directly </a:t>
            </a:r>
            <a:r>
              <a:rPr lang="en-US" sz="2500" dirty="0"/>
              <a:t>to members of a user </a:t>
            </a:r>
            <a:r>
              <a:rPr lang="en-US" sz="2500" dirty="0" smtClean="0"/>
              <a:t>group.</a:t>
            </a:r>
          </a:p>
          <a:p>
            <a:pPr marL="352425" indent="-352425">
              <a:buClr>
                <a:srgbClr val="C00000"/>
              </a:buClr>
              <a:buSzPct val="80000"/>
              <a:buFont typeface="Arial" panose="020B0604020202020204" pitchFamily="34" charset="0"/>
              <a:buChar char="►"/>
            </a:pPr>
            <a:r>
              <a:rPr lang="en-US" sz="2500" dirty="0" smtClean="0"/>
              <a:t>Often </a:t>
            </a:r>
            <a:r>
              <a:rPr lang="en-US" sz="2500" dirty="0"/>
              <a:t>the data you collect from interviews helps you to think about a problem in </a:t>
            </a:r>
            <a:r>
              <a:rPr lang="en-US" sz="2500" dirty="0" smtClean="0"/>
              <a:t>a different </a:t>
            </a:r>
            <a:r>
              <a:rPr lang="en-US" sz="2500" dirty="0"/>
              <a:t>way, providing you with insights into the way something is done that you would never have thought of yourself.</a:t>
            </a:r>
          </a:p>
          <a:p>
            <a:pPr marL="352425" indent="-352425">
              <a:buClr>
                <a:srgbClr val="C00000"/>
              </a:buClr>
              <a:buSzPct val="80000"/>
              <a:buFont typeface="Arial" panose="020B0604020202020204" pitchFamily="34" charset="0"/>
              <a:buChar char="►"/>
            </a:pPr>
            <a:r>
              <a:rPr lang="en-US" sz="2500" dirty="0"/>
              <a:t>This fresh understanding can then influence the persona you create.</a:t>
            </a:r>
          </a:p>
          <a:p>
            <a:pPr marL="352425" indent="-352425">
              <a:buClr>
                <a:srgbClr val="C00000"/>
              </a:buClr>
              <a:buSzPct val="80000"/>
              <a:buFont typeface="Arial" panose="020B0604020202020204" pitchFamily="34" charset="0"/>
              <a:buChar char="►"/>
            </a:pPr>
            <a:r>
              <a:rPr lang="en-US" sz="2500" dirty="0"/>
              <a:t>To make the most of the data collection opportunity, it is important to prepare a questionnaire before you </a:t>
            </a:r>
            <a:r>
              <a:rPr lang="en-US" sz="2500" dirty="0" smtClean="0"/>
              <a:t>interview people </a:t>
            </a:r>
            <a:r>
              <a:rPr lang="en-US" sz="2500" dirty="0"/>
              <a:t>from your user group. Questionnaires can contain two different types of questions:</a:t>
            </a:r>
          </a:p>
        </p:txBody>
      </p:sp>
    </p:spTree>
    <p:extLst>
      <p:ext uri="{BB962C8B-B14F-4D97-AF65-F5344CB8AC3E}">
        <p14:creationId xmlns:p14="http://schemas.microsoft.com/office/powerpoint/2010/main" val="408882108"/>
      </p:ext>
    </p:extLst>
  </p:cSld>
  <p:clrMapOvr>
    <a:masterClrMapping/>
  </p:clrMapOvr>
  <p:transition advClick="0"/>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2" name="Rectangle 1"/>
          <p:cNvSpPr/>
          <p:nvPr/>
        </p:nvSpPr>
        <p:spPr>
          <a:xfrm>
            <a:off x="107504" y="1124744"/>
            <a:ext cx="8708513" cy="5478423"/>
          </a:xfrm>
          <a:prstGeom prst="rect">
            <a:avLst/>
          </a:prstGeom>
        </p:spPr>
        <p:txBody>
          <a:bodyPr wrap="square">
            <a:spAutoFit/>
          </a:bodyPr>
          <a:lstStyle/>
          <a:p>
            <a:pPr>
              <a:buClr>
                <a:srgbClr val="C00000"/>
              </a:buClr>
              <a:buSzPct val="80000"/>
            </a:pPr>
            <a:r>
              <a:rPr lang="en-US" sz="2500" b="1" dirty="0" smtClean="0">
                <a:solidFill>
                  <a:srgbClr val="C00000"/>
                </a:solidFill>
              </a:rPr>
              <a:t>Closed </a:t>
            </a:r>
            <a:r>
              <a:rPr lang="en-US" sz="2500" b="1" dirty="0">
                <a:solidFill>
                  <a:srgbClr val="C00000"/>
                </a:solidFill>
              </a:rPr>
              <a:t>questions</a:t>
            </a:r>
          </a:p>
          <a:p>
            <a:pPr marL="352425" indent="-352425">
              <a:buClr>
                <a:srgbClr val="C00000"/>
              </a:buClr>
              <a:buSzPct val="80000"/>
              <a:buFont typeface="Arial" panose="020B0604020202020204" pitchFamily="34" charset="0"/>
              <a:buChar char="►"/>
            </a:pPr>
            <a:r>
              <a:rPr lang="en-US" sz="2500" dirty="0"/>
              <a:t>These are structured questions with a defined answer, which gather data about the frequency of viewpoints and events. </a:t>
            </a:r>
            <a:r>
              <a:rPr lang="en-US" sz="2500" dirty="0" smtClean="0"/>
              <a:t>For example:</a:t>
            </a:r>
          </a:p>
          <a:p>
            <a:pPr marL="352425" indent="-352425">
              <a:buClr>
                <a:srgbClr val="C00000"/>
              </a:buClr>
              <a:buSzPct val="80000"/>
              <a:buFont typeface="Arial" panose="020B0604020202020204" pitchFamily="34" charset="0"/>
              <a:buChar char="►"/>
            </a:pPr>
            <a:endParaRPr lang="en-US" sz="2500" dirty="0"/>
          </a:p>
          <a:p>
            <a:pPr marL="352425" indent="-352425">
              <a:buClr>
                <a:srgbClr val="C00000"/>
              </a:buClr>
              <a:buSzPct val="80000"/>
              <a:buFont typeface="Arial" panose="020B0604020202020204" pitchFamily="34" charset="0"/>
              <a:buChar char="►"/>
            </a:pPr>
            <a:endParaRPr lang="en-US" sz="2500" dirty="0" smtClean="0"/>
          </a:p>
          <a:p>
            <a:pPr marL="352425" indent="-352425">
              <a:buClr>
                <a:srgbClr val="C00000"/>
              </a:buClr>
              <a:buSzPct val="80000"/>
              <a:buFont typeface="Arial" panose="020B0604020202020204" pitchFamily="34" charset="0"/>
              <a:buChar char="►"/>
            </a:pPr>
            <a:endParaRPr lang="en-US" sz="2500" dirty="0"/>
          </a:p>
          <a:p>
            <a:pPr marL="352425" indent="-352425">
              <a:buClr>
                <a:srgbClr val="C00000"/>
              </a:buClr>
              <a:buSzPct val="80000"/>
              <a:buFont typeface="Arial" panose="020B0604020202020204" pitchFamily="34" charset="0"/>
              <a:buChar char="►"/>
            </a:pPr>
            <a:endParaRPr lang="en-US" sz="2500" dirty="0" smtClean="0"/>
          </a:p>
          <a:p>
            <a:pPr marL="352425" indent="-352425">
              <a:buClr>
                <a:srgbClr val="C00000"/>
              </a:buClr>
              <a:buSzPct val="80000"/>
              <a:buFont typeface="Arial" panose="020B0604020202020204" pitchFamily="34" charset="0"/>
              <a:buChar char="►"/>
            </a:pPr>
            <a:endParaRPr lang="en-US" sz="2500" dirty="0"/>
          </a:p>
          <a:p>
            <a:pPr marL="352425" indent="-352425">
              <a:buClr>
                <a:srgbClr val="C00000"/>
              </a:buClr>
              <a:buSzPct val="80000"/>
              <a:buFont typeface="Arial" panose="020B0604020202020204" pitchFamily="34" charset="0"/>
              <a:buChar char="►"/>
            </a:pPr>
            <a:endParaRPr lang="en-US" sz="2500" dirty="0" smtClean="0"/>
          </a:p>
          <a:p>
            <a:pPr marL="352425" indent="-352425">
              <a:buClr>
                <a:srgbClr val="C00000"/>
              </a:buClr>
              <a:buSzPct val="80000"/>
              <a:buFont typeface="Arial" panose="020B0604020202020204" pitchFamily="34" charset="0"/>
              <a:buChar char="►"/>
            </a:pPr>
            <a:endParaRPr lang="en-US" sz="2500" dirty="0"/>
          </a:p>
          <a:p>
            <a:pPr marL="352425" indent="-352425">
              <a:buClr>
                <a:srgbClr val="C00000"/>
              </a:buClr>
              <a:buSzPct val="80000"/>
              <a:buFont typeface="Arial" panose="020B0604020202020204" pitchFamily="34" charset="0"/>
              <a:buChar char="►"/>
            </a:pPr>
            <a:endParaRPr lang="en-US" sz="2500" dirty="0" smtClean="0"/>
          </a:p>
          <a:p>
            <a:pPr marL="352425" indent="-352425">
              <a:buClr>
                <a:srgbClr val="C00000"/>
              </a:buClr>
              <a:buSzPct val="80000"/>
              <a:buFont typeface="Arial" panose="020B0604020202020204" pitchFamily="34" charset="0"/>
              <a:buChar char="►"/>
            </a:pPr>
            <a:r>
              <a:rPr lang="en-US" sz="2500" dirty="0"/>
              <a:t>It is possible to record data collected from closed questions and </a:t>
            </a:r>
            <a:r>
              <a:rPr lang="en-US" sz="2500" dirty="0" err="1"/>
              <a:t>analyse</a:t>
            </a:r>
            <a:r>
              <a:rPr lang="en-US" sz="2500" dirty="0"/>
              <a:t> them in a spreadsheet.</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520" y="2924943"/>
            <a:ext cx="8568952" cy="2664297"/>
          </a:xfrm>
          <a:prstGeom prst="rect">
            <a:avLst/>
          </a:prstGeom>
        </p:spPr>
      </p:pic>
    </p:spTree>
    <p:extLst>
      <p:ext uri="{BB962C8B-B14F-4D97-AF65-F5344CB8AC3E}">
        <p14:creationId xmlns:p14="http://schemas.microsoft.com/office/powerpoint/2010/main" val="3495039027"/>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a:t>5.1 </a:t>
            </a:r>
            <a:r>
              <a:rPr lang="en-US" sz="3000" dirty="0" smtClean="0"/>
              <a:t>- The Origins </a:t>
            </a:r>
            <a:r>
              <a:rPr lang="en-US" sz="3000" dirty="0"/>
              <a:t>of </a:t>
            </a:r>
            <a:r>
              <a:rPr lang="en-US" sz="3000" dirty="0" smtClean="0"/>
              <a:t>Modern Digital Computing</a:t>
            </a:r>
            <a:endParaRPr lang="en-GB" sz="3000" b="1" dirty="0" smtClean="0"/>
          </a:p>
        </p:txBody>
      </p:sp>
      <p:sp>
        <p:nvSpPr>
          <p:cNvPr id="34" name="Rectangle 33"/>
          <p:cNvSpPr/>
          <p:nvPr/>
        </p:nvSpPr>
        <p:spPr>
          <a:xfrm>
            <a:off x="179511" y="1103833"/>
            <a:ext cx="5472609" cy="5693866"/>
          </a:xfrm>
          <a:prstGeom prst="rect">
            <a:avLst/>
          </a:prstGeom>
        </p:spPr>
        <p:txBody>
          <a:bodyPr wrap="square">
            <a:spAutoFit/>
          </a:bodyPr>
          <a:lstStyle/>
          <a:p>
            <a:pPr>
              <a:buClr>
                <a:srgbClr val="0070C0"/>
              </a:buClr>
            </a:pPr>
            <a:r>
              <a:rPr lang="en-US" sz="2800" b="1" dirty="0" smtClean="0">
                <a:solidFill>
                  <a:srgbClr val="C00000"/>
                </a:solidFill>
              </a:rPr>
              <a:t>ENIAC</a:t>
            </a:r>
            <a:endParaRPr lang="en-US" sz="2800" b="1" dirty="0">
              <a:solidFill>
                <a:srgbClr val="C00000"/>
              </a:solidFill>
            </a:endParaRPr>
          </a:p>
          <a:p>
            <a:pPr marL="406400" indent="-406400">
              <a:buClr>
                <a:srgbClr val="0070C0"/>
              </a:buClr>
              <a:buFont typeface="Wingdings 3" panose="05040102010807070707" pitchFamily="18" charset="2"/>
              <a:buChar char=""/>
            </a:pPr>
            <a:r>
              <a:rPr lang="en-US" sz="2800" dirty="0"/>
              <a:t>The first general-purpose machine was completed in 1946 by Dr John </a:t>
            </a:r>
            <a:r>
              <a:rPr lang="en-US" sz="2800" dirty="0" err="1"/>
              <a:t>Mauchly</a:t>
            </a:r>
            <a:r>
              <a:rPr lang="en-US" sz="2800" dirty="0"/>
              <a:t> and his student, J. </a:t>
            </a:r>
            <a:r>
              <a:rPr lang="en-US" sz="2800" dirty="0" err="1"/>
              <a:t>Presper</a:t>
            </a:r>
            <a:r>
              <a:rPr lang="en-US" sz="2800" dirty="0"/>
              <a:t> Eckert, at </a:t>
            </a:r>
            <a:r>
              <a:rPr lang="en-US" sz="2800" dirty="0" smtClean="0"/>
              <a:t>the University </a:t>
            </a:r>
            <a:r>
              <a:rPr lang="en-US" sz="2800" dirty="0"/>
              <a:t>of Pennsylvania. </a:t>
            </a:r>
            <a:endParaRPr lang="en-US" sz="2800" dirty="0" smtClean="0"/>
          </a:p>
          <a:p>
            <a:pPr marL="406400" indent="-406400">
              <a:buClr>
                <a:srgbClr val="0070C0"/>
              </a:buClr>
              <a:buFont typeface="Wingdings 3" panose="05040102010807070707" pitchFamily="18" charset="2"/>
              <a:buChar char=""/>
            </a:pPr>
            <a:r>
              <a:rPr lang="en-US" sz="2800" dirty="0" smtClean="0"/>
              <a:t>ENIAC </a:t>
            </a:r>
            <a:r>
              <a:rPr lang="en-US" sz="2800" dirty="0"/>
              <a:t>(Electronic Numerical Integrator and Computer) was used for calculating </a:t>
            </a:r>
            <a:r>
              <a:rPr lang="en-US" sz="2800" dirty="0" smtClean="0"/>
              <a:t>missile trajectories</a:t>
            </a:r>
            <a:r>
              <a:rPr lang="en-US" sz="2800" dirty="0"/>
              <a:t>, to predict the weather and in a range of other scientific applications.</a:t>
            </a:r>
          </a:p>
        </p:txBody>
      </p:sp>
      <p:pic>
        <p:nvPicPr>
          <p:cNvPr id="10242" name="Picture 2" descr="Image result for eniac"/>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796136" y="1103833"/>
            <a:ext cx="3050704" cy="179559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eniac"/>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0236"/>
          <a:stretch/>
        </p:blipFill>
        <p:spPr bwMode="auto">
          <a:xfrm>
            <a:off x="5796136" y="3355957"/>
            <a:ext cx="3050704" cy="1865561"/>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Image result for eniac code examp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136" y="5306712"/>
            <a:ext cx="3050704" cy="136264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953336" y="2889167"/>
            <a:ext cx="2736304" cy="400110"/>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2000" b="1" dirty="0" smtClean="0"/>
              <a:t>ENIAC</a:t>
            </a:r>
            <a:r>
              <a:rPr lang="en-GB" sz="2000" dirty="0" smtClean="0"/>
              <a:t>, dated 1946</a:t>
            </a:r>
            <a:endParaRPr lang="en-GB" sz="2000" dirty="0"/>
          </a:p>
        </p:txBody>
      </p:sp>
    </p:spTree>
    <p:extLst>
      <p:ext uri="{BB962C8B-B14F-4D97-AF65-F5344CB8AC3E}">
        <p14:creationId xmlns:p14="http://schemas.microsoft.com/office/powerpoint/2010/main" val="3865167657"/>
      </p:ext>
    </p:extLst>
  </p:cSld>
  <p:clrMapOvr>
    <a:masterClrMapping/>
  </p:clrMapOvr>
  <p:transition advClick="0"/>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2" name="Rectangle 1"/>
          <p:cNvSpPr/>
          <p:nvPr/>
        </p:nvSpPr>
        <p:spPr>
          <a:xfrm>
            <a:off x="107504" y="1124744"/>
            <a:ext cx="8708513" cy="5478423"/>
          </a:xfrm>
          <a:prstGeom prst="rect">
            <a:avLst/>
          </a:prstGeom>
        </p:spPr>
        <p:txBody>
          <a:bodyPr wrap="square">
            <a:spAutoFit/>
          </a:bodyPr>
          <a:lstStyle/>
          <a:p>
            <a:pPr>
              <a:buClr>
                <a:srgbClr val="C00000"/>
              </a:buClr>
              <a:buSzPct val="80000"/>
            </a:pPr>
            <a:r>
              <a:rPr lang="en-US" sz="2500" b="1" dirty="0" smtClean="0">
                <a:solidFill>
                  <a:srgbClr val="C00000"/>
                </a:solidFill>
              </a:rPr>
              <a:t>Open </a:t>
            </a:r>
            <a:r>
              <a:rPr lang="en-US" sz="2500" b="1" dirty="0">
                <a:solidFill>
                  <a:srgbClr val="C00000"/>
                </a:solidFill>
              </a:rPr>
              <a:t>questions</a:t>
            </a:r>
          </a:p>
          <a:p>
            <a:pPr marL="352425" indent="-352425">
              <a:buClr>
                <a:srgbClr val="C00000"/>
              </a:buClr>
              <a:buSzPct val="80000"/>
              <a:buFont typeface="Arial" panose="020B0604020202020204" pitchFamily="34" charset="0"/>
              <a:buChar char="►"/>
            </a:pPr>
            <a:r>
              <a:rPr lang="en-US" sz="2500" dirty="0"/>
              <a:t>These are unstructured questions, which uncover information about feelings and behaviour. Open questions can often </a:t>
            </a:r>
            <a:r>
              <a:rPr lang="en-US" sz="2500" dirty="0" smtClean="0"/>
              <a:t>be more </a:t>
            </a:r>
            <a:r>
              <a:rPr lang="en-US" sz="2500" dirty="0"/>
              <a:t>useful than structured questions when thinking about usability and accessibility. For example</a:t>
            </a:r>
            <a:r>
              <a:rPr lang="en-US" sz="2500" dirty="0" smtClean="0"/>
              <a:t>:</a:t>
            </a:r>
          </a:p>
          <a:p>
            <a:pPr marL="352425" indent="-352425">
              <a:buClr>
                <a:srgbClr val="C00000"/>
              </a:buClr>
              <a:buSzPct val="80000"/>
              <a:buFont typeface="Arial" panose="020B0604020202020204" pitchFamily="34" charset="0"/>
              <a:buChar char="►"/>
            </a:pPr>
            <a:endParaRPr lang="en-US" sz="2500" dirty="0" smtClean="0"/>
          </a:p>
          <a:p>
            <a:pPr marL="352425" indent="-352425">
              <a:buClr>
                <a:srgbClr val="C00000"/>
              </a:buClr>
              <a:buSzPct val="80000"/>
              <a:buFont typeface="Arial" panose="020B0604020202020204" pitchFamily="34" charset="0"/>
              <a:buChar char="►"/>
            </a:pPr>
            <a:endParaRPr lang="en-US" sz="2500" dirty="0"/>
          </a:p>
          <a:p>
            <a:pPr marL="352425" indent="-352425">
              <a:buClr>
                <a:srgbClr val="C00000"/>
              </a:buClr>
              <a:buSzPct val="80000"/>
              <a:buFont typeface="Arial" panose="020B0604020202020204" pitchFamily="34" charset="0"/>
              <a:buChar char="►"/>
            </a:pPr>
            <a:endParaRPr lang="en-US" sz="2500" dirty="0" smtClean="0"/>
          </a:p>
          <a:p>
            <a:pPr marL="352425" indent="-352425">
              <a:buClr>
                <a:srgbClr val="C00000"/>
              </a:buClr>
              <a:buSzPct val="80000"/>
              <a:buFont typeface="Arial" panose="020B0604020202020204" pitchFamily="34" charset="0"/>
              <a:buChar char="►"/>
            </a:pPr>
            <a:endParaRPr lang="en-US" sz="2500" dirty="0"/>
          </a:p>
          <a:p>
            <a:pPr marL="352425" indent="-352425">
              <a:buClr>
                <a:srgbClr val="C00000"/>
              </a:buClr>
              <a:buSzPct val="80000"/>
              <a:buFont typeface="Arial" panose="020B0604020202020204" pitchFamily="34" charset="0"/>
              <a:buChar char="►"/>
            </a:pPr>
            <a:endParaRPr lang="en-US" sz="2500" dirty="0" smtClean="0"/>
          </a:p>
          <a:p>
            <a:pPr marL="352425" indent="-352425">
              <a:buClr>
                <a:srgbClr val="C00000"/>
              </a:buClr>
              <a:buSzPct val="80000"/>
              <a:buFont typeface="Arial" panose="020B0604020202020204" pitchFamily="34" charset="0"/>
              <a:buChar char="►"/>
            </a:pPr>
            <a:endParaRPr lang="en-US" sz="2500" dirty="0"/>
          </a:p>
          <a:p>
            <a:pPr marL="352425" indent="-352425">
              <a:buClr>
                <a:srgbClr val="C00000"/>
              </a:buClr>
              <a:buSzPct val="80000"/>
              <a:buFont typeface="Arial" panose="020B0604020202020204" pitchFamily="34" charset="0"/>
              <a:buChar char="►"/>
            </a:pPr>
            <a:r>
              <a:rPr lang="en-US" sz="2500" dirty="0"/>
              <a:t>The data collected from open questions can be </a:t>
            </a:r>
            <a:r>
              <a:rPr lang="en-US" sz="2500" dirty="0" err="1"/>
              <a:t>analysed</a:t>
            </a:r>
            <a:r>
              <a:rPr lang="en-US" sz="2500" dirty="0"/>
              <a:t> by </a:t>
            </a:r>
            <a:r>
              <a:rPr lang="en-US" sz="2500" dirty="0" err="1"/>
              <a:t>summarising</a:t>
            </a:r>
            <a:r>
              <a:rPr lang="en-US" sz="2500" dirty="0"/>
              <a:t> the feelings and behaviour it has shown you.</a:t>
            </a:r>
          </a:p>
        </p:txBody>
      </p:sp>
      <p:sp>
        <p:nvSpPr>
          <p:cNvPr id="4" name="Rectangle 3"/>
          <p:cNvSpPr/>
          <p:nvPr/>
        </p:nvSpPr>
        <p:spPr>
          <a:xfrm>
            <a:off x="208699" y="3208327"/>
            <a:ext cx="8650141" cy="2092881"/>
          </a:xfrm>
          <a:prstGeom prst="rect">
            <a:avLst/>
          </a:prstGeom>
          <a:solidFill>
            <a:schemeClr val="accent6">
              <a:lumMod val="20000"/>
              <a:lumOff val="80000"/>
            </a:schemeClr>
          </a:solidFill>
          <a:ln w="38100">
            <a:solidFill>
              <a:srgbClr val="B21212"/>
            </a:solidFill>
          </a:ln>
        </p:spPr>
        <p:txBody>
          <a:bodyPr wrap="square">
            <a:spAutoFit/>
          </a:bodyPr>
          <a:lstStyle/>
          <a:p>
            <a:pPr marL="581025" indent="-581025">
              <a:buFont typeface="+mj-lt"/>
              <a:buAutoNum type="arabicPeriod"/>
            </a:pPr>
            <a:r>
              <a:rPr lang="en-US" sz="2600" dirty="0" smtClean="0"/>
              <a:t>Why don’t you have a handheld digital device?</a:t>
            </a:r>
          </a:p>
          <a:p>
            <a:pPr marL="581025" indent="-581025">
              <a:buFont typeface="+mj-lt"/>
              <a:buAutoNum type="arabicPeriod"/>
            </a:pPr>
            <a:r>
              <a:rPr lang="en-US" sz="2600" dirty="0" smtClean="0"/>
              <a:t>What problems do you have using a hand-held digital device at the moment?</a:t>
            </a:r>
          </a:p>
          <a:p>
            <a:pPr marL="581025" indent="-581025">
              <a:buFont typeface="+mj-lt"/>
              <a:buAutoNum type="arabicPeriod"/>
            </a:pPr>
            <a:r>
              <a:rPr lang="en-US" sz="2600" dirty="0" smtClean="0"/>
              <a:t>If you have a learning or physical disability, how does it affect how you use a hand-held digital device?</a:t>
            </a:r>
            <a:endParaRPr lang="en-US" sz="2600" dirty="0"/>
          </a:p>
        </p:txBody>
      </p:sp>
    </p:spTree>
    <p:extLst>
      <p:ext uri="{BB962C8B-B14F-4D97-AF65-F5344CB8AC3E}">
        <p14:creationId xmlns:p14="http://schemas.microsoft.com/office/powerpoint/2010/main" val="2439960219"/>
      </p:ext>
    </p:extLst>
  </p:cSld>
  <p:clrMapOvr>
    <a:masterClrMapping/>
  </p:clrMapOvr>
  <p:transition advClick="0"/>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a:t>8.1 – HCI and Changing Technologies</a:t>
            </a:r>
            <a:endParaRPr lang="en-GB" sz="3600" b="1" dirty="0" smtClean="0"/>
          </a:p>
        </p:txBody>
      </p:sp>
      <p:sp>
        <p:nvSpPr>
          <p:cNvPr id="5" name="Rectangle 24"/>
          <p:cNvSpPr/>
          <p:nvPr/>
        </p:nvSpPr>
        <p:spPr>
          <a:xfrm>
            <a:off x="179512" y="1140263"/>
            <a:ext cx="8708512" cy="4542312"/>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59443"/>
              <a:gd name="connsiteX1" fmla="*/ 8708512 w 8708512"/>
              <a:gd name="connsiteY1" fmla="*/ 0 h 959443"/>
              <a:gd name="connsiteX2" fmla="*/ 8708512 w 8708512"/>
              <a:gd name="connsiteY2" fmla="*/ 901336 h 959443"/>
              <a:gd name="connsiteX3" fmla="*/ 76201 w 8708512"/>
              <a:gd name="connsiteY3" fmla="*/ 910319 h 959443"/>
              <a:gd name="connsiteX4" fmla="*/ 0 w 8708512"/>
              <a:gd name="connsiteY4" fmla="*/ 0 h 959443"/>
              <a:gd name="connsiteX0" fmla="*/ 0 w 8708512"/>
              <a:gd name="connsiteY0" fmla="*/ 0 h 981750"/>
              <a:gd name="connsiteX1" fmla="*/ 8708512 w 8708512"/>
              <a:gd name="connsiteY1" fmla="*/ 0 h 981750"/>
              <a:gd name="connsiteX2" fmla="*/ 8708512 w 8708512"/>
              <a:gd name="connsiteY2" fmla="*/ 935136 h 981750"/>
              <a:gd name="connsiteX3" fmla="*/ 76201 w 8708512"/>
              <a:gd name="connsiteY3" fmla="*/ 910319 h 981750"/>
              <a:gd name="connsiteX4" fmla="*/ 0 w 8708512"/>
              <a:gd name="connsiteY4" fmla="*/ 0 h 981750"/>
              <a:gd name="connsiteX0" fmla="*/ 0 w 8708512"/>
              <a:gd name="connsiteY0" fmla="*/ 0 h 970092"/>
              <a:gd name="connsiteX1" fmla="*/ 8708512 w 8708512"/>
              <a:gd name="connsiteY1" fmla="*/ 0 h 970092"/>
              <a:gd name="connsiteX2" fmla="*/ 8708512 w 8708512"/>
              <a:gd name="connsiteY2" fmla="*/ 935136 h 970092"/>
              <a:gd name="connsiteX3" fmla="*/ 76201 w 8708512"/>
              <a:gd name="connsiteY3" fmla="*/ 910319 h 970092"/>
              <a:gd name="connsiteX4" fmla="*/ 0 w 8708512"/>
              <a:gd name="connsiteY4" fmla="*/ 0 h 970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70092">
                <a:moveTo>
                  <a:pt x="0" y="0"/>
                </a:moveTo>
                <a:lnTo>
                  <a:pt x="8708512" y="0"/>
                </a:lnTo>
                <a:lnTo>
                  <a:pt x="8708512" y="935136"/>
                </a:lnTo>
                <a:cubicBezTo>
                  <a:pt x="5350428" y="1006539"/>
                  <a:pt x="2947777" y="953304"/>
                  <a:pt x="76201" y="910319"/>
                </a:cubicBezTo>
                <a:cubicBezTo>
                  <a:pt x="-48846" y="781812"/>
                  <a:pt x="31262" y="257461"/>
                  <a:pt x="0" y="0"/>
                </a:cubicBezTo>
                <a:close/>
              </a:path>
            </a:pathLst>
          </a:custGeom>
          <a:solidFill>
            <a:srgbClr val="FFFF99"/>
          </a:solidFill>
          <a:ln w="57150">
            <a:solidFill>
              <a:srgbClr val="BAAD06"/>
            </a:solidFill>
          </a:ln>
        </p:spPr>
        <p:txBody>
          <a:bodyPr wrap="square">
            <a:spAutoFit/>
          </a:bodyPr>
          <a:lstStyle/>
          <a:p>
            <a:pPr marL="914400" indent="-914400">
              <a:buClr>
                <a:srgbClr val="C00000"/>
              </a:buClr>
              <a:tabLst>
                <a:tab pos="2420938" algn="l"/>
              </a:tabLst>
            </a:pPr>
            <a:r>
              <a:rPr lang="en-US" sz="2000" b="1" dirty="0" smtClean="0">
                <a:solidFill>
                  <a:srgbClr val="C00000"/>
                </a:solidFill>
                <a:latin typeface="Arial" panose="020B0604020202020204" pitchFamily="34" charset="0"/>
                <a:cs typeface="Arial" panose="020B0604020202020204" pitchFamily="34" charset="0"/>
              </a:rPr>
              <a:t>Plan-IT</a:t>
            </a:r>
            <a:endParaRPr lang="en-US" sz="2000" b="1" dirty="0">
              <a:solidFill>
                <a:srgbClr val="C00000"/>
              </a:solidFill>
              <a:latin typeface="Arial" panose="020B0604020202020204" pitchFamily="34" charset="0"/>
              <a:cs typeface="Arial" panose="020B0604020202020204" pitchFamily="34" charset="0"/>
            </a:endParaRPr>
          </a:p>
          <a:p>
            <a:pPr marL="738188" indent="-738188">
              <a:buClr>
                <a:srgbClr val="C00000"/>
              </a:buClr>
              <a:tabLst>
                <a:tab pos="2420938" algn="l"/>
              </a:tabLst>
            </a:pPr>
            <a:r>
              <a:rPr lang="en-US" sz="2000" b="1" dirty="0">
                <a:solidFill>
                  <a:srgbClr val="000000"/>
                </a:solidFill>
                <a:latin typeface="Arial" panose="020B0604020202020204" pitchFamily="34" charset="0"/>
                <a:cs typeface="Arial" panose="020B0604020202020204" pitchFamily="34" charset="0"/>
              </a:rPr>
              <a:t>8.1.7</a:t>
            </a:r>
            <a:r>
              <a:rPr lang="en-US" sz="2000" dirty="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	Prepare </a:t>
            </a:r>
            <a:r>
              <a:rPr lang="en-US" sz="2000" dirty="0">
                <a:solidFill>
                  <a:srgbClr val="000000"/>
                </a:solidFill>
                <a:latin typeface="Arial" panose="020B0604020202020204" pitchFamily="34" charset="0"/>
                <a:cs typeface="Arial" panose="020B0604020202020204" pitchFamily="34" charset="0"/>
              </a:rPr>
              <a:t>a questionnaire for your user group.</a:t>
            </a:r>
          </a:p>
          <a:p>
            <a:pPr marL="966788" indent="-404813">
              <a:buClr>
                <a:srgbClr val="C00000"/>
              </a:buClr>
              <a:buFont typeface="+mj-lt"/>
              <a:buAutoNum type="alphaLcParenR"/>
              <a:tabLst>
                <a:tab pos="2420938" algn="l"/>
              </a:tabLst>
            </a:pPr>
            <a:r>
              <a:rPr lang="en-US" sz="2000" dirty="0" smtClean="0">
                <a:solidFill>
                  <a:srgbClr val="000000"/>
                </a:solidFill>
                <a:latin typeface="Arial" panose="020B0604020202020204" pitchFamily="34" charset="0"/>
                <a:cs typeface="Arial" panose="020B0604020202020204" pitchFamily="34" charset="0"/>
              </a:rPr>
              <a:t>Begin </a:t>
            </a:r>
            <a:r>
              <a:rPr lang="en-US" sz="2000" dirty="0">
                <a:solidFill>
                  <a:srgbClr val="000000"/>
                </a:solidFill>
                <a:latin typeface="Arial" panose="020B0604020202020204" pitchFamily="34" charset="0"/>
                <a:cs typeface="Arial" panose="020B0604020202020204" pitchFamily="34" charset="0"/>
              </a:rPr>
              <a:t>by thinking about what you want to know; the things that will help you design the perfect hand-held </a:t>
            </a:r>
            <a:r>
              <a:rPr lang="en-US" sz="2000" dirty="0" smtClean="0">
                <a:solidFill>
                  <a:srgbClr val="000000"/>
                </a:solidFill>
                <a:latin typeface="Arial" panose="020B0604020202020204" pitchFamily="34" charset="0"/>
                <a:cs typeface="Arial" panose="020B0604020202020204" pitchFamily="34" charset="0"/>
              </a:rPr>
              <a:t>digital device </a:t>
            </a:r>
            <a:r>
              <a:rPr lang="en-US" sz="2000" dirty="0">
                <a:solidFill>
                  <a:srgbClr val="000000"/>
                </a:solidFill>
                <a:latin typeface="Arial" panose="020B0604020202020204" pitchFamily="34" charset="0"/>
                <a:cs typeface="Arial" panose="020B0604020202020204" pitchFamily="34" charset="0"/>
              </a:rPr>
              <a:t>for your user group. Did any questions emerge when you were creating your persona?</a:t>
            </a:r>
          </a:p>
          <a:p>
            <a:pPr marL="966788" indent="-404813">
              <a:buClr>
                <a:srgbClr val="C00000"/>
              </a:buClr>
              <a:buFont typeface="+mj-lt"/>
              <a:buAutoNum type="alphaLcParenR"/>
              <a:tabLst>
                <a:tab pos="2420938" algn="l"/>
              </a:tabLst>
            </a:pPr>
            <a:r>
              <a:rPr lang="en-US" sz="2000" dirty="0" smtClean="0">
                <a:solidFill>
                  <a:srgbClr val="000000"/>
                </a:solidFill>
                <a:latin typeface="Arial" panose="020B0604020202020204" pitchFamily="34" charset="0"/>
                <a:cs typeface="Arial" panose="020B0604020202020204" pitchFamily="34" charset="0"/>
              </a:rPr>
              <a:t>Next</a:t>
            </a:r>
            <a:r>
              <a:rPr lang="en-US" sz="2000" dirty="0">
                <a:solidFill>
                  <a:srgbClr val="000000"/>
                </a:solidFill>
                <a:latin typeface="Arial" panose="020B0604020202020204" pitchFamily="34" charset="0"/>
                <a:cs typeface="Arial" panose="020B0604020202020204" pitchFamily="34" charset="0"/>
              </a:rPr>
              <a:t>, for each thing you want to know, decide whether an open question or a closed question would be </a:t>
            </a:r>
            <a:r>
              <a:rPr lang="en-US" sz="2000" dirty="0" smtClean="0">
                <a:solidFill>
                  <a:srgbClr val="000000"/>
                </a:solidFill>
                <a:latin typeface="Arial" panose="020B0604020202020204" pitchFamily="34" charset="0"/>
                <a:cs typeface="Arial" panose="020B0604020202020204" pitchFamily="34" charset="0"/>
              </a:rPr>
              <a:t>most likely </a:t>
            </a:r>
            <a:r>
              <a:rPr lang="en-US" sz="2000" dirty="0">
                <a:solidFill>
                  <a:srgbClr val="000000"/>
                </a:solidFill>
                <a:latin typeface="Arial" panose="020B0604020202020204" pitchFamily="34" charset="0"/>
                <a:cs typeface="Arial" panose="020B0604020202020204" pitchFamily="34" charset="0"/>
              </a:rPr>
              <a:t>to produce a useful answer.</a:t>
            </a:r>
          </a:p>
          <a:p>
            <a:pPr marL="966788" indent="-404813">
              <a:buClr>
                <a:srgbClr val="C00000"/>
              </a:buClr>
              <a:buFont typeface="+mj-lt"/>
              <a:buAutoNum type="alphaLcParenR"/>
              <a:tabLst>
                <a:tab pos="2420938" algn="l"/>
              </a:tabLst>
            </a:pPr>
            <a:r>
              <a:rPr lang="en-US" sz="2000" dirty="0" smtClean="0">
                <a:solidFill>
                  <a:srgbClr val="000000"/>
                </a:solidFill>
                <a:latin typeface="Arial" panose="020B0604020202020204" pitchFamily="34" charset="0"/>
                <a:cs typeface="Arial" panose="020B0604020202020204" pitchFamily="34" charset="0"/>
              </a:rPr>
              <a:t>Write </a:t>
            </a:r>
            <a:r>
              <a:rPr lang="en-US" sz="2000" dirty="0">
                <a:solidFill>
                  <a:srgbClr val="000000"/>
                </a:solidFill>
                <a:latin typeface="Arial" panose="020B0604020202020204" pitchFamily="34" charset="0"/>
                <a:cs typeface="Arial" panose="020B0604020202020204" pitchFamily="34" charset="0"/>
              </a:rPr>
              <a:t>your questionnaire.</a:t>
            </a:r>
          </a:p>
          <a:p>
            <a:pPr marL="966788" indent="-404813">
              <a:buClr>
                <a:srgbClr val="C00000"/>
              </a:buClr>
              <a:buFont typeface="+mj-lt"/>
              <a:buAutoNum type="alphaLcParenR"/>
              <a:tabLst>
                <a:tab pos="2420938" algn="l"/>
              </a:tabLst>
            </a:pPr>
            <a:r>
              <a:rPr lang="en-US" sz="2000" dirty="0" smtClean="0">
                <a:solidFill>
                  <a:srgbClr val="000000"/>
                </a:solidFill>
                <a:latin typeface="Arial" panose="020B0604020202020204" pitchFamily="34" charset="0"/>
                <a:cs typeface="Arial" panose="020B0604020202020204" pitchFamily="34" charset="0"/>
              </a:rPr>
              <a:t>Ask </a:t>
            </a:r>
            <a:r>
              <a:rPr lang="en-US" sz="2000" dirty="0">
                <a:solidFill>
                  <a:srgbClr val="000000"/>
                </a:solidFill>
                <a:latin typeface="Arial" panose="020B0604020202020204" pitchFamily="34" charset="0"/>
                <a:cs typeface="Arial" panose="020B0604020202020204" pitchFamily="34" charset="0"/>
              </a:rPr>
              <a:t>someone to look at your questionnaire and give feedback. Are there any changes you want to make as a </a:t>
            </a:r>
            <a:r>
              <a:rPr lang="en-US" sz="2000" dirty="0" smtClean="0">
                <a:solidFill>
                  <a:srgbClr val="000000"/>
                </a:solidFill>
                <a:latin typeface="Arial" panose="020B0604020202020204" pitchFamily="34" charset="0"/>
                <a:cs typeface="Arial" panose="020B0604020202020204" pitchFamily="34" charset="0"/>
              </a:rPr>
              <a:t>result of </a:t>
            </a:r>
            <a:r>
              <a:rPr lang="en-US" sz="2000" dirty="0">
                <a:solidFill>
                  <a:srgbClr val="000000"/>
                </a:solidFill>
                <a:latin typeface="Arial" panose="020B0604020202020204" pitchFamily="34" charset="0"/>
                <a:cs typeface="Arial" panose="020B0604020202020204" pitchFamily="34" charset="0"/>
              </a:rPr>
              <a:t>their feedback?</a:t>
            </a:r>
          </a:p>
          <a:p>
            <a:pPr marL="966788" indent="-404813">
              <a:buClr>
                <a:srgbClr val="C00000"/>
              </a:buClr>
              <a:buFont typeface="+mj-lt"/>
              <a:buAutoNum type="alphaLcParenR"/>
              <a:tabLst>
                <a:tab pos="2420938" algn="l"/>
              </a:tabLst>
            </a:pPr>
            <a:r>
              <a:rPr lang="en-US" sz="2000" dirty="0" smtClean="0">
                <a:solidFill>
                  <a:srgbClr val="000000"/>
                </a:solidFill>
                <a:latin typeface="Arial" panose="020B0604020202020204" pitchFamily="34" charset="0"/>
                <a:cs typeface="Arial" panose="020B0604020202020204" pitchFamily="34" charset="0"/>
              </a:rPr>
              <a:t>Decide </a:t>
            </a:r>
            <a:r>
              <a:rPr lang="en-US" sz="2000" dirty="0">
                <a:solidFill>
                  <a:srgbClr val="000000"/>
                </a:solidFill>
                <a:latin typeface="Arial" panose="020B0604020202020204" pitchFamily="34" charset="0"/>
                <a:cs typeface="Arial" panose="020B0604020202020204" pitchFamily="34" charset="0"/>
              </a:rPr>
              <a:t>how many people you are going to interview, thinking about how many responses you will need to </a:t>
            </a:r>
            <a:r>
              <a:rPr lang="en-US" sz="2000" dirty="0" smtClean="0">
                <a:solidFill>
                  <a:srgbClr val="000000"/>
                </a:solidFill>
                <a:latin typeface="Arial" panose="020B0604020202020204" pitchFamily="34" charset="0"/>
                <a:cs typeface="Arial" panose="020B0604020202020204" pitchFamily="34" charset="0"/>
              </a:rPr>
              <a:t>ensure the </a:t>
            </a:r>
            <a:r>
              <a:rPr lang="en-US" sz="2000" dirty="0">
                <a:solidFill>
                  <a:srgbClr val="000000"/>
                </a:solidFill>
                <a:latin typeface="Arial" panose="020B0604020202020204" pitchFamily="34" charset="0"/>
                <a:cs typeface="Arial" panose="020B0604020202020204" pitchFamily="34" charset="0"/>
              </a:rPr>
              <a:t>results are valid.</a:t>
            </a:r>
            <a:endParaRPr lang="en-GB" sz="2000" b="1"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497372">
            <a:off x="8651451" y="986587"/>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
        <p:nvSpPr>
          <p:cNvPr id="8" name="Rectangle 14"/>
          <p:cNvSpPr/>
          <p:nvPr/>
        </p:nvSpPr>
        <p:spPr>
          <a:xfrm>
            <a:off x="179512" y="5879678"/>
            <a:ext cx="8708512" cy="769441"/>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marL="914400" indent="-914400">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marL="914400" indent="-914400">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8.1.8</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Carry </a:t>
            </a:r>
            <a:r>
              <a:rPr lang="en-US" sz="2200" dirty="0">
                <a:solidFill>
                  <a:srgbClr val="000000"/>
                </a:solidFill>
                <a:latin typeface="Arial" panose="020B0604020202020204" pitchFamily="34" charset="0"/>
                <a:cs typeface="Arial" panose="020B0604020202020204" pitchFamily="34" charset="0"/>
              </a:rPr>
              <a:t>out your interviews and </a:t>
            </a:r>
            <a:r>
              <a:rPr lang="en-US" sz="2200" dirty="0" err="1">
                <a:solidFill>
                  <a:srgbClr val="000000"/>
                </a:solidFill>
                <a:latin typeface="Arial" panose="020B0604020202020204" pitchFamily="34" charset="0"/>
                <a:cs typeface="Arial" panose="020B0604020202020204" pitchFamily="34" charset="0"/>
              </a:rPr>
              <a:t>analyse</a:t>
            </a:r>
            <a:r>
              <a:rPr lang="en-US" sz="2200" dirty="0">
                <a:solidFill>
                  <a:srgbClr val="000000"/>
                </a:solidFill>
                <a:latin typeface="Arial" panose="020B0604020202020204" pitchFamily="34" charset="0"/>
                <a:cs typeface="Arial" panose="020B0604020202020204" pitchFamily="34" charset="0"/>
              </a:rPr>
              <a:t> the data you collect.</a:t>
            </a:r>
            <a:endParaRPr lang="en-GB" sz="220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949270">
            <a:off x="8574342" y="5751527"/>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6058154"/>
      </p:ext>
    </p:extLst>
  </p:cSld>
  <p:clrMapOvr>
    <a:masterClrMapping/>
  </p:clrMapOvr>
  <p:transition advClick="0"/>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200" dirty="0"/>
              <a:t>8.2 </a:t>
            </a:r>
            <a:r>
              <a:rPr lang="en-US" sz="3200" dirty="0" smtClean="0"/>
              <a:t>- Future Technologies </a:t>
            </a:r>
            <a:r>
              <a:rPr lang="en-US" sz="3200" dirty="0"/>
              <a:t>and </a:t>
            </a:r>
            <a:r>
              <a:rPr lang="en-US" sz="3200" dirty="0" smtClean="0"/>
              <a:t>Prototyping</a:t>
            </a:r>
            <a:endParaRPr lang="en-GB" sz="3200" b="1" dirty="0" smtClean="0"/>
          </a:p>
        </p:txBody>
      </p:sp>
      <p:sp>
        <p:nvSpPr>
          <p:cNvPr id="2" name="Rectangle 1"/>
          <p:cNvSpPr/>
          <p:nvPr/>
        </p:nvSpPr>
        <p:spPr>
          <a:xfrm>
            <a:off x="183967" y="1124744"/>
            <a:ext cx="8708513" cy="3139321"/>
          </a:xfrm>
          <a:prstGeom prst="rect">
            <a:avLst/>
          </a:prstGeom>
        </p:spPr>
        <p:txBody>
          <a:bodyPr wrap="square">
            <a:spAutoFit/>
          </a:bodyPr>
          <a:lstStyle/>
          <a:p>
            <a:pPr>
              <a:buClr>
                <a:srgbClr val="C00000"/>
              </a:buClr>
              <a:buSzPct val="80000"/>
            </a:pPr>
            <a:r>
              <a:rPr lang="en-US" sz="2200" b="1" dirty="0" smtClean="0">
                <a:solidFill>
                  <a:srgbClr val="C00000"/>
                </a:solidFill>
              </a:rPr>
              <a:t>Researching </a:t>
            </a:r>
            <a:r>
              <a:rPr lang="en-US" sz="2200" b="1" dirty="0">
                <a:solidFill>
                  <a:srgbClr val="C00000"/>
                </a:solidFill>
              </a:rPr>
              <a:t>future technologies</a:t>
            </a:r>
          </a:p>
          <a:p>
            <a:pPr marL="457200" indent="-457200">
              <a:buClr>
                <a:srgbClr val="C00000"/>
              </a:buClr>
              <a:buSzPct val="80000"/>
              <a:buFont typeface="Arial" panose="020B0604020202020204" pitchFamily="34" charset="0"/>
              <a:buChar char="►"/>
            </a:pPr>
            <a:r>
              <a:rPr lang="en-US" sz="2200" dirty="0"/>
              <a:t>Some technologies develop and evolve more quickly than others. Many children in more economically developed </a:t>
            </a:r>
            <a:r>
              <a:rPr lang="en-US" sz="2200" dirty="0" smtClean="0"/>
              <a:t>countries have </a:t>
            </a:r>
            <a:r>
              <a:rPr lang="en-US" sz="2200" dirty="0"/>
              <a:t>never known a world without laptops and hand-held digital devices, yet people over the age of 65 were born into </a:t>
            </a:r>
            <a:r>
              <a:rPr lang="en-US" sz="2200" dirty="0" smtClean="0"/>
              <a:t>a world </a:t>
            </a:r>
            <a:r>
              <a:rPr lang="en-US" sz="2200" dirty="0"/>
              <a:t>where the very idea of carrying a phone around with you in your pocket was the stuff of science fiction. </a:t>
            </a:r>
            <a:endParaRPr lang="en-US" sz="2200" dirty="0" smtClean="0"/>
          </a:p>
          <a:p>
            <a:pPr marL="457200" indent="-457200">
              <a:buClr>
                <a:srgbClr val="C00000"/>
              </a:buClr>
              <a:buSzPct val="80000"/>
              <a:buFont typeface="Arial" panose="020B0604020202020204" pitchFamily="34" charset="0"/>
              <a:buChar char="►"/>
            </a:pPr>
            <a:r>
              <a:rPr lang="en-US" sz="2200" dirty="0" smtClean="0"/>
              <a:t>By </a:t>
            </a:r>
            <a:r>
              <a:rPr lang="en-US" sz="2200" dirty="0"/>
              <a:t>way of </a:t>
            </a:r>
            <a:r>
              <a:rPr lang="en-US" sz="2200" dirty="0" smtClean="0"/>
              <a:t>a contrast</a:t>
            </a:r>
            <a:r>
              <a:rPr lang="en-US" sz="2200" dirty="0"/>
              <a:t>, are cars really any different from the way they were 20 years ago?</a:t>
            </a:r>
          </a:p>
        </p:txBody>
      </p:sp>
      <p:sp>
        <p:nvSpPr>
          <p:cNvPr id="4" name="Rectangle 3"/>
          <p:cNvSpPr/>
          <p:nvPr/>
        </p:nvSpPr>
        <p:spPr>
          <a:xfrm>
            <a:off x="3059832" y="4221088"/>
            <a:ext cx="3024336" cy="2554545"/>
          </a:xfrm>
          <a:prstGeom prst="rect">
            <a:avLst/>
          </a:prstGeom>
        </p:spPr>
        <p:txBody>
          <a:bodyPr wrap="square">
            <a:spAutoFit/>
          </a:bodyPr>
          <a:lstStyle/>
          <a:p>
            <a:r>
              <a:rPr lang="en-US" sz="2000" dirty="0" smtClean="0"/>
              <a:t>In 2013, Samsung told the world about its YOUM Flexible Display. If you’re looking at this slide in a year’s time, are flexible displays common or did the idea fail to take off?</a:t>
            </a:r>
            <a:endParaRPr lang="en-US" sz="2000" dirty="0"/>
          </a:p>
        </p:txBody>
      </p:sp>
      <p:pic>
        <p:nvPicPr>
          <p:cNvPr id="6146" name="Picture 2" descr="Image result for you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49070" y="4272732"/>
            <a:ext cx="2738754" cy="231632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you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156176" y="4272732"/>
            <a:ext cx="2681990" cy="2290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6659731"/>
      </p:ext>
    </p:extLst>
  </p:cSld>
  <p:clrMapOvr>
    <a:masterClrMapping/>
  </p:clrMapOvr>
  <p:transition advClick="0"/>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200" dirty="0"/>
              <a:t>8.2 </a:t>
            </a:r>
            <a:r>
              <a:rPr lang="en-US" sz="3200" dirty="0" smtClean="0"/>
              <a:t>- Future Technologies </a:t>
            </a:r>
            <a:r>
              <a:rPr lang="en-US" sz="3200" dirty="0"/>
              <a:t>and </a:t>
            </a:r>
            <a:r>
              <a:rPr lang="en-US" sz="3200" dirty="0" smtClean="0"/>
              <a:t>Prototyping</a:t>
            </a:r>
            <a:endParaRPr lang="en-GB" sz="3200" b="1" dirty="0" smtClean="0"/>
          </a:p>
        </p:txBody>
      </p:sp>
      <p:sp>
        <p:nvSpPr>
          <p:cNvPr id="4" name="Rectangle 3"/>
          <p:cNvSpPr/>
          <p:nvPr/>
        </p:nvSpPr>
        <p:spPr>
          <a:xfrm>
            <a:off x="179512" y="3789040"/>
            <a:ext cx="4248472" cy="2862322"/>
          </a:xfrm>
          <a:prstGeom prst="rect">
            <a:avLst/>
          </a:prstGeom>
        </p:spPr>
        <p:txBody>
          <a:bodyPr wrap="square">
            <a:spAutoFit/>
          </a:bodyPr>
          <a:lstStyle/>
          <a:p>
            <a:pPr indent="404813">
              <a:buClr>
                <a:srgbClr val="C00000"/>
              </a:buClr>
              <a:buSzPct val="80000"/>
              <a:buFont typeface="Arial" panose="020B0604020202020204" pitchFamily="34" charset="0"/>
              <a:buChar char="▲"/>
            </a:pPr>
            <a:r>
              <a:rPr lang="en-US" sz="2000" dirty="0" smtClean="0"/>
              <a:t>Near Field Communication (NFC) is an existing technology that enables devices to communicate with each other when they are brought close together. The NFC ring fuses this technology with a wearable device that can open your front door, start the car, pay for goods and much more.</a:t>
            </a:r>
            <a:endParaRPr lang="en-US" sz="2000" dirty="0"/>
          </a:p>
        </p:txBody>
      </p:sp>
      <p:pic>
        <p:nvPicPr>
          <p:cNvPr id="17410" name="Picture 2" descr="Image result for nfc r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51519" y="1124744"/>
            <a:ext cx="3528393" cy="267896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499990" y="3212976"/>
            <a:ext cx="4392489" cy="923330"/>
          </a:xfrm>
          <a:prstGeom prst="rect">
            <a:avLst/>
          </a:prstGeom>
        </p:spPr>
        <p:txBody>
          <a:bodyPr wrap="square">
            <a:spAutoFit/>
          </a:bodyPr>
          <a:lstStyle/>
          <a:p>
            <a:pPr indent="404813">
              <a:buClr>
                <a:srgbClr val="C00000"/>
              </a:buClr>
              <a:buSzPct val="80000"/>
              <a:buFont typeface="Arial" panose="020B0604020202020204" pitchFamily="34" charset="0"/>
              <a:buChar char="▲"/>
            </a:pPr>
            <a:r>
              <a:rPr lang="en-US" dirty="0" smtClean="0"/>
              <a:t>A Volkswagen  Golf Mark 1 (above) introduced in 1974, and a Volkswagen Gold Mark 8 (below) released in 2013</a:t>
            </a:r>
            <a:endParaRPr lang="en-US" dirty="0"/>
          </a:p>
        </p:txBody>
      </p:sp>
      <p:pic>
        <p:nvPicPr>
          <p:cNvPr id="17412" name="Picture 4" descr="Image result for Volkswagen Golf Mark 9"/>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427984" y="4238871"/>
            <a:ext cx="4464496" cy="2412491"/>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mage result for Volkswagen Golf Mark 1"/>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604262" y="1119889"/>
            <a:ext cx="4144202" cy="1990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277953"/>
      </p:ext>
    </p:extLst>
  </p:cSld>
  <p:clrMapOvr>
    <a:masterClrMapping/>
  </p:clrMapOvr>
  <p:transition advClick="0"/>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200" dirty="0"/>
              <a:t>8.2 </a:t>
            </a:r>
            <a:r>
              <a:rPr lang="en-US" sz="3200" dirty="0" smtClean="0"/>
              <a:t>- Future Technologies </a:t>
            </a:r>
            <a:r>
              <a:rPr lang="en-US" sz="3200" dirty="0"/>
              <a:t>and </a:t>
            </a:r>
            <a:r>
              <a:rPr lang="en-US" sz="3200" dirty="0" smtClean="0"/>
              <a:t>Prototyping</a:t>
            </a:r>
            <a:endParaRPr lang="en-GB" sz="3200" b="1" dirty="0" smtClean="0"/>
          </a:p>
        </p:txBody>
      </p:sp>
      <p:sp>
        <p:nvSpPr>
          <p:cNvPr id="2" name="Rectangle 1"/>
          <p:cNvSpPr/>
          <p:nvPr/>
        </p:nvSpPr>
        <p:spPr>
          <a:xfrm>
            <a:off x="183967" y="3883982"/>
            <a:ext cx="8708513" cy="2785378"/>
          </a:xfrm>
          <a:prstGeom prst="rect">
            <a:avLst/>
          </a:prstGeom>
        </p:spPr>
        <p:txBody>
          <a:bodyPr wrap="square">
            <a:spAutoFit/>
          </a:bodyPr>
          <a:lstStyle/>
          <a:p>
            <a:pPr>
              <a:buClr>
                <a:srgbClr val="C00000"/>
              </a:buClr>
              <a:buSzPct val="80000"/>
            </a:pPr>
            <a:r>
              <a:rPr lang="en-US" sz="2500" b="1" dirty="0" smtClean="0">
                <a:solidFill>
                  <a:srgbClr val="C00000"/>
                </a:solidFill>
              </a:rPr>
              <a:t>Designing </a:t>
            </a:r>
            <a:r>
              <a:rPr lang="en-US" sz="2500" b="1" dirty="0">
                <a:solidFill>
                  <a:srgbClr val="C00000"/>
                </a:solidFill>
              </a:rPr>
              <a:t>a prototype</a:t>
            </a:r>
          </a:p>
          <a:p>
            <a:pPr marL="457200" indent="-457200">
              <a:buClr>
                <a:srgbClr val="C00000"/>
              </a:buClr>
              <a:buSzPct val="80000"/>
              <a:buFont typeface="Arial" panose="020B0604020202020204" pitchFamily="34" charset="0"/>
              <a:buChar char="►"/>
            </a:pPr>
            <a:r>
              <a:rPr lang="en-US" sz="2500" dirty="0"/>
              <a:t>A </a:t>
            </a:r>
            <a:r>
              <a:rPr lang="en-US" sz="2500" b="1" dirty="0">
                <a:solidFill>
                  <a:srgbClr val="FF0000"/>
                </a:solidFill>
              </a:rPr>
              <a:t>prototype</a:t>
            </a:r>
            <a:r>
              <a:rPr lang="en-US" sz="2500" dirty="0">
                <a:solidFill>
                  <a:srgbClr val="FF0000"/>
                </a:solidFill>
              </a:rPr>
              <a:t> </a:t>
            </a:r>
            <a:r>
              <a:rPr lang="en-US" sz="2500" dirty="0"/>
              <a:t>is a functional model of a design, which can be used to demonstrate (usually to the user) how a design </a:t>
            </a:r>
            <a:r>
              <a:rPr lang="en-US" sz="2500" dirty="0" smtClean="0"/>
              <a:t>works, and </a:t>
            </a:r>
            <a:r>
              <a:rPr lang="en-US" sz="2500" dirty="0"/>
              <a:t>to check that it meets the design criteria. </a:t>
            </a:r>
            <a:endParaRPr lang="en-US" sz="2500" dirty="0" smtClean="0"/>
          </a:p>
          <a:p>
            <a:pPr marL="457200" indent="-457200">
              <a:buClr>
                <a:srgbClr val="C00000"/>
              </a:buClr>
              <a:buSzPct val="80000"/>
              <a:buFont typeface="Arial" panose="020B0604020202020204" pitchFamily="34" charset="0"/>
              <a:buChar char="►"/>
            </a:pPr>
            <a:r>
              <a:rPr lang="en-US" sz="2500" dirty="0" smtClean="0"/>
              <a:t>A </a:t>
            </a:r>
            <a:r>
              <a:rPr lang="en-US" sz="2500" dirty="0"/>
              <a:t>prototype will usually go through several iterations before the final </a:t>
            </a:r>
            <a:r>
              <a:rPr lang="en-US" sz="2500" dirty="0" smtClean="0"/>
              <a:t>design for </a:t>
            </a:r>
            <a:r>
              <a:rPr lang="en-US" sz="2500" dirty="0"/>
              <a:t>a product emerges.</a:t>
            </a:r>
          </a:p>
        </p:txBody>
      </p:sp>
      <p:sp>
        <p:nvSpPr>
          <p:cNvPr id="7" name="Rectangle 24"/>
          <p:cNvSpPr/>
          <p:nvPr/>
        </p:nvSpPr>
        <p:spPr>
          <a:xfrm>
            <a:off x="179512" y="1140262"/>
            <a:ext cx="8708512" cy="2733522"/>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59567"/>
              <a:gd name="connsiteX1" fmla="*/ 8708512 w 8708512"/>
              <a:gd name="connsiteY1" fmla="*/ 0 h 959567"/>
              <a:gd name="connsiteX2" fmla="*/ 8708512 w 8708512"/>
              <a:gd name="connsiteY2" fmla="*/ 901336 h 959567"/>
              <a:gd name="connsiteX3" fmla="*/ 93785 w 8708512"/>
              <a:gd name="connsiteY3" fmla="*/ 910622 h 959567"/>
              <a:gd name="connsiteX4" fmla="*/ 0 w 8708512"/>
              <a:gd name="connsiteY4" fmla="*/ 0 h 959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59567">
                <a:moveTo>
                  <a:pt x="0" y="0"/>
                </a:moveTo>
                <a:lnTo>
                  <a:pt x="8708512" y="0"/>
                </a:lnTo>
                <a:lnTo>
                  <a:pt x="8708512" y="901336"/>
                </a:lnTo>
                <a:cubicBezTo>
                  <a:pt x="5368012" y="999027"/>
                  <a:pt x="2965361" y="953607"/>
                  <a:pt x="93785" y="910622"/>
                </a:cubicBezTo>
                <a:cubicBezTo>
                  <a:pt x="-31262" y="782115"/>
                  <a:pt x="31262" y="257461"/>
                  <a:pt x="0" y="0"/>
                </a:cubicBezTo>
                <a:close/>
              </a:path>
            </a:pathLst>
          </a:custGeom>
          <a:solidFill>
            <a:srgbClr val="FFFF99"/>
          </a:solidFill>
          <a:ln w="57150">
            <a:solidFill>
              <a:srgbClr val="BAAD06"/>
            </a:solidFill>
          </a:ln>
        </p:spPr>
        <p:txBody>
          <a:bodyPr wrap="square">
            <a:spAutoFit/>
          </a:bodyPr>
          <a:lstStyle/>
          <a:p>
            <a:pPr>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Plan-IT</a:t>
            </a:r>
            <a:endParaRPr lang="en-US" sz="2400" b="1" dirty="0">
              <a:solidFill>
                <a:srgbClr val="C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400" dirty="0">
                <a:solidFill>
                  <a:srgbClr val="000000"/>
                </a:solidFill>
                <a:latin typeface="Arial" panose="020B0604020202020204" pitchFamily="34" charset="0"/>
                <a:cs typeface="Arial" panose="020B0604020202020204" pitchFamily="34" charset="0"/>
              </a:rPr>
              <a:t>8.2.1 </a:t>
            </a:r>
            <a:r>
              <a:rPr lang="en-US" sz="2400" dirty="0" smtClean="0">
                <a:solidFill>
                  <a:srgbClr val="000000"/>
                </a:solidFill>
                <a:latin typeface="Arial" panose="020B0604020202020204" pitchFamily="34" charset="0"/>
                <a:cs typeface="Arial" panose="020B0604020202020204" pitchFamily="34" charset="0"/>
              </a:rPr>
              <a:t>	Carry </a:t>
            </a:r>
            <a:r>
              <a:rPr lang="en-US" sz="2400" dirty="0">
                <a:solidFill>
                  <a:srgbClr val="000000"/>
                </a:solidFill>
                <a:latin typeface="Arial" panose="020B0604020202020204" pitchFamily="34" charset="0"/>
                <a:cs typeface="Arial" panose="020B0604020202020204" pitchFamily="34" charset="0"/>
              </a:rPr>
              <a:t>out some research to find out if any of the new technologies being developed or imagined today will help </a:t>
            </a:r>
            <a:r>
              <a:rPr lang="en-US" sz="2400" dirty="0" smtClean="0">
                <a:solidFill>
                  <a:srgbClr val="000000"/>
                </a:solidFill>
                <a:latin typeface="Arial" panose="020B0604020202020204" pitchFamily="34" charset="0"/>
                <a:cs typeface="Arial" panose="020B0604020202020204" pitchFamily="34" charset="0"/>
              </a:rPr>
              <a:t>to solve </a:t>
            </a:r>
            <a:r>
              <a:rPr lang="en-US" sz="2400" dirty="0">
                <a:solidFill>
                  <a:srgbClr val="000000"/>
                </a:solidFill>
                <a:latin typeface="Arial" panose="020B0604020202020204" pitchFamily="34" charset="0"/>
                <a:cs typeface="Arial" panose="020B0604020202020204" pitchFamily="34" charset="0"/>
              </a:rPr>
              <a:t>some of the problems young children or elderly people have with mobile phones? </a:t>
            </a:r>
            <a:endParaRPr lang="en-US" sz="2400" dirty="0" smtClean="0">
              <a:solidFill>
                <a:srgbClr val="0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400" dirty="0" smtClean="0">
                <a:solidFill>
                  <a:srgbClr val="000000"/>
                </a:solidFill>
                <a:latin typeface="Arial" panose="020B0604020202020204" pitchFamily="34" charset="0"/>
                <a:cs typeface="Arial" panose="020B0604020202020204" pitchFamily="34" charset="0"/>
              </a:rPr>
              <a:t>	Try </a:t>
            </a:r>
            <a:r>
              <a:rPr lang="en-US" sz="2400" dirty="0">
                <a:solidFill>
                  <a:srgbClr val="000000"/>
                </a:solidFill>
                <a:latin typeface="Arial" panose="020B0604020202020204" pitchFamily="34" charset="0"/>
                <a:cs typeface="Arial" panose="020B0604020202020204" pitchFamily="34" charset="0"/>
              </a:rPr>
              <a:t>using some of the </a:t>
            </a:r>
            <a:r>
              <a:rPr lang="en-US" sz="2400" dirty="0" smtClean="0">
                <a:solidFill>
                  <a:srgbClr val="000000"/>
                </a:solidFill>
                <a:latin typeface="Arial" panose="020B0604020202020204" pitchFamily="34" charset="0"/>
                <a:cs typeface="Arial" panose="020B0604020202020204" pitchFamily="34" charset="0"/>
              </a:rPr>
              <a:t>web search </a:t>
            </a:r>
            <a:r>
              <a:rPr lang="en-US" sz="2400" dirty="0">
                <a:solidFill>
                  <a:srgbClr val="000000"/>
                </a:solidFill>
                <a:latin typeface="Arial" panose="020B0604020202020204" pitchFamily="34" charset="0"/>
                <a:cs typeface="Arial" panose="020B0604020202020204" pitchFamily="34" charset="0"/>
              </a:rPr>
              <a:t>skills you developed in Unit 6 to perform this task as efficiently as possible.</a:t>
            </a:r>
            <a:endParaRPr lang="en-GB" sz="2400" b="1"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497372">
            <a:off x="8651451" y="986587"/>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5086412"/>
      </p:ext>
    </p:extLst>
  </p:cSld>
  <p:clrMapOvr>
    <a:masterClrMapping/>
  </p:clrMapOvr>
  <p:transition advClick="0"/>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200" dirty="0"/>
              <a:t>8.2 </a:t>
            </a:r>
            <a:r>
              <a:rPr lang="en-US" sz="3200" dirty="0" smtClean="0"/>
              <a:t>- Future Technologies </a:t>
            </a:r>
            <a:r>
              <a:rPr lang="en-US" sz="3200" dirty="0"/>
              <a:t>and </a:t>
            </a:r>
            <a:r>
              <a:rPr lang="en-US" sz="3200" dirty="0" smtClean="0"/>
              <a:t>Prototyping</a:t>
            </a:r>
            <a:endParaRPr lang="en-GB" sz="3200" b="1" dirty="0" smtClean="0"/>
          </a:p>
        </p:txBody>
      </p:sp>
      <p:sp>
        <p:nvSpPr>
          <p:cNvPr id="2" name="Rectangle 1"/>
          <p:cNvSpPr/>
          <p:nvPr/>
        </p:nvSpPr>
        <p:spPr>
          <a:xfrm>
            <a:off x="183967" y="1124744"/>
            <a:ext cx="8708513" cy="477054"/>
          </a:xfrm>
          <a:prstGeom prst="rect">
            <a:avLst/>
          </a:prstGeom>
        </p:spPr>
        <p:txBody>
          <a:bodyPr wrap="square">
            <a:spAutoFit/>
          </a:bodyPr>
          <a:lstStyle/>
          <a:p>
            <a:pPr>
              <a:buClr>
                <a:srgbClr val="C00000"/>
              </a:buClr>
              <a:buSzPct val="80000"/>
            </a:pPr>
            <a:r>
              <a:rPr lang="en-US" sz="2500" b="1" dirty="0" smtClean="0">
                <a:solidFill>
                  <a:srgbClr val="C00000"/>
                </a:solidFill>
              </a:rPr>
              <a:t>Designing </a:t>
            </a:r>
            <a:r>
              <a:rPr lang="en-US" sz="2500" b="1" dirty="0">
                <a:solidFill>
                  <a:srgbClr val="C00000"/>
                </a:solidFill>
              </a:rPr>
              <a:t>a </a:t>
            </a:r>
            <a:r>
              <a:rPr lang="en-US" sz="2500" b="1" dirty="0" smtClean="0">
                <a:solidFill>
                  <a:srgbClr val="C00000"/>
                </a:solidFill>
              </a:rPr>
              <a:t>prototype</a:t>
            </a:r>
            <a:endParaRPr lang="en-US" sz="2500" b="1" dirty="0">
              <a:solidFill>
                <a:srgbClr val="C00000"/>
              </a:solidFill>
            </a:endParaRPr>
          </a:p>
        </p:txBody>
      </p:sp>
      <p:sp>
        <p:nvSpPr>
          <p:cNvPr id="9" name="Rectangle 20"/>
          <p:cNvSpPr/>
          <p:nvPr/>
        </p:nvSpPr>
        <p:spPr>
          <a:xfrm>
            <a:off x="179512" y="1653035"/>
            <a:ext cx="8708513" cy="1999668"/>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Term</a:t>
            </a:r>
          </a:p>
          <a:p>
            <a:pPr marL="285750" indent="-285750">
              <a:buClr>
                <a:srgbClr val="C00000"/>
              </a:buClr>
              <a:buFont typeface="Wingdings" panose="05000000000000000000" pitchFamily="2" charset="2"/>
              <a:buChar char="§"/>
              <a:tabLst>
                <a:tab pos="2420938" algn="l"/>
              </a:tabLst>
            </a:pPr>
            <a:r>
              <a:rPr lang="en-US" sz="2280" b="1" dirty="0">
                <a:solidFill>
                  <a:srgbClr val="C00000"/>
                </a:solidFill>
                <a:latin typeface="Arial" panose="020B0604020202020204" pitchFamily="34" charset="0"/>
                <a:cs typeface="Arial" panose="020B0604020202020204" pitchFamily="34" charset="0"/>
              </a:rPr>
              <a:t>Prototype: </a:t>
            </a:r>
            <a:r>
              <a:rPr lang="en-US" sz="2280" dirty="0">
                <a:solidFill>
                  <a:srgbClr val="000000"/>
                </a:solidFill>
                <a:latin typeface="Arial" panose="020B0604020202020204" pitchFamily="34" charset="0"/>
                <a:cs typeface="Arial" panose="020B0604020202020204" pitchFamily="34" charset="0"/>
              </a:rPr>
              <a:t>A functional model of a product, which is used to test and demonstrate its design.</a:t>
            </a:r>
          </a:p>
          <a:p>
            <a:pPr marL="285750" indent="-285750">
              <a:buClr>
                <a:srgbClr val="C00000"/>
              </a:buClr>
              <a:buFont typeface="Wingdings" panose="05000000000000000000" pitchFamily="2" charset="2"/>
              <a:buChar char="§"/>
              <a:tabLst>
                <a:tab pos="2420938" algn="l"/>
              </a:tabLst>
            </a:pPr>
            <a:r>
              <a:rPr lang="en-US" sz="2280" b="1" dirty="0">
                <a:solidFill>
                  <a:srgbClr val="C00000"/>
                </a:solidFill>
                <a:latin typeface="Arial" panose="020B0604020202020204" pitchFamily="34" charset="0"/>
                <a:cs typeface="Arial" panose="020B0604020202020204" pitchFamily="34" charset="0"/>
              </a:rPr>
              <a:t>Iteration:</a:t>
            </a:r>
            <a:r>
              <a:rPr lang="en-US" sz="2280" dirty="0">
                <a:solidFill>
                  <a:srgbClr val="C00000"/>
                </a:solidFill>
                <a:latin typeface="Arial" panose="020B0604020202020204" pitchFamily="34" charset="0"/>
                <a:cs typeface="Arial" panose="020B0604020202020204" pitchFamily="34" charset="0"/>
              </a:rPr>
              <a:t> </a:t>
            </a:r>
            <a:r>
              <a:rPr lang="en-US" sz="2280" dirty="0">
                <a:solidFill>
                  <a:srgbClr val="000000"/>
                </a:solidFill>
                <a:latin typeface="Arial" panose="020B0604020202020204" pitchFamily="34" charset="0"/>
                <a:cs typeface="Arial" panose="020B0604020202020204" pitchFamily="34" charset="0"/>
              </a:rPr>
              <a:t>Using repetition of a process to create a more efficient solution.</a:t>
            </a:r>
            <a:endParaRPr lang="en-GB" sz="228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949270">
            <a:off x="8600851" y="1575063"/>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18434" name="Picture 2" descr="Image result for early designs for a new volkswagen ca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11233" y="3731760"/>
            <a:ext cx="4288759" cy="1931873"/>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Image result for volkswagen car design sketch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857139" y="3861048"/>
            <a:ext cx="4032448" cy="273630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27384" y="5805264"/>
            <a:ext cx="4172608" cy="830997"/>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2400" dirty="0" smtClean="0"/>
              <a:t>Designs and sketches for a new Volkswagen Car</a:t>
            </a:r>
            <a:endParaRPr lang="en-GB" sz="2400" dirty="0"/>
          </a:p>
        </p:txBody>
      </p:sp>
    </p:spTree>
    <p:extLst>
      <p:ext uri="{BB962C8B-B14F-4D97-AF65-F5344CB8AC3E}">
        <p14:creationId xmlns:p14="http://schemas.microsoft.com/office/powerpoint/2010/main" val="3107541706"/>
      </p:ext>
    </p:extLst>
  </p:cSld>
  <p:clrMapOvr>
    <a:masterClrMapping/>
  </p:clrMapOvr>
  <p:transition advClick="0"/>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200" dirty="0"/>
              <a:t>8.2 </a:t>
            </a:r>
            <a:r>
              <a:rPr lang="en-US" sz="3200" dirty="0" smtClean="0"/>
              <a:t>- Future Technologies </a:t>
            </a:r>
            <a:r>
              <a:rPr lang="en-US" sz="3200" dirty="0"/>
              <a:t>and </a:t>
            </a:r>
            <a:r>
              <a:rPr lang="en-US" sz="3200" dirty="0" smtClean="0"/>
              <a:t>Prototyping</a:t>
            </a:r>
            <a:endParaRPr lang="en-GB" sz="3200" b="1" dirty="0" smtClean="0"/>
          </a:p>
        </p:txBody>
      </p:sp>
      <p:sp>
        <p:nvSpPr>
          <p:cNvPr id="2" name="Rectangle 1"/>
          <p:cNvSpPr/>
          <p:nvPr/>
        </p:nvSpPr>
        <p:spPr>
          <a:xfrm>
            <a:off x="183967" y="1124744"/>
            <a:ext cx="8708513" cy="477054"/>
          </a:xfrm>
          <a:prstGeom prst="rect">
            <a:avLst/>
          </a:prstGeom>
        </p:spPr>
        <p:txBody>
          <a:bodyPr wrap="square">
            <a:spAutoFit/>
          </a:bodyPr>
          <a:lstStyle/>
          <a:p>
            <a:pPr>
              <a:buClr>
                <a:srgbClr val="C00000"/>
              </a:buClr>
              <a:buSzPct val="80000"/>
            </a:pPr>
            <a:r>
              <a:rPr lang="en-US" sz="2500" b="1" dirty="0" smtClean="0">
                <a:solidFill>
                  <a:srgbClr val="C00000"/>
                </a:solidFill>
              </a:rPr>
              <a:t>Designing </a:t>
            </a:r>
            <a:r>
              <a:rPr lang="en-US" sz="2500" b="1" dirty="0">
                <a:solidFill>
                  <a:srgbClr val="C00000"/>
                </a:solidFill>
              </a:rPr>
              <a:t>a </a:t>
            </a:r>
            <a:r>
              <a:rPr lang="en-US" sz="2500" b="1" dirty="0" smtClean="0">
                <a:solidFill>
                  <a:srgbClr val="C00000"/>
                </a:solidFill>
              </a:rPr>
              <a:t>prototype</a:t>
            </a:r>
            <a:endParaRPr lang="en-US" sz="2500" b="1" dirty="0">
              <a:solidFill>
                <a:srgbClr val="C00000"/>
              </a:solidFill>
            </a:endParaRPr>
          </a:p>
        </p:txBody>
      </p:sp>
      <p:sp>
        <p:nvSpPr>
          <p:cNvPr id="12" name="Rectangle 11"/>
          <p:cNvSpPr/>
          <p:nvPr/>
        </p:nvSpPr>
        <p:spPr>
          <a:xfrm>
            <a:off x="183968" y="1622360"/>
            <a:ext cx="8649114" cy="5047536"/>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 name="connsiteX0" fmla="*/ 0 w 8724691"/>
              <a:gd name="connsiteY0" fmla="*/ 0 h 837145"/>
              <a:gd name="connsiteX1" fmla="*/ 8712968 w 8724691"/>
              <a:gd name="connsiteY1" fmla="*/ 0 h 837145"/>
              <a:gd name="connsiteX2" fmla="*/ 8724691 w 8724691"/>
              <a:gd name="connsiteY2" fmla="*/ 801670 h 837145"/>
              <a:gd name="connsiteX3" fmla="*/ 93785 w 8724691"/>
              <a:gd name="connsiteY3" fmla="*/ 800030 h 837145"/>
              <a:gd name="connsiteX4" fmla="*/ 0 w 8724691"/>
              <a:gd name="connsiteY4" fmla="*/ 0 h 83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37145">
                <a:moveTo>
                  <a:pt x="0" y="0"/>
                </a:moveTo>
                <a:lnTo>
                  <a:pt x="8712968" y="0"/>
                </a:lnTo>
                <a:lnTo>
                  <a:pt x="8724691" y="801670"/>
                </a:lnTo>
                <a:cubicBezTo>
                  <a:pt x="5855538" y="864194"/>
                  <a:pt x="2974661" y="831291"/>
                  <a:pt x="93785" y="800030"/>
                </a:cubicBezTo>
                <a:cubicBezTo>
                  <a:pt x="-7816" y="610961"/>
                  <a:pt x="31262" y="235962"/>
                  <a:pt x="0" y="0"/>
                </a:cubicBezTo>
                <a:close/>
              </a:path>
            </a:pathLst>
          </a:custGeom>
          <a:solidFill>
            <a:srgbClr val="A5C6D9"/>
          </a:solidFill>
          <a:ln w="57150">
            <a:solidFill>
              <a:srgbClr val="002060"/>
            </a:solidFill>
          </a:ln>
        </p:spPr>
        <p:txBody>
          <a:bodyPr wrap="square">
            <a:spAutoFit/>
          </a:bodyPr>
          <a:lstStyle/>
          <a:p>
            <a:pPr marL="809625" indent="-809625">
              <a:buClr>
                <a:srgbClr val="C00000"/>
              </a:buClr>
              <a:tabLst>
                <a:tab pos="2070100" algn="l"/>
                <a:tab pos="3863975" algn="l"/>
              </a:tabLst>
            </a:pPr>
            <a:r>
              <a:rPr lang="en-US" sz="2200" b="1" dirty="0" smtClean="0">
                <a:solidFill>
                  <a:srgbClr val="002060"/>
                </a:solidFill>
                <a:latin typeface="Arial" panose="020B0604020202020204" pitchFamily="34" charset="0"/>
                <a:cs typeface="Arial" panose="020B0604020202020204" pitchFamily="34" charset="0"/>
              </a:rPr>
              <a:t>Think-IT</a:t>
            </a:r>
            <a:endParaRPr lang="en-US" sz="2200" b="1" dirty="0">
              <a:solidFill>
                <a:srgbClr val="002060"/>
              </a:solidFill>
              <a:latin typeface="Arial" panose="020B0604020202020204" pitchFamily="34" charset="0"/>
              <a:cs typeface="Arial" panose="020B0604020202020204" pitchFamily="34" charset="0"/>
            </a:endParaRPr>
          </a:p>
          <a:p>
            <a:pPr marL="809625" indent="-809625">
              <a:buClr>
                <a:srgbClr val="C00000"/>
              </a:buClr>
              <a:tabLst>
                <a:tab pos="2070100" algn="l"/>
                <a:tab pos="3863975" algn="l"/>
                <a:tab pos="5468938" algn="l"/>
                <a:tab pos="6815138" algn="l"/>
              </a:tabLst>
            </a:pPr>
            <a:r>
              <a:rPr lang="en-US" sz="2200" b="1" dirty="0">
                <a:solidFill>
                  <a:srgbClr val="000000"/>
                </a:solidFill>
                <a:latin typeface="Arial" panose="020B0604020202020204" pitchFamily="34" charset="0"/>
                <a:cs typeface="Arial" panose="020B0604020202020204" pitchFamily="34" charset="0"/>
              </a:rPr>
              <a:t>8.2.4</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Look </a:t>
            </a:r>
            <a:r>
              <a:rPr lang="en-US" sz="2200" dirty="0">
                <a:solidFill>
                  <a:srgbClr val="000000"/>
                </a:solidFill>
                <a:latin typeface="Arial" panose="020B0604020202020204" pitchFamily="34" charset="0"/>
                <a:cs typeface="Arial" panose="020B0604020202020204" pitchFamily="34" charset="0"/>
              </a:rPr>
              <a:t>at the </a:t>
            </a:r>
            <a:r>
              <a:rPr lang="en-US" sz="2200" dirty="0" smtClean="0">
                <a:solidFill>
                  <a:srgbClr val="000000"/>
                </a:solidFill>
                <a:latin typeface="Arial" panose="020B0604020202020204" pitchFamily="34" charset="0"/>
                <a:cs typeface="Arial" panose="020B0604020202020204" pitchFamily="34" charset="0"/>
              </a:rPr>
              <a:t>three images </a:t>
            </a:r>
            <a:r>
              <a:rPr lang="en-US" sz="2200" dirty="0">
                <a:solidFill>
                  <a:srgbClr val="000000"/>
                </a:solidFill>
                <a:latin typeface="Arial" panose="020B0604020202020204" pitchFamily="34" charset="0"/>
                <a:cs typeface="Arial" panose="020B0604020202020204" pitchFamily="34" charset="0"/>
              </a:rPr>
              <a:t>below.</a:t>
            </a:r>
            <a:br>
              <a:rPr lang="en-US" sz="2200" dirty="0">
                <a:solidFill>
                  <a:srgbClr val="000000"/>
                </a:solidFill>
                <a:latin typeface="Arial" panose="020B0604020202020204" pitchFamily="34" charset="0"/>
                <a:cs typeface="Arial" panose="020B0604020202020204" pitchFamily="34" charset="0"/>
              </a:rPr>
            </a:br>
            <a:r>
              <a:rPr lang="en-US" sz="2200" dirty="0">
                <a:solidFill>
                  <a:srgbClr val="000000"/>
                </a:solidFill>
                <a:latin typeface="Arial" panose="020B0604020202020204" pitchFamily="34" charset="0"/>
                <a:cs typeface="Arial" panose="020B0604020202020204" pitchFamily="34" charset="0"/>
              </a:rPr>
              <a:t/>
            </a:r>
            <a:br>
              <a:rPr lang="en-US" sz="2200" dirty="0">
                <a:solidFill>
                  <a:srgbClr val="000000"/>
                </a:solidFill>
                <a:latin typeface="Arial" panose="020B0604020202020204" pitchFamily="34" charset="0"/>
                <a:cs typeface="Arial" panose="020B0604020202020204" pitchFamily="34" charset="0"/>
              </a:rPr>
            </a:br>
            <a:r>
              <a:rPr lang="en-US" sz="2200" dirty="0">
                <a:solidFill>
                  <a:srgbClr val="000000"/>
                </a:solidFill>
                <a:latin typeface="Arial" panose="020B0604020202020204" pitchFamily="34" charset="0"/>
                <a:cs typeface="Arial" panose="020B0604020202020204" pitchFamily="34" charset="0"/>
              </a:rPr>
              <a:t/>
            </a:r>
            <a:br>
              <a:rPr lang="en-US" sz="2200" dirty="0">
                <a:solidFill>
                  <a:srgbClr val="000000"/>
                </a:solidFill>
                <a:latin typeface="Arial" panose="020B0604020202020204" pitchFamily="34" charset="0"/>
                <a:cs typeface="Arial" panose="020B0604020202020204" pitchFamily="34" charset="0"/>
              </a:rPr>
            </a:br>
            <a:r>
              <a:rPr lang="en-US" sz="2200" dirty="0">
                <a:solidFill>
                  <a:srgbClr val="000000"/>
                </a:solidFill>
                <a:latin typeface="Arial" panose="020B0604020202020204" pitchFamily="34" charset="0"/>
                <a:cs typeface="Arial" panose="020B0604020202020204" pitchFamily="34" charset="0"/>
              </a:rPr>
              <a:t/>
            </a:r>
            <a:br>
              <a:rPr lang="en-US" sz="2200" dirty="0">
                <a:solidFill>
                  <a:srgbClr val="000000"/>
                </a:solidFill>
                <a:latin typeface="Arial" panose="020B0604020202020204" pitchFamily="34" charset="0"/>
                <a:cs typeface="Arial" panose="020B0604020202020204" pitchFamily="34" charset="0"/>
              </a:rPr>
            </a:br>
            <a:endParaRPr lang="en-US" sz="2200" dirty="0" smtClean="0">
              <a:solidFill>
                <a:srgbClr val="000000"/>
              </a:solidFill>
              <a:latin typeface="Arial" panose="020B0604020202020204" pitchFamily="34" charset="0"/>
              <a:cs typeface="Arial" panose="020B0604020202020204" pitchFamily="34" charset="0"/>
            </a:endParaRPr>
          </a:p>
          <a:p>
            <a:pPr marL="352425" indent="-352425" algn="ctr">
              <a:buClr>
                <a:srgbClr val="C00000"/>
              </a:buClr>
              <a:tabLst>
                <a:tab pos="2070100" algn="l"/>
                <a:tab pos="3863975" algn="l"/>
                <a:tab pos="5468938" algn="l"/>
                <a:tab pos="6815138" algn="l"/>
              </a:tabLst>
            </a:pPr>
            <a:r>
              <a:rPr lang="en-US" sz="2200" dirty="0">
                <a:solidFill>
                  <a:srgbClr val="000000"/>
                </a:solidFill>
                <a:latin typeface="Arial" panose="020B0604020202020204" pitchFamily="34" charset="0"/>
                <a:cs typeface="Arial" panose="020B0604020202020204" pitchFamily="34" charset="0"/>
              </a:rPr>
              <a:t/>
            </a:r>
            <a:br>
              <a:rPr lang="en-US" sz="2200" dirty="0">
                <a:solidFill>
                  <a:srgbClr val="000000"/>
                </a:solidFill>
                <a:latin typeface="Arial" panose="020B0604020202020204" pitchFamily="34" charset="0"/>
                <a:cs typeface="Arial" panose="020B0604020202020204" pitchFamily="34" charset="0"/>
              </a:rPr>
            </a:br>
            <a:r>
              <a:rPr lang="en-US" sz="1400" dirty="0">
                <a:solidFill>
                  <a:srgbClr val="000000"/>
                </a:solidFill>
                <a:latin typeface="Arial" panose="020B0604020202020204" pitchFamily="34" charset="0"/>
                <a:cs typeface="Arial" panose="020B0604020202020204" pitchFamily="34" charset="0"/>
              </a:rPr>
              <a:t/>
            </a:r>
            <a:br>
              <a:rPr lang="en-US" sz="1400" dirty="0">
                <a:solidFill>
                  <a:srgbClr val="000000"/>
                </a:solidFill>
                <a:latin typeface="Arial" panose="020B0604020202020204" pitchFamily="34" charset="0"/>
                <a:cs typeface="Arial" panose="020B0604020202020204" pitchFamily="34" charset="0"/>
              </a:rPr>
            </a:br>
            <a:r>
              <a:rPr lang="en-US" sz="2200" dirty="0">
                <a:solidFill>
                  <a:srgbClr val="000000"/>
                </a:solidFill>
                <a:latin typeface="Arial" panose="020B0604020202020204" pitchFamily="34" charset="0"/>
                <a:cs typeface="Arial" panose="020B0604020202020204" pitchFamily="34" charset="0"/>
              </a:rPr>
              <a:t/>
            </a:r>
            <a:br>
              <a:rPr lang="en-US" sz="2200" dirty="0">
                <a:solidFill>
                  <a:srgbClr val="000000"/>
                </a:solidFill>
                <a:latin typeface="Arial" panose="020B0604020202020204" pitchFamily="34" charset="0"/>
                <a:cs typeface="Arial" panose="020B0604020202020204" pitchFamily="34" charset="0"/>
              </a:rPr>
            </a:br>
            <a:r>
              <a:rPr lang="en-US" sz="2200" dirty="0">
                <a:solidFill>
                  <a:srgbClr val="000000"/>
                </a:solidFill>
                <a:latin typeface="Arial" panose="020B0604020202020204" pitchFamily="34" charset="0"/>
                <a:cs typeface="Arial" panose="020B0604020202020204" pitchFamily="34" charset="0"/>
              </a:rPr>
              <a:t>The numbers on a keyboard number pad or a calculator are arranged differently from the numbers on a mobile phone. </a:t>
            </a:r>
            <a:r>
              <a:rPr lang="en-US" sz="2200" dirty="0" smtClean="0">
                <a:solidFill>
                  <a:srgbClr val="000000"/>
                </a:solidFill>
                <a:latin typeface="Arial" panose="020B0604020202020204" pitchFamily="34" charset="0"/>
                <a:cs typeface="Arial" panose="020B0604020202020204" pitchFamily="34" charset="0"/>
              </a:rPr>
              <a:t>Do you </a:t>
            </a:r>
            <a:r>
              <a:rPr lang="en-US" sz="2200" dirty="0">
                <a:solidFill>
                  <a:srgbClr val="000000"/>
                </a:solidFill>
                <a:latin typeface="Arial" panose="020B0604020202020204" pitchFamily="34" charset="0"/>
                <a:cs typeface="Arial" panose="020B0604020202020204" pitchFamily="34" charset="0"/>
              </a:rPr>
              <a:t>think that the calculator layout performs better when the user is doing a lot of data entry and the mobile phone </a:t>
            </a:r>
            <a:r>
              <a:rPr lang="en-US" sz="2200" dirty="0" smtClean="0">
                <a:solidFill>
                  <a:srgbClr val="000000"/>
                </a:solidFill>
                <a:latin typeface="Arial" panose="020B0604020202020204" pitchFamily="34" charset="0"/>
                <a:cs typeface="Arial" panose="020B0604020202020204" pitchFamily="34" charset="0"/>
              </a:rPr>
              <a:t>or virtual keyboard layout performs </a:t>
            </a:r>
            <a:r>
              <a:rPr lang="en-US" sz="2200" dirty="0">
                <a:solidFill>
                  <a:srgbClr val="000000"/>
                </a:solidFill>
                <a:latin typeface="Arial" panose="020B0604020202020204" pitchFamily="34" charset="0"/>
                <a:cs typeface="Arial" panose="020B0604020202020204" pitchFamily="34" charset="0"/>
              </a:rPr>
              <a:t>better when dialling a number? If yes, what are the criteria </a:t>
            </a:r>
            <a:r>
              <a:rPr lang="en-US" sz="2200" dirty="0" smtClean="0">
                <a:solidFill>
                  <a:srgbClr val="000000"/>
                </a:solidFill>
                <a:latin typeface="Arial" panose="020B0604020202020204" pitchFamily="34" charset="0"/>
                <a:cs typeface="Arial" panose="020B0604020202020204" pitchFamily="34" charset="0"/>
              </a:rPr>
              <a:t>for ‘</a:t>
            </a:r>
            <a:r>
              <a:rPr lang="en-US" sz="2200" dirty="0">
                <a:solidFill>
                  <a:srgbClr val="000000"/>
                </a:solidFill>
                <a:latin typeface="Arial" panose="020B0604020202020204" pitchFamily="34" charset="0"/>
                <a:cs typeface="Arial" panose="020B0604020202020204" pitchFamily="34" charset="0"/>
              </a:rPr>
              <a:t>better’?</a:t>
            </a:r>
            <a:endParaRPr lang="en-US" sz="2200" dirty="0" smtClean="0">
              <a:solidFill>
                <a:srgbClr val="000000"/>
              </a:solidFill>
              <a:latin typeface="Arial" panose="020B0604020202020204" pitchFamily="34" charset="0"/>
              <a:cs typeface="Arial" panose="020B0604020202020204" pitchFamily="34" charset="0"/>
            </a:endParaRPr>
          </a:p>
        </p:txBody>
      </p:sp>
      <p:sp>
        <p:nvSpPr>
          <p:cNvPr id="13" name="Oval 12"/>
          <p:cNvSpPr/>
          <p:nvPr/>
        </p:nvSpPr>
        <p:spPr>
          <a:xfrm rot="1949270">
            <a:off x="8578797" y="1503055"/>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pic>
        <p:nvPicPr>
          <p:cNvPr id="20482" name="Picture 2" descr="Image result for laptop keyboar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2420889"/>
            <a:ext cx="3744416" cy="2106234"/>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Image result for smartphone keypa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283968" y="2429563"/>
            <a:ext cx="2016224" cy="2075525"/>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descr="Image result for virtual keyboar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444208" y="2424554"/>
            <a:ext cx="2245345" cy="2080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0686015"/>
      </p:ext>
    </p:extLst>
  </p:cSld>
  <p:clrMapOvr>
    <a:masterClrMapping/>
  </p:clrMapOvr>
  <p:transition advClick="0"/>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smtClean="0"/>
              <a:t>8.3 – Testing, Evaluation &amp; Iteration</a:t>
            </a:r>
            <a:endParaRPr lang="en-GB" sz="3600" b="1" dirty="0" smtClean="0"/>
          </a:p>
        </p:txBody>
      </p:sp>
      <p:sp>
        <p:nvSpPr>
          <p:cNvPr id="2" name="Rectangle 1"/>
          <p:cNvSpPr/>
          <p:nvPr/>
        </p:nvSpPr>
        <p:spPr>
          <a:xfrm>
            <a:off x="183967" y="1124744"/>
            <a:ext cx="8708513" cy="5478423"/>
          </a:xfrm>
          <a:prstGeom prst="rect">
            <a:avLst/>
          </a:prstGeom>
        </p:spPr>
        <p:txBody>
          <a:bodyPr wrap="square">
            <a:spAutoFit/>
          </a:bodyPr>
          <a:lstStyle/>
          <a:p>
            <a:pPr>
              <a:buClr>
                <a:srgbClr val="C00000"/>
              </a:buClr>
              <a:buSzPct val="80000"/>
            </a:pPr>
            <a:r>
              <a:rPr lang="en-US" sz="2500" b="1" dirty="0" smtClean="0">
                <a:solidFill>
                  <a:srgbClr val="C00000"/>
                </a:solidFill>
              </a:rPr>
              <a:t>Designing </a:t>
            </a:r>
            <a:r>
              <a:rPr lang="en-US" sz="2500" b="1" dirty="0">
                <a:solidFill>
                  <a:srgbClr val="C00000"/>
                </a:solidFill>
              </a:rPr>
              <a:t>a prototype</a:t>
            </a:r>
          </a:p>
          <a:p>
            <a:pPr marL="457200" indent="-457200">
              <a:buClr>
                <a:srgbClr val="C00000"/>
              </a:buClr>
              <a:buSzPct val="80000"/>
              <a:buFont typeface="Arial" panose="020B0604020202020204" pitchFamily="34" charset="0"/>
              <a:buChar char="►"/>
            </a:pPr>
            <a:r>
              <a:rPr lang="en-US" sz="2500" dirty="0"/>
              <a:t>A prototype is made to be </a:t>
            </a:r>
            <a:r>
              <a:rPr lang="en-US" sz="2500" b="1" dirty="0">
                <a:solidFill>
                  <a:schemeClr val="accent1"/>
                </a:solidFill>
              </a:rPr>
              <a:t>tested</a:t>
            </a:r>
            <a:r>
              <a:rPr lang="en-US" sz="2500" dirty="0"/>
              <a:t>. The feedback provided by users during the test phase is then used to produce </a:t>
            </a:r>
            <a:r>
              <a:rPr lang="en-US" sz="2500" dirty="0" smtClean="0"/>
              <a:t>another </a:t>
            </a:r>
            <a:r>
              <a:rPr lang="en-US" sz="2500" b="1" dirty="0" smtClean="0">
                <a:solidFill>
                  <a:schemeClr val="accent1"/>
                </a:solidFill>
              </a:rPr>
              <a:t>iteration</a:t>
            </a:r>
            <a:r>
              <a:rPr lang="en-US" sz="2500" dirty="0" smtClean="0">
                <a:solidFill>
                  <a:schemeClr val="accent1"/>
                </a:solidFill>
              </a:rPr>
              <a:t> </a:t>
            </a:r>
            <a:r>
              <a:rPr lang="en-US" sz="2500" dirty="0"/>
              <a:t>of the prototype, which fixes problems or introduces new features. That </a:t>
            </a:r>
            <a:r>
              <a:rPr lang="en-US" sz="2500" b="1" dirty="0">
                <a:solidFill>
                  <a:schemeClr val="accent1"/>
                </a:solidFill>
              </a:rPr>
              <a:t>iteration</a:t>
            </a:r>
            <a:r>
              <a:rPr lang="en-US" sz="2500" dirty="0">
                <a:solidFill>
                  <a:schemeClr val="accent1"/>
                </a:solidFill>
              </a:rPr>
              <a:t> </a:t>
            </a:r>
            <a:r>
              <a:rPr lang="en-US" sz="2500" dirty="0"/>
              <a:t>is tested again, and </a:t>
            </a:r>
            <a:r>
              <a:rPr lang="en-US" sz="2500" dirty="0" smtClean="0"/>
              <a:t>another prototype </a:t>
            </a:r>
            <a:r>
              <a:rPr lang="en-US" sz="2500" dirty="0"/>
              <a:t>is </a:t>
            </a:r>
            <a:r>
              <a:rPr lang="en-US" sz="2500" dirty="0" smtClean="0"/>
              <a:t>produced.</a:t>
            </a:r>
          </a:p>
          <a:p>
            <a:pPr marL="457200" indent="-457200">
              <a:buClr>
                <a:srgbClr val="C00000"/>
              </a:buClr>
              <a:buSzPct val="80000"/>
              <a:buFont typeface="Arial" panose="020B0604020202020204" pitchFamily="34" charset="0"/>
              <a:buChar char="►"/>
            </a:pPr>
            <a:r>
              <a:rPr lang="en-US" sz="2500" dirty="0" smtClean="0"/>
              <a:t>And </a:t>
            </a:r>
            <a:r>
              <a:rPr lang="en-US" sz="2500" dirty="0"/>
              <a:t>so the cycle of </a:t>
            </a:r>
            <a:r>
              <a:rPr lang="en-US" sz="2500" dirty="0">
                <a:solidFill>
                  <a:srgbClr val="0070C0"/>
                </a:solidFill>
              </a:rPr>
              <a:t>testing, evaluation </a:t>
            </a:r>
            <a:r>
              <a:rPr lang="en-US" sz="2500" dirty="0"/>
              <a:t>and</a:t>
            </a:r>
            <a:r>
              <a:rPr lang="en-US" sz="2500" dirty="0">
                <a:solidFill>
                  <a:srgbClr val="0070C0"/>
                </a:solidFill>
              </a:rPr>
              <a:t> iteration </a:t>
            </a:r>
            <a:r>
              <a:rPr lang="en-US" sz="2500" dirty="0"/>
              <a:t>goes on until the designer, or whoever they </a:t>
            </a:r>
            <a:r>
              <a:rPr lang="en-US" sz="2500" dirty="0" smtClean="0"/>
              <a:t>are working </a:t>
            </a:r>
            <a:r>
              <a:rPr lang="en-US" sz="2500" dirty="0"/>
              <a:t>for, is happy with the product or has to get it to market because money is running short.</a:t>
            </a:r>
          </a:p>
          <a:p>
            <a:pPr marL="457200" indent="-457200">
              <a:buClr>
                <a:srgbClr val="C00000"/>
              </a:buClr>
              <a:buSzPct val="80000"/>
              <a:buFont typeface="Arial" panose="020B0604020202020204" pitchFamily="34" charset="0"/>
              <a:buChar char="►"/>
            </a:pPr>
            <a:r>
              <a:rPr lang="en-US" sz="2500" dirty="0"/>
              <a:t>These are designs for a badge, which is awarded to people who create effective visualisations of data. The </a:t>
            </a:r>
            <a:r>
              <a:rPr lang="en-US" sz="2500" dirty="0" smtClean="0"/>
              <a:t>designer produced </a:t>
            </a:r>
            <a:r>
              <a:rPr lang="en-US" sz="2500" dirty="0"/>
              <a:t>four iterations of the design before it was finalised.</a:t>
            </a:r>
          </a:p>
        </p:txBody>
      </p:sp>
    </p:spTree>
    <p:extLst>
      <p:ext uri="{BB962C8B-B14F-4D97-AF65-F5344CB8AC3E}">
        <p14:creationId xmlns:p14="http://schemas.microsoft.com/office/powerpoint/2010/main" val="3965125528"/>
      </p:ext>
    </p:extLst>
  </p:cSld>
  <p:clrMapOvr>
    <a:masterClrMapping/>
  </p:clrMapOvr>
  <p:transition advClick="0"/>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smtClean="0"/>
              <a:t>8.3 – Testing, Evaluation &amp; Iteration</a:t>
            </a:r>
            <a:endParaRPr lang="en-GB" sz="3600" b="1" dirty="0" smtClean="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26375" t="24788" r="27950" b="7980"/>
          <a:stretch/>
        </p:blipFill>
        <p:spPr>
          <a:xfrm>
            <a:off x="162748" y="1422937"/>
            <a:ext cx="4337244" cy="3589445"/>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27163" t="23386" r="27951" b="10782"/>
          <a:stretch/>
        </p:blipFill>
        <p:spPr>
          <a:xfrm>
            <a:off x="4628687" y="1494944"/>
            <a:ext cx="4266791" cy="3518232"/>
          </a:xfrm>
          <a:prstGeom prst="rect">
            <a:avLst/>
          </a:prstGeom>
        </p:spPr>
      </p:pic>
    </p:spTree>
    <p:extLst>
      <p:ext uri="{BB962C8B-B14F-4D97-AF65-F5344CB8AC3E}">
        <p14:creationId xmlns:p14="http://schemas.microsoft.com/office/powerpoint/2010/main" val="3365640203"/>
      </p:ext>
    </p:extLst>
  </p:cSld>
  <p:clrMapOvr>
    <a:masterClrMapping/>
  </p:clrMapOvr>
  <p:transition advClick="0"/>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smtClean="0"/>
              <a:t>8.3 – Testing, Evaluation &amp; Iteration</a:t>
            </a:r>
            <a:endParaRPr lang="en-GB" sz="3600" b="1" dirty="0" smtClean="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6375" t="16384" r="27162" b="10781"/>
          <a:stretch/>
        </p:blipFill>
        <p:spPr>
          <a:xfrm>
            <a:off x="179511" y="1340767"/>
            <a:ext cx="4330173" cy="3816425"/>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27163" t="17785" r="27951" b="9381"/>
          <a:stretch/>
        </p:blipFill>
        <p:spPr>
          <a:xfrm>
            <a:off x="4716016" y="1340768"/>
            <a:ext cx="4183388" cy="3816425"/>
          </a:xfrm>
          <a:prstGeom prst="rect">
            <a:avLst/>
          </a:prstGeom>
        </p:spPr>
      </p:pic>
    </p:spTree>
    <p:extLst>
      <p:ext uri="{BB962C8B-B14F-4D97-AF65-F5344CB8AC3E}">
        <p14:creationId xmlns:p14="http://schemas.microsoft.com/office/powerpoint/2010/main" val="1031008355"/>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a:t>5.1 </a:t>
            </a:r>
            <a:r>
              <a:rPr lang="en-US" sz="3000" dirty="0" smtClean="0"/>
              <a:t>- The Origins </a:t>
            </a:r>
            <a:r>
              <a:rPr lang="en-US" sz="3000" dirty="0"/>
              <a:t>of </a:t>
            </a:r>
            <a:r>
              <a:rPr lang="en-US" sz="3000" dirty="0" smtClean="0"/>
              <a:t>Modern Digital Computing</a:t>
            </a:r>
            <a:endParaRPr lang="en-GB" sz="3000" b="1" dirty="0" smtClean="0"/>
          </a:p>
        </p:txBody>
      </p:sp>
      <p:sp>
        <p:nvSpPr>
          <p:cNvPr id="34" name="Rectangle 33"/>
          <p:cNvSpPr/>
          <p:nvPr/>
        </p:nvSpPr>
        <p:spPr>
          <a:xfrm>
            <a:off x="179511" y="1103833"/>
            <a:ext cx="5727953" cy="4093428"/>
          </a:xfrm>
          <a:prstGeom prst="rect">
            <a:avLst/>
          </a:prstGeom>
        </p:spPr>
        <p:txBody>
          <a:bodyPr wrap="square">
            <a:spAutoFit/>
          </a:bodyPr>
          <a:lstStyle/>
          <a:p>
            <a:pPr>
              <a:buClr>
                <a:srgbClr val="0070C0"/>
              </a:buClr>
            </a:pPr>
            <a:r>
              <a:rPr lang="en-US" sz="2000" b="1" dirty="0" smtClean="0">
                <a:solidFill>
                  <a:srgbClr val="C00000"/>
                </a:solidFill>
              </a:rPr>
              <a:t>ENIAC</a:t>
            </a:r>
            <a:endParaRPr lang="en-US" sz="2000" b="1" dirty="0">
              <a:solidFill>
                <a:srgbClr val="C00000"/>
              </a:solidFill>
            </a:endParaRPr>
          </a:p>
          <a:p>
            <a:pPr marL="406400" indent="-406400">
              <a:buClr>
                <a:srgbClr val="0070C0"/>
              </a:buClr>
              <a:buFont typeface="Wingdings 3" panose="05040102010807070707" pitchFamily="18" charset="2"/>
              <a:buChar char=""/>
            </a:pPr>
            <a:r>
              <a:rPr lang="en-US" sz="2000" dirty="0"/>
              <a:t>The Manchester Small-Scale Experimental Machine, nicknamed The Manchester Baby, is regarded as the world’s </a:t>
            </a:r>
            <a:r>
              <a:rPr lang="en-US" sz="2000" dirty="0" smtClean="0"/>
              <a:t>first stored-program </a:t>
            </a:r>
            <a:r>
              <a:rPr lang="en-US" sz="2000" dirty="0"/>
              <a:t>computer. The first program ran in June 1948. It had just 17 instructions and took 52 minutes to reach </a:t>
            </a:r>
            <a:r>
              <a:rPr lang="en-US" sz="2000" dirty="0" smtClean="0"/>
              <a:t>the correct </a:t>
            </a:r>
            <a:r>
              <a:rPr lang="en-US" sz="2000" dirty="0"/>
              <a:t>answer. </a:t>
            </a:r>
            <a:endParaRPr lang="en-US" sz="2000" dirty="0" smtClean="0"/>
          </a:p>
          <a:p>
            <a:pPr marL="406400" indent="-406400">
              <a:buClr>
                <a:srgbClr val="0070C0"/>
              </a:buClr>
              <a:buFont typeface="Wingdings 3" panose="05040102010807070707" pitchFamily="18" charset="2"/>
              <a:buChar char=""/>
            </a:pPr>
            <a:r>
              <a:rPr lang="en-US" sz="2000" dirty="0" smtClean="0"/>
              <a:t>The </a:t>
            </a:r>
            <a:r>
              <a:rPr lang="en-US" sz="2000" dirty="0"/>
              <a:t>Manchester Baby became the Manchester Mark 1, which in turn was the prototype for the </a:t>
            </a:r>
            <a:r>
              <a:rPr lang="en-US" sz="2000" dirty="0" smtClean="0"/>
              <a:t>Ferranti Mark </a:t>
            </a:r>
            <a:r>
              <a:rPr lang="en-US" sz="2000" dirty="0"/>
              <a:t>1 (Manchester Electronic Computer), which became the world’s first commercially available </a:t>
            </a:r>
            <a:r>
              <a:rPr lang="en-US" sz="2000" dirty="0" smtClean="0"/>
              <a:t>general-purpose electronic </a:t>
            </a:r>
            <a:r>
              <a:rPr lang="en-US" sz="2000" dirty="0"/>
              <a:t>computer in </a:t>
            </a:r>
            <a:r>
              <a:rPr lang="en-US" sz="2000" dirty="0" smtClean="0"/>
              <a:t>Feb </a:t>
            </a:r>
            <a:r>
              <a:rPr lang="en-US" sz="2000" dirty="0"/>
              <a:t>1951.</a:t>
            </a:r>
          </a:p>
        </p:txBody>
      </p:sp>
      <p:pic>
        <p:nvPicPr>
          <p:cNvPr id="10248" name="Picture 8" descr="Image result for the manchester bab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56176" y="1119526"/>
            <a:ext cx="2712741" cy="1589394"/>
          </a:xfrm>
          <a:prstGeom prst="rect">
            <a:avLst/>
          </a:prstGeom>
          <a:noFill/>
          <a:extLst>
            <a:ext uri="{909E8E84-426E-40DD-AFC4-6F175D3DCCD1}">
              <a14:hiddenFill xmlns:a14="http://schemas.microsoft.com/office/drawing/2010/main">
                <a:solidFill>
                  <a:srgbClr val="FFFFFF"/>
                </a:solidFill>
              </a14:hiddenFill>
            </a:ext>
          </a:extLst>
        </p:spPr>
      </p:pic>
      <p:pic>
        <p:nvPicPr>
          <p:cNvPr id="10254" name="Picture 14" descr="Image result for Ferranti Mark 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156175" y="3140968"/>
            <a:ext cx="2712741" cy="174133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907464" y="2780928"/>
            <a:ext cx="2985015" cy="369332"/>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b="1" dirty="0" smtClean="0"/>
              <a:t>Manchester Baby</a:t>
            </a:r>
            <a:r>
              <a:rPr lang="en-GB" dirty="0" smtClean="0"/>
              <a:t>, 1948</a:t>
            </a:r>
            <a:endParaRPr lang="en-GB" dirty="0"/>
          </a:p>
        </p:txBody>
      </p:sp>
      <p:sp>
        <p:nvSpPr>
          <p:cNvPr id="15" name="TextBox 14"/>
          <p:cNvSpPr txBox="1"/>
          <p:nvPr/>
        </p:nvSpPr>
        <p:spPr>
          <a:xfrm>
            <a:off x="5907464" y="4941168"/>
            <a:ext cx="2985015" cy="369332"/>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b="1" dirty="0" smtClean="0"/>
              <a:t>Ferranti Mark 1</a:t>
            </a:r>
            <a:r>
              <a:rPr lang="en-GB" dirty="0" smtClean="0"/>
              <a:t>, 1951</a:t>
            </a:r>
            <a:endParaRPr lang="en-GB" dirty="0"/>
          </a:p>
        </p:txBody>
      </p:sp>
      <p:sp>
        <p:nvSpPr>
          <p:cNvPr id="16" name="Rectangle 15"/>
          <p:cNvSpPr/>
          <p:nvPr/>
        </p:nvSpPr>
        <p:spPr>
          <a:xfrm>
            <a:off x="183967" y="5337490"/>
            <a:ext cx="8708512" cy="1323439"/>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Compute-IT</a:t>
            </a:r>
            <a:endParaRPr lang="en-US" sz="2000" b="1" dirty="0">
              <a:solidFill>
                <a:srgbClr val="002060"/>
              </a:solidFill>
              <a:latin typeface="Arial" panose="020B0604020202020204" pitchFamily="34" charset="0"/>
              <a:cs typeface="Arial" panose="020B0604020202020204" pitchFamily="34" charset="0"/>
            </a:endParaRPr>
          </a:p>
          <a:p>
            <a:pPr marL="738188" indent="-738188">
              <a:buClr>
                <a:srgbClr val="C00000"/>
              </a:buClr>
              <a:tabLst>
                <a:tab pos="2420938" algn="l"/>
              </a:tabLst>
            </a:pPr>
            <a:r>
              <a:rPr lang="en-US" sz="2000" b="1" dirty="0">
                <a:solidFill>
                  <a:srgbClr val="000000"/>
                </a:solidFill>
                <a:latin typeface="Arial" panose="020B0604020202020204" pitchFamily="34" charset="0"/>
                <a:cs typeface="Arial" panose="020B0604020202020204" pitchFamily="34" charset="0"/>
              </a:rPr>
              <a:t>5.1.2 </a:t>
            </a:r>
            <a:r>
              <a:rPr lang="en-US" sz="2000" b="1" dirty="0" smtClean="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Draw </a:t>
            </a:r>
            <a:r>
              <a:rPr lang="en-US" sz="2000" dirty="0">
                <a:solidFill>
                  <a:srgbClr val="000000"/>
                </a:solidFill>
                <a:latin typeface="Arial" panose="020B0604020202020204" pitchFamily="34" charset="0"/>
                <a:cs typeface="Arial" panose="020B0604020202020204" pitchFamily="34" charset="0"/>
              </a:rPr>
              <a:t>a timeline showing the development of the general-purpose computer between 1800 and 2000. Illustrate </a:t>
            </a:r>
            <a:r>
              <a:rPr lang="en-US" sz="2000" dirty="0" smtClean="0">
                <a:solidFill>
                  <a:srgbClr val="000000"/>
                </a:solidFill>
                <a:latin typeface="Arial" panose="020B0604020202020204" pitchFamily="34" charset="0"/>
                <a:cs typeface="Arial" panose="020B0604020202020204" pitchFamily="34" charset="0"/>
              </a:rPr>
              <a:t>the timeline </a:t>
            </a:r>
            <a:r>
              <a:rPr lang="en-US" sz="2000" dirty="0">
                <a:solidFill>
                  <a:srgbClr val="000000"/>
                </a:solidFill>
                <a:latin typeface="Arial" panose="020B0604020202020204" pitchFamily="34" charset="0"/>
                <a:cs typeface="Arial" panose="020B0604020202020204" pitchFamily="34" charset="0"/>
              </a:rPr>
              <a:t>with suitable text and images.</a:t>
            </a:r>
            <a:endParaRPr lang="en-GB" sz="2000" u="sng" dirty="0">
              <a:solidFill>
                <a:srgbClr val="FF0000"/>
              </a:solidFill>
              <a:latin typeface="Arial" panose="020B0604020202020204" pitchFamily="34" charset="0"/>
              <a:cs typeface="Arial" panose="020B0604020202020204" pitchFamily="34" charset="0"/>
            </a:endParaRPr>
          </a:p>
        </p:txBody>
      </p:sp>
      <p:sp>
        <p:nvSpPr>
          <p:cNvPr id="17" name="Oval 16"/>
          <p:cNvSpPr/>
          <p:nvPr/>
        </p:nvSpPr>
        <p:spPr>
          <a:xfrm rot="1949270">
            <a:off x="8578797" y="5175463"/>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2449865"/>
      </p:ext>
    </p:extLst>
  </p:cSld>
  <p:clrMapOvr>
    <a:masterClrMapping/>
  </p:clrMapOvr>
  <p:transition advClick="0"/>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smtClean="0"/>
              <a:t>8.3 – Testing, Evaluation &amp; Iteration</a:t>
            </a:r>
            <a:endParaRPr lang="en-GB" sz="3600" b="1" dirty="0" smtClean="0"/>
          </a:p>
        </p:txBody>
      </p:sp>
      <p:sp>
        <p:nvSpPr>
          <p:cNvPr id="8" name="Rectangle 14"/>
          <p:cNvSpPr/>
          <p:nvPr/>
        </p:nvSpPr>
        <p:spPr>
          <a:xfrm>
            <a:off x="179512" y="1144822"/>
            <a:ext cx="8708512" cy="3845939"/>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52269"/>
              <a:gd name="connsiteX1" fmla="*/ 8708512 w 8708512"/>
              <a:gd name="connsiteY1" fmla="*/ 0 h 852269"/>
              <a:gd name="connsiteX2" fmla="*/ 8708512 w 8708512"/>
              <a:gd name="connsiteY2" fmla="*/ 801671 h 852269"/>
              <a:gd name="connsiteX3" fmla="*/ 82062 w 8708512"/>
              <a:gd name="connsiteY3" fmla="*/ 813471 h 852269"/>
              <a:gd name="connsiteX4" fmla="*/ 0 w 8708512"/>
              <a:gd name="connsiteY4" fmla="*/ 0 h 852269"/>
              <a:gd name="connsiteX0" fmla="*/ 0 w 8708512"/>
              <a:gd name="connsiteY0" fmla="*/ 0 h 857459"/>
              <a:gd name="connsiteX1" fmla="*/ 8708512 w 8708512"/>
              <a:gd name="connsiteY1" fmla="*/ 0 h 857459"/>
              <a:gd name="connsiteX2" fmla="*/ 8708512 w 8708512"/>
              <a:gd name="connsiteY2" fmla="*/ 801671 h 857459"/>
              <a:gd name="connsiteX3" fmla="*/ 82062 w 8708512"/>
              <a:gd name="connsiteY3" fmla="*/ 825233 h 857459"/>
              <a:gd name="connsiteX4" fmla="*/ 0 w 8708512"/>
              <a:gd name="connsiteY4" fmla="*/ 0 h 857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57459">
                <a:moveTo>
                  <a:pt x="0" y="0"/>
                </a:moveTo>
                <a:lnTo>
                  <a:pt x="8708512" y="0"/>
                </a:lnTo>
                <a:lnTo>
                  <a:pt x="8708512" y="801671"/>
                </a:lnTo>
                <a:cubicBezTo>
                  <a:pt x="5809583" y="887640"/>
                  <a:pt x="2957545" y="856495"/>
                  <a:pt x="82062" y="825233"/>
                </a:cubicBezTo>
                <a:cubicBezTo>
                  <a:pt x="-3907" y="612717"/>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400" b="1" dirty="0" smtClean="0">
                <a:solidFill>
                  <a:srgbClr val="002060"/>
                </a:solidFill>
                <a:latin typeface="Arial" panose="020B0604020202020204" pitchFamily="34" charset="0"/>
                <a:cs typeface="Arial" panose="020B0604020202020204" pitchFamily="34" charset="0"/>
              </a:rPr>
              <a:t>Compute-IT</a:t>
            </a:r>
            <a:endParaRPr lang="en-US" sz="2400" b="1" dirty="0">
              <a:solidFill>
                <a:srgbClr val="00206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400" b="1" dirty="0">
                <a:solidFill>
                  <a:srgbClr val="000000"/>
                </a:solidFill>
                <a:latin typeface="Arial" panose="020B0604020202020204" pitchFamily="34" charset="0"/>
                <a:cs typeface="Arial" panose="020B0604020202020204" pitchFamily="34" charset="0"/>
              </a:rPr>
              <a:t>8.3.1</a:t>
            </a: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	</a:t>
            </a:r>
            <a:r>
              <a:rPr lang="en-US" sz="2400" b="1" dirty="0" smtClean="0">
                <a:solidFill>
                  <a:srgbClr val="000000"/>
                </a:solidFill>
                <a:latin typeface="Arial" panose="020B0604020202020204" pitchFamily="34" charset="0"/>
                <a:cs typeface="Arial" panose="020B0604020202020204" pitchFamily="34" charset="0"/>
              </a:rPr>
              <a:t>a</a:t>
            </a:r>
            <a:r>
              <a:rPr lang="en-US" sz="2400" b="1" dirty="0">
                <a:solidFill>
                  <a:srgbClr val="000000"/>
                </a:solidFill>
                <a:latin typeface="Arial" panose="020B0604020202020204" pitchFamily="34" charset="0"/>
                <a:cs typeface="Arial" panose="020B0604020202020204" pitchFamily="34" charset="0"/>
              </a:rPr>
              <a:t>)</a:t>
            </a:r>
            <a:r>
              <a:rPr lang="en-US" sz="2400" dirty="0">
                <a:solidFill>
                  <a:srgbClr val="000000"/>
                </a:solidFill>
                <a:latin typeface="Arial" panose="020B0604020202020204" pitchFamily="34" charset="0"/>
                <a:cs typeface="Arial" panose="020B0604020202020204" pitchFamily="34" charset="0"/>
              </a:rPr>
              <a:t> Test your prototype of your hand-held digital device. Ask the person doing the testing:</a:t>
            </a:r>
          </a:p>
          <a:p>
            <a:pPr marL="1266825" indent="-352425">
              <a:buClr>
                <a:srgbClr val="002060"/>
              </a:buClr>
              <a:buFont typeface="Arial" panose="020B0604020202020204" pitchFamily="34" charset="0"/>
              <a:buChar char="•"/>
              <a:tabLst>
                <a:tab pos="2420938" algn="l"/>
              </a:tabLst>
            </a:pPr>
            <a:r>
              <a:rPr lang="en-US" sz="2400" dirty="0" smtClean="0">
                <a:solidFill>
                  <a:srgbClr val="000000"/>
                </a:solidFill>
                <a:latin typeface="Arial" panose="020B0604020202020204" pitchFamily="34" charset="0"/>
                <a:cs typeface="Arial" panose="020B0604020202020204" pitchFamily="34" charset="0"/>
              </a:rPr>
              <a:t>What </a:t>
            </a:r>
            <a:r>
              <a:rPr lang="en-US" sz="2400" dirty="0">
                <a:solidFill>
                  <a:srgbClr val="000000"/>
                </a:solidFill>
                <a:latin typeface="Arial" panose="020B0604020202020204" pitchFamily="34" charset="0"/>
                <a:cs typeface="Arial" panose="020B0604020202020204" pitchFamily="34" charset="0"/>
              </a:rPr>
              <a:t>works well? Why?</a:t>
            </a:r>
          </a:p>
          <a:p>
            <a:pPr marL="1266825" indent="-352425">
              <a:buClr>
                <a:srgbClr val="002060"/>
              </a:buClr>
              <a:buFont typeface="Arial" panose="020B0604020202020204" pitchFamily="34" charset="0"/>
              <a:buChar char="•"/>
              <a:tabLst>
                <a:tab pos="2420938" algn="l"/>
              </a:tabLst>
            </a:pPr>
            <a:r>
              <a:rPr lang="en-US" sz="2400" dirty="0" smtClean="0">
                <a:solidFill>
                  <a:srgbClr val="000000"/>
                </a:solidFill>
                <a:latin typeface="Arial" panose="020B0604020202020204" pitchFamily="34" charset="0"/>
                <a:cs typeface="Arial" panose="020B0604020202020204" pitchFamily="34" charset="0"/>
              </a:rPr>
              <a:t>What </a:t>
            </a:r>
            <a:r>
              <a:rPr lang="en-US" sz="2400" dirty="0">
                <a:solidFill>
                  <a:srgbClr val="000000"/>
                </a:solidFill>
                <a:latin typeface="Arial" panose="020B0604020202020204" pitchFamily="34" charset="0"/>
                <a:cs typeface="Arial" panose="020B0604020202020204" pitchFamily="34" charset="0"/>
              </a:rPr>
              <a:t>would be even better if…? Why?</a:t>
            </a:r>
          </a:p>
          <a:p>
            <a:pPr marL="862013" indent="-862013">
              <a:buClr>
                <a:srgbClr val="C00000"/>
              </a:buClr>
              <a:tabLst>
                <a:tab pos="2420938" algn="l"/>
              </a:tabLst>
            </a:pPr>
            <a:r>
              <a:rPr lang="en-US" sz="2400" dirty="0" smtClean="0">
                <a:solidFill>
                  <a:srgbClr val="000000"/>
                </a:solidFill>
                <a:latin typeface="Arial" panose="020B0604020202020204" pitchFamily="34" charset="0"/>
                <a:cs typeface="Arial" panose="020B0604020202020204" pitchFamily="34" charset="0"/>
              </a:rPr>
              <a:t>	</a:t>
            </a:r>
            <a:r>
              <a:rPr lang="en-US" sz="2400" b="1" dirty="0" smtClean="0">
                <a:solidFill>
                  <a:srgbClr val="000000"/>
                </a:solidFill>
                <a:latin typeface="Arial" panose="020B0604020202020204" pitchFamily="34" charset="0"/>
                <a:cs typeface="Arial" panose="020B0604020202020204" pitchFamily="34" charset="0"/>
              </a:rPr>
              <a:t>b)</a:t>
            </a:r>
            <a:r>
              <a:rPr lang="en-US" sz="2400" dirty="0" smtClean="0">
                <a:solidFill>
                  <a:srgbClr val="000000"/>
                </a:solidFill>
                <a:latin typeface="Arial" panose="020B0604020202020204" pitchFamily="34" charset="0"/>
                <a:cs typeface="Arial" panose="020B0604020202020204" pitchFamily="34" charset="0"/>
              </a:rPr>
              <a:t> Evaluate the feedback from the person who tested your prototype and produce a second iteration of your prototype, remembering to keep the user group you are designing for in mind at all times. Describe the changes you have made and why you have made them.</a:t>
            </a:r>
            <a:endParaRPr lang="en-GB" sz="240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949270">
            <a:off x="8574342" y="1016671"/>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10" name="Rectangle 14"/>
          <p:cNvSpPr/>
          <p:nvPr/>
        </p:nvSpPr>
        <p:spPr>
          <a:xfrm>
            <a:off x="179512" y="5099700"/>
            <a:ext cx="8708512" cy="1569660"/>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400" b="1" dirty="0" smtClean="0">
                <a:solidFill>
                  <a:srgbClr val="002060"/>
                </a:solidFill>
                <a:latin typeface="Arial" panose="020B0604020202020204" pitchFamily="34" charset="0"/>
                <a:cs typeface="Arial" panose="020B0604020202020204" pitchFamily="34" charset="0"/>
              </a:rPr>
              <a:t>Compute-IT</a:t>
            </a:r>
            <a:endParaRPr lang="en-US" sz="2400" b="1" dirty="0">
              <a:solidFill>
                <a:srgbClr val="00206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8.3.2</a:t>
            </a:r>
            <a:r>
              <a:rPr lang="en-US" sz="2400" dirty="0" smtClean="0">
                <a:solidFill>
                  <a:srgbClr val="000000"/>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Test </a:t>
            </a:r>
            <a:r>
              <a:rPr lang="en-US" sz="2400" dirty="0">
                <a:solidFill>
                  <a:srgbClr val="000000"/>
                </a:solidFill>
                <a:latin typeface="Arial" panose="020B0604020202020204" pitchFamily="34" charset="0"/>
                <a:cs typeface="Arial" panose="020B0604020202020204" pitchFamily="34" charset="0"/>
              </a:rPr>
              <a:t>your second prototype, evaluate the feedback and produce another iteration of your hand-held digital device.</a:t>
            </a:r>
            <a:endParaRPr lang="en-GB" sz="240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8574342" y="4971549"/>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1018294"/>
      </p:ext>
    </p:extLst>
  </p:cSld>
  <p:clrMapOvr>
    <a:masterClrMapping/>
  </p:clrMapOvr>
  <p:transition advClick="0"/>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3600" dirty="0" smtClean="0"/>
              <a:t>8.3 – Testing, Evaluation &amp; Iteration</a:t>
            </a:r>
            <a:endParaRPr lang="en-GB" sz="3600" b="1" dirty="0" smtClean="0"/>
          </a:p>
        </p:txBody>
      </p:sp>
      <p:sp>
        <p:nvSpPr>
          <p:cNvPr id="7" name="Rectangle 22"/>
          <p:cNvSpPr/>
          <p:nvPr/>
        </p:nvSpPr>
        <p:spPr>
          <a:xfrm>
            <a:off x="179512" y="1141063"/>
            <a:ext cx="8708512" cy="5548762"/>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 name="connsiteX0" fmla="*/ 0 w 8708512"/>
              <a:gd name="connsiteY0" fmla="*/ 0 h 808495"/>
              <a:gd name="connsiteX1" fmla="*/ 8708512 w 8708512"/>
              <a:gd name="connsiteY1" fmla="*/ 0 h 808495"/>
              <a:gd name="connsiteX2" fmla="*/ 8708512 w 8708512"/>
              <a:gd name="connsiteY2" fmla="*/ 759758 h 808495"/>
              <a:gd name="connsiteX3" fmla="*/ 70339 w 8708512"/>
              <a:gd name="connsiteY3" fmla="*/ 746673 h 808495"/>
              <a:gd name="connsiteX4" fmla="*/ 0 w 8708512"/>
              <a:gd name="connsiteY4" fmla="*/ 0 h 808495"/>
              <a:gd name="connsiteX0" fmla="*/ 0 w 8708512"/>
              <a:gd name="connsiteY0" fmla="*/ 0 h 805771"/>
              <a:gd name="connsiteX1" fmla="*/ 8708512 w 8708512"/>
              <a:gd name="connsiteY1" fmla="*/ 0 h 805771"/>
              <a:gd name="connsiteX2" fmla="*/ 8708512 w 8708512"/>
              <a:gd name="connsiteY2" fmla="*/ 759758 h 805771"/>
              <a:gd name="connsiteX3" fmla="*/ 70339 w 8708512"/>
              <a:gd name="connsiteY3" fmla="*/ 746673 h 805771"/>
              <a:gd name="connsiteX4" fmla="*/ 0 w 8708512"/>
              <a:gd name="connsiteY4" fmla="*/ 0 h 805771"/>
              <a:gd name="connsiteX0" fmla="*/ 0 w 8708512"/>
              <a:gd name="connsiteY0" fmla="*/ 0 h 783983"/>
              <a:gd name="connsiteX1" fmla="*/ 8708512 w 8708512"/>
              <a:gd name="connsiteY1" fmla="*/ 0 h 783983"/>
              <a:gd name="connsiteX2" fmla="*/ 8708512 w 8708512"/>
              <a:gd name="connsiteY2" fmla="*/ 759758 h 783983"/>
              <a:gd name="connsiteX3" fmla="*/ 70339 w 8708512"/>
              <a:gd name="connsiteY3" fmla="*/ 746673 h 783983"/>
              <a:gd name="connsiteX4" fmla="*/ 0 w 8708512"/>
              <a:gd name="connsiteY4" fmla="*/ 0 h 783983"/>
              <a:gd name="connsiteX0" fmla="*/ 0 w 8708512"/>
              <a:gd name="connsiteY0" fmla="*/ 0 h 788088"/>
              <a:gd name="connsiteX1" fmla="*/ 8708512 w 8708512"/>
              <a:gd name="connsiteY1" fmla="*/ 0 h 788088"/>
              <a:gd name="connsiteX2" fmla="*/ 8708512 w 8708512"/>
              <a:gd name="connsiteY2" fmla="*/ 759758 h 788088"/>
              <a:gd name="connsiteX3" fmla="*/ 70339 w 8708512"/>
              <a:gd name="connsiteY3" fmla="*/ 761604 h 788088"/>
              <a:gd name="connsiteX4" fmla="*/ 0 w 8708512"/>
              <a:gd name="connsiteY4" fmla="*/ 0 h 788088"/>
              <a:gd name="connsiteX0" fmla="*/ 0 w 8708512"/>
              <a:gd name="connsiteY0" fmla="*/ 0 h 785226"/>
              <a:gd name="connsiteX1" fmla="*/ 8708512 w 8708512"/>
              <a:gd name="connsiteY1" fmla="*/ 0 h 785226"/>
              <a:gd name="connsiteX2" fmla="*/ 8708512 w 8708512"/>
              <a:gd name="connsiteY2" fmla="*/ 759758 h 785226"/>
              <a:gd name="connsiteX3" fmla="*/ 70339 w 8708512"/>
              <a:gd name="connsiteY3" fmla="*/ 761604 h 785226"/>
              <a:gd name="connsiteX4" fmla="*/ 0 w 8708512"/>
              <a:gd name="connsiteY4" fmla="*/ 0 h 785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785226">
                <a:moveTo>
                  <a:pt x="0" y="0"/>
                </a:moveTo>
                <a:lnTo>
                  <a:pt x="8708512" y="0"/>
                </a:lnTo>
                <a:lnTo>
                  <a:pt x="8708512" y="759758"/>
                </a:lnTo>
                <a:cubicBezTo>
                  <a:pt x="5795906" y="816190"/>
                  <a:pt x="2871576" y="761168"/>
                  <a:pt x="70339" y="761604"/>
                </a:cubicBezTo>
                <a:cubicBezTo>
                  <a:pt x="3908" y="578689"/>
                  <a:pt x="19539" y="229807"/>
                  <a:pt x="0" y="0"/>
                </a:cubicBezTo>
                <a:close/>
              </a:path>
            </a:pathLst>
          </a:cu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300" b="1" dirty="0" smtClean="0">
                <a:solidFill>
                  <a:srgbClr val="C00000"/>
                </a:solidFill>
                <a:latin typeface="Arial" panose="020B0604020202020204" pitchFamily="34" charset="0"/>
                <a:cs typeface="Arial" panose="020B0604020202020204" pitchFamily="34" charset="0"/>
              </a:rPr>
              <a:t>Challenge</a:t>
            </a:r>
            <a:endParaRPr lang="en-US" sz="23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300" dirty="0">
                <a:solidFill>
                  <a:srgbClr val="000000"/>
                </a:solidFill>
                <a:latin typeface="Arial" panose="020B0604020202020204" pitchFamily="34" charset="0"/>
                <a:cs typeface="Arial" panose="020B0604020202020204" pitchFamily="34" charset="0"/>
              </a:rPr>
              <a:t>Your challenge for this unit was to design a hand-held digital device for a specific user group, using future technology.</a:t>
            </a:r>
          </a:p>
          <a:p>
            <a:pPr marL="285750" indent="-285750">
              <a:buClr>
                <a:srgbClr val="C00000"/>
              </a:buClr>
              <a:buFont typeface="Wingdings" panose="05000000000000000000" pitchFamily="2" charset="2"/>
              <a:buChar char="§"/>
              <a:tabLst>
                <a:tab pos="2420938" algn="l"/>
              </a:tabLst>
            </a:pPr>
            <a:r>
              <a:rPr lang="en-US" sz="2300" dirty="0">
                <a:solidFill>
                  <a:srgbClr val="000000"/>
                </a:solidFill>
                <a:latin typeface="Arial" panose="020B0604020202020204" pitchFamily="34" charset="0"/>
                <a:cs typeface="Arial" panose="020B0604020202020204" pitchFamily="34" charset="0"/>
              </a:rPr>
              <a:t>You have:</a:t>
            </a:r>
          </a:p>
          <a:p>
            <a:pPr marL="966788" indent="-442913">
              <a:buClr>
                <a:srgbClr val="C00000"/>
              </a:buClr>
              <a:buFont typeface="Wingdings" panose="05000000000000000000" pitchFamily="2" charset="2"/>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explored </a:t>
            </a:r>
            <a:r>
              <a:rPr lang="en-US" sz="2300" dirty="0">
                <a:solidFill>
                  <a:srgbClr val="000000"/>
                </a:solidFill>
                <a:latin typeface="Arial" panose="020B0604020202020204" pitchFamily="34" charset="0"/>
                <a:cs typeface="Arial" panose="020B0604020202020204" pitchFamily="34" charset="0"/>
              </a:rPr>
              <a:t>the development of the hand-held digital device</a:t>
            </a:r>
          </a:p>
          <a:p>
            <a:pPr marL="966788" indent="-442913">
              <a:buClr>
                <a:srgbClr val="C00000"/>
              </a:buClr>
              <a:buFont typeface="Wingdings" panose="05000000000000000000" pitchFamily="2" charset="2"/>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researched </a:t>
            </a:r>
            <a:r>
              <a:rPr lang="en-US" sz="2300" dirty="0">
                <a:solidFill>
                  <a:srgbClr val="000000"/>
                </a:solidFill>
                <a:latin typeface="Arial" panose="020B0604020202020204" pitchFamily="34" charset="0"/>
                <a:cs typeface="Arial" panose="020B0604020202020204" pitchFamily="34" charset="0"/>
              </a:rPr>
              <a:t>the needs of your user group</a:t>
            </a:r>
          </a:p>
          <a:p>
            <a:pPr marL="966788" indent="-442913">
              <a:buClr>
                <a:srgbClr val="C00000"/>
              </a:buClr>
              <a:buFont typeface="Wingdings" panose="05000000000000000000" pitchFamily="2" charset="2"/>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researched </a:t>
            </a:r>
            <a:r>
              <a:rPr lang="en-US" sz="2300" dirty="0">
                <a:solidFill>
                  <a:srgbClr val="000000"/>
                </a:solidFill>
                <a:latin typeface="Arial" panose="020B0604020202020204" pitchFamily="34" charset="0"/>
                <a:cs typeface="Arial" panose="020B0604020202020204" pitchFamily="34" charset="0"/>
              </a:rPr>
              <a:t>future technologies</a:t>
            </a:r>
          </a:p>
          <a:p>
            <a:pPr marL="966788" indent="-442913">
              <a:buClr>
                <a:srgbClr val="C00000"/>
              </a:buClr>
              <a:buFont typeface="Wingdings" panose="05000000000000000000" pitchFamily="2" charset="2"/>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designed </a:t>
            </a:r>
            <a:r>
              <a:rPr lang="en-US" sz="2300" dirty="0">
                <a:solidFill>
                  <a:srgbClr val="000000"/>
                </a:solidFill>
                <a:latin typeface="Arial" panose="020B0604020202020204" pitchFamily="34" charset="0"/>
                <a:cs typeface="Arial" panose="020B0604020202020204" pitchFamily="34" charset="0"/>
              </a:rPr>
              <a:t>several iterations of your prototype</a:t>
            </a:r>
            <a:r>
              <a:rPr lang="en-US" sz="2300" dirty="0" smtClean="0">
                <a:solidFill>
                  <a:srgbClr val="000000"/>
                </a:solidFill>
                <a:latin typeface="Arial" panose="020B0604020202020204" pitchFamily="34" charset="0"/>
                <a:cs typeface="Arial" panose="020B0604020202020204" pitchFamily="34" charset="0"/>
              </a:rPr>
              <a:t>.</a:t>
            </a:r>
            <a:br>
              <a:rPr lang="en-US" sz="2300" dirty="0" smtClean="0">
                <a:solidFill>
                  <a:srgbClr val="000000"/>
                </a:solidFill>
                <a:latin typeface="Arial" panose="020B0604020202020204" pitchFamily="34" charset="0"/>
                <a:cs typeface="Arial" panose="020B0604020202020204" pitchFamily="34" charset="0"/>
              </a:rPr>
            </a:br>
            <a:r>
              <a:rPr lang="en-US" sz="800" dirty="0" smtClean="0">
                <a:solidFill>
                  <a:srgbClr val="000000"/>
                </a:solidFill>
                <a:latin typeface="Arial" panose="020B0604020202020204" pitchFamily="34" charset="0"/>
                <a:cs typeface="Arial" panose="020B0604020202020204" pitchFamily="34" charset="0"/>
              </a:rPr>
              <a:t/>
            </a:r>
            <a:br>
              <a:rPr lang="en-US" sz="800" dirty="0" smtClean="0">
                <a:solidFill>
                  <a:srgbClr val="000000"/>
                </a:solidFill>
                <a:latin typeface="Arial" panose="020B0604020202020204" pitchFamily="34" charset="0"/>
                <a:cs typeface="Arial" panose="020B0604020202020204" pitchFamily="34" charset="0"/>
              </a:rPr>
            </a:br>
            <a:r>
              <a:rPr lang="en-US" sz="2300" dirty="0" smtClean="0">
                <a:solidFill>
                  <a:srgbClr val="000000"/>
                </a:solidFill>
                <a:latin typeface="Arial" panose="020B0604020202020204" pitchFamily="34" charset="0"/>
                <a:cs typeface="Arial" panose="020B0604020202020204" pitchFamily="34" charset="0"/>
              </a:rPr>
              <a:t/>
            </a:r>
            <a:br>
              <a:rPr lang="en-US" sz="2300" dirty="0" smtClean="0">
                <a:solidFill>
                  <a:srgbClr val="000000"/>
                </a:solidFill>
                <a:latin typeface="Arial" panose="020B0604020202020204" pitchFamily="34" charset="0"/>
                <a:cs typeface="Arial" panose="020B0604020202020204" pitchFamily="34" charset="0"/>
              </a:rPr>
            </a:br>
            <a:r>
              <a:rPr lang="en-US" sz="2300" dirty="0" smtClean="0">
                <a:solidFill>
                  <a:srgbClr val="000000"/>
                </a:solidFill>
                <a:latin typeface="Arial" panose="020B0604020202020204" pitchFamily="34" charset="0"/>
                <a:cs typeface="Arial" panose="020B0604020202020204" pitchFamily="34" charset="0"/>
              </a:rPr>
              <a:t/>
            </a:r>
            <a:br>
              <a:rPr lang="en-US" sz="2300" dirty="0" smtClean="0">
                <a:solidFill>
                  <a:srgbClr val="000000"/>
                </a:solidFill>
                <a:latin typeface="Arial" panose="020B0604020202020204" pitchFamily="34" charset="0"/>
                <a:cs typeface="Arial" panose="020B0604020202020204" pitchFamily="34" charset="0"/>
              </a:rPr>
            </a:br>
            <a:r>
              <a:rPr lang="en-US" sz="2300" dirty="0" smtClean="0">
                <a:solidFill>
                  <a:srgbClr val="000000"/>
                </a:solidFill>
                <a:latin typeface="Arial" panose="020B0604020202020204" pitchFamily="34" charset="0"/>
                <a:cs typeface="Arial" panose="020B0604020202020204" pitchFamily="34" charset="0"/>
              </a:rPr>
              <a:t/>
            </a:r>
            <a:br>
              <a:rPr lang="en-US" sz="2300" dirty="0" smtClean="0">
                <a:solidFill>
                  <a:srgbClr val="000000"/>
                </a:solidFill>
                <a:latin typeface="Arial" panose="020B0604020202020204" pitchFamily="34" charset="0"/>
                <a:cs typeface="Arial" panose="020B0604020202020204" pitchFamily="34" charset="0"/>
              </a:rPr>
            </a:br>
            <a:r>
              <a:rPr lang="en-US" sz="2300" dirty="0" smtClean="0">
                <a:solidFill>
                  <a:srgbClr val="000000"/>
                </a:solidFill>
                <a:latin typeface="Arial" panose="020B0604020202020204" pitchFamily="34" charset="0"/>
                <a:cs typeface="Arial" panose="020B0604020202020204" pitchFamily="34" charset="0"/>
              </a:rPr>
              <a:t/>
            </a:r>
            <a:br>
              <a:rPr lang="en-US" sz="2300" dirty="0" smtClean="0">
                <a:solidFill>
                  <a:srgbClr val="000000"/>
                </a:solidFill>
                <a:latin typeface="Arial" panose="020B0604020202020204" pitchFamily="34" charset="0"/>
                <a:cs typeface="Arial" panose="020B0604020202020204" pitchFamily="34" charset="0"/>
              </a:rPr>
            </a:br>
            <a:r>
              <a:rPr lang="en-US" sz="2300" dirty="0" smtClean="0">
                <a:solidFill>
                  <a:srgbClr val="000000"/>
                </a:solidFill>
                <a:latin typeface="Arial" panose="020B0604020202020204" pitchFamily="34" charset="0"/>
                <a:cs typeface="Arial" panose="020B0604020202020204" pitchFamily="34" charset="0"/>
              </a:rPr>
              <a:t/>
            </a:r>
            <a:br>
              <a:rPr lang="en-US" sz="2300" dirty="0" smtClean="0">
                <a:solidFill>
                  <a:srgbClr val="000000"/>
                </a:solidFill>
                <a:latin typeface="Arial" panose="020B0604020202020204" pitchFamily="34" charset="0"/>
                <a:cs typeface="Arial" panose="020B0604020202020204" pitchFamily="34" charset="0"/>
              </a:rPr>
            </a:br>
            <a:r>
              <a:rPr lang="en-US" sz="2300" dirty="0" smtClean="0">
                <a:solidFill>
                  <a:srgbClr val="000000"/>
                </a:solidFill>
                <a:latin typeface="Arial" panose="020B0604020202020204" pitchFamily="34" charset="0"/>
                <a:cs typeface="Arial" panose="020B0604020202020204" pitchFamily="34" charset="0"/>
              </a:rPr>
              <a:t/>
            </a:r>
            <a:br>
              <a:rPr lang="en-US" sz="2300" dirty="0" smtClean="0">
                <a:solidFill>
                  <a:srgbClr val="000000"/>
                </a:solidFill>
                <a:latin typeface="Arial" panose="020B0604020202020204" pitchFamily="34" charset="0"/>
                <a:cs typeface="Arial" panose="020B0604020202020204" pitchFamily="34" charset="0"/>
              </a:rPr>
            </a:br>
            <a:endParaRPr lang="en-GB" sz="2300" b="1"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0" name="Rectangle 14"/>
          <p:cNvSpPr/>
          <p:nvPr/>
        </p:nvSpPr>
        <p:spPr>
          <a:xfrm>
            <a:off x="365214" y="4077072"/>
            <a:ext cx="8337109" cy="2402051"/>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a:effectLst>
            <a:outerShdw blurRad="114300" dist="38100" dir="2700000" sx="102000" sy="102000" algn="tl" rotWithShape="0">
              <a:prstClr val="black">
                <a:alpha val="40000"/>
              </a:prstClr>
            </a:outerShdw>
          </a:effectLst>
        </p:spPr>
        <p:txBody>
          <a:bodyPr wrap="square">
            <a:spAutoFit/>
          </a:bodyPr>
          <a:lstStyle/>
          <a:p>
            <a:pPr>
              <a:buClr>
                <a:srgbClr val="C00000"/>
              </a:buClr>
              <a:tabLst>
                <a:tab pos="2420938" algn="l"/>
              </a:tabLst>
            </a:pPr>
            <a:r>
              <a:rPr lang="en-US" sz="2400" b="1" dirty="0" smtClean="0">
                <a:solidFill>
                  <a:srgbClr val="002060"/>
                </a:solidFill>
                <a:latin typeface="Arial" panose="020B0604020202020204" pitchFamily="34" charset="0"/>
                <a:cs typeface="Arial" panose="020B0604020202020204" pitchFamily="34" charset="0"/>
              </a:rPr>
              <a:t>Compute-IT</a:t>
            </a:r>
            <a:endParaRPr lang="en-US" sz="2400" b="1" dirty="0">
              <a:solidFill>
                <a:srgbClr val="00206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400" b="1" dirty="0">
                <a:solidFill>
                  <a:srgbClr val="000000"/>
                </a:solidFill>
                <a:latin typeface="Arial" panose="020B0604020202020204" pitchFamily="34" charset="0"/>
                <a:cs typeface="Arial" panose="020B0604020202020204" pitchFamily="34" charset="0"/>
              </a:rPr>
              <a:t>8.3.3</a:t>
            </a: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	Prepare </a:t>
            </a:r>
            <a:r>
              <a:rPr lang="en-US" sz="2400" dirty="0">
                <a:solidFill>
                  <a:srgbClr val="000000"/>
                </a:solidFill>
                <a:latin typeface="Arial" panose="020B0604020202020204" pitchFamily="34" charset="0"/>
                <a:cs typeface="Arial" panose="020B0604020202020204" pitchFamily="34" charset="0"/>
              </a:rPr>
              <a:t>a presentation to pitch your hand-held digital device design to an investor who might finance </a:t>
            </a:r>
            <a:r>
              <a:rPr lang="en-US" sz="2400" dirty="0" smtClean="0">
                <a:solidFill>
                  <a:srgbClr val="000000"/>
                </a:solidFill>
                <a:latin typeface="Arial" panose="020B0604020202020204" pitchFamily="34" charset="0"/>
                <a:cs typeface="Arial" panose="020B0604020202020204" pitchFamily="34" charset="0"/>
              </a:rPr>
              <a:t>its development</a:t>
            </a:r>
            <a:r>
              <a:rPr lang="en-US" sz="2400" dirty="0">
                <a:solidFill>
                  <a:srgbClr val="000000"/>
                </a:solidFill>
                <a:latin typeface="Arial" panose="020B0604020202020204" pitchFamily="34" charset="0"/>
                <a:cs typeface="Arial" panose="020B0604020202020204" pitchFamily="34" charset="0"/>
              </a:rPr>
              <a:t>. Remember to explain how each feature of the device meets the needs of the end user you designed </a:t>
            </a:r>
            <a:r>
              <a:rPr lang="en-US" sz="2400" dirty="0" smtClean="0">
                <a:solidFill>
                  <a:srgbClr val="000000"/>
                </a:solidFill>
                <a:latin typeface="Arial" panose="020B0604020202020204" pitchFamily="34" charset="0"/>
                <a:cs typeface="Arial" panose="020B0604020202020204" pitchFamily="34" charset="0"/>
              </a:rPr>
              <a:t>it for</a:t>
            </a:r>
            <a:r>
              <a:rPr lang="en-US" sz="2400" dirty="0">
                <a:solidFill>
                  <a:srgbClr val="000000"/>
                </a:solidFill>
                <a:latin typeface="Arial" panose="020B0604020202020204" pitchFamily="34" charset="0"/>
                <a:cs typeface="Arial" panose="020B0604020202020204" pitchFamily="34" charset="0"/>
              </a:rPr>
              <a:t>.</a:t>
            </a:r>
            <a:endParaRPr lang="en-GB" sz="240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8430326" y="3951327"/>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1853130"/>
      </p:ext>
    </p:extLst>
  </p:cSld>
  <p:clrMapOvr>
    <a:masterClrMapping/>
  </p:clrMapOvr>
  <p:transition advClick="0"/>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12" name="Rectangle 11"/>
          <p:cNvSpPr/>
          <p:nvPr/>
        </p:nvSpPr>
        <p:spPr>
          <a:xfrm>
            <a:off x="179512" y="1169906"/>
            <a:ext cx="8724691" cy="829986"/>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29986">
                <a:moveTo>
                  <a:pt x="0" y="0"/>
                </a:moveTo>
                <a:lnTo>
                  <a:pt x="8712968" y="0"/>
                </a:lnTo>
                <a:lnTo>
                  <a:pt x="8724691" y="801670"/>
                </a:lnTo>
                <a:cubicBezTo>
                  <a:pt x="5855538" y="864194"/>
                  <a:pt x="2974661" y="808159"/>
                  <a:pt x="93785" y="776898"/>
                </a:cubicBezTo>
                <a:cubicBezTo>
                  <a:pt x="-7816" y="587829"/>
                  <a:pt x="31262" y="235962"/>
                  <a:pt x="0" y="0"/>
                </a:cubicBezTo>
                <a:close/>
              </a:path>
            </a:pathLst>
          </a:cu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000" b="1" dirty="0" smtClean="0">
                <a:solidFill>
                  <a:srgbClr val="002060"/>
                </a:solidFill>
                <a:latin typeface="Arial" panose="020B0604020202020204" pitchFamily="34" charset="0"/>
                <a:cs typeface="Arial" panose="020B0604020202020204" pitchFamily="34" charset="0"/>
              </a:rPr>
              <a:t>Think-IT</a:t>
            </a:r>
            <a:endParaRPr lang="en-US" sz="20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070100" algn="l"/>
                <a:tab pos="3863975" algn="l"/>
                <a:tab pos="5468938" algn="l"/>
                <a:tab pos="6815138" algn="l"/>
              </a:tabLst>
            </a:pPr>
            <a:r>
              <a:rPr lang="en-US" sz="2000" b="1" dirty="0" smtClean="0">
                <a:solidFill>
                  <a:srgbClr val="000000"/>
                </a:solidFill>
                <a:latin typeface="Arial" panose="020B0604020202020204" pitchFamily="34" charset="0"/>
                <a:cs typeface="Arial" panose="020B0604020202020204" pitchFamily="34" charset="0"/>
              </a:rPr>
              <a:t>2.2.6</a:t>
            </a:r>
            <a:r>
              <a:rPr lang="en-US" sz="2000" dirty="0" smtClean="0">
                <a:solidFill>
                  <a:srgbClr val="000000"/>
                </a:solidFill>
                <a:latin typeface="Arial" panose="020B0604020202020204" pitchFamily="34" charset="0"/>
                <a:cs typeface="Arial" panose="020B0604020202020204" pitchFamily="34" charset="0"/>
              </a:rPr>
              <a:t>	Examine </a:t>
            </a:r>
            <a:r>
              <a:rPr lang="en-US" sz="2000" dirty="0">
                <a:solidFill>
                  <a:srgbClr val="000000"/>
                </a:solidFill>
                <a:latin typeface="Arial" panose="020B0604020202020204" pitchFamily="34" charset="0"/>
                <a:cs typeface="Arial" panose="020B0604020202020204" pitchFamily="34" charset="0"/>
              </a:rPr>
              <a:t>the graphs you have created. Which swamp should be </a:t>
            </a:r>
            <a:r>
              <a:rPr lang="en-US" sz="2000" dirty="0" smtClean="0">
                <a:solidFill>
                  <a:srgbClr val="000000"/>
                </a:solidFill>
                <a:latin typeface="Arial" panose="020B0604020202020204" pitchFamily="34" charset="0"/>
                <a:cs typeface="Arial" panose="020B0604020202020204" pitchFamily="34" charset="0"/>
              </a:rPr>
              <a:t>s</a:t>
            </a:r>
          </a:p>
        </p:txBody>
      </p:sp>
      <p:sp>
        <p:nvSpPr>
          <p:cNvPr id="13" name="Oval 12"/>
          <p:cNvSpPr/>
          <p:nvPr/>
        </p:nvSpPr>
        <p:spPr>
          <a:xfrm rot="1949270">
            <a:off x="8574342" y="1050601"/>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14" name="TextBox 13"/>
          <p:cNvSpPr txBox="1"/>
          <p:nvPr/>
        </p:nvSpPr>
        <p:spPr>
          <a:xfrm>
            <a:off x="183368" y="6093296"/>
            <a:ext cx="7124936" cy="584775"/>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1600" dirty="0" smtClean="0"/>
              <a:t>Model 1: A simple model based on the number of people infected points to Swamp 3 as the cause of the outbreak.</a:t>
            </a:r>
            <a:endParaRPr lang="en-GB" sz="1600" dirty="0"/>
          </a:p>
        </p:txBody>
      </p:sp>
      <p:sp>
        <p:nvSpPr>
          <p:cNvPr id="21" name="Rectangle 20"/>
          <p:cNvSpPr/>
          <p:nvPr/>
        </p:nvSpPr>
        <p:spPr>
          <a:xfrm>
            <a:off x="179512" y="3076340"/>
            <a:ext cx="8708513" cy="939668"/>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39668">
                <a:moveTo>
                  <a:pt x="0" y="0"/>
                </a:moveTo>
                <a:lnTo>
                  <a:pt x="8708513" y="0"/>
                </a:lnTo>
                <a:lnTo>
                  <a:pt x="8708513" y="887849"/>
                </a:lnTo>
                <a:cubicBezTo>
                  <a:pt x="5868199" y="1008987"/>
                  <a:pt x="2980992" y="883942"/>
                  <a:pt x="105508" y="852680"/>
                </a:cubicBezTo>
                <a:cubicBezTo>
                  <a:pt x="31262" y="670053"/>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a:solidFill>
                  <a:srgbClr val="C00000"/>
                </a:solidFill>
                <a:latin typeface="Arial" panose="020B0604020202020204" pitchFamily="34" charset="0"/>
                <a:cs typeface="Arial" panose="020B0604020202020204" pitchFamily="34" charset="0"/>
              </a:rPr>
              <a:t>Abstraction</a:t>
            </a:r>
            <a:r>
              <a:rPr lang="en-US" sz="2280" dirty="0">
                <a:solidFill>
                  <a:srgbClr val="000000"/>
                </a:solidFill>
                <a:latin typeface="Arial" panose="020B0604020202020204" pitchFamily="34" charset="0"/>
                <a:cs typeface="Arial" panose="020B0604020202020204" pitchFamily="34" charset="0"/>
              </a:rPr>
              <a:t>: </a:t>
            </a:r>
            <a:r>
              <a:rPr lang="en-US" sz="2280" dirty="0" smtClean="0">
                <a:solidFill>
                  <a:srgbClr val="000000"/>
                </a:solidFill>
                <a:latin typeface="Arial" panose="020B0604020202020204" pitchFamily="34" charset="0"/>
                <a:cs typeface="Arial" panose="020B0604020202020204" pitchFamily="34" charset="0"/>
              </a:rPr>
              <a:t>Working</a:t>
            </a:r>
            <a:endParaRPr lang="en-GB" sz="2280" u="sng" dirty="0">
              <a:solidFill>
                <a:srgbClr val="FF0000"/>
              </a:solidFill>
              <a:latin typeface="Arial" panose="020B0604020202020204" pitchFamily="34" charset="0"/>
              <a:cs typeface="Arial" panose="020B0604020202020204" pitchFamily="34" charset="0"/>
            </a:endParaRPr>
          </a:p>
        </p:txBody>
      </p:sp>
      <p:sp>
        <p:nvSpPr>
          <p:cNvPr id="22" name="Oval 21"/>
          <p:cNvSpPr/>
          <p:nvPr/>
        </p:nvSpPr>
        <p:spPr>
          <a:xfrm rot="1949270">
            <a:off x="8600851" y="2921863"/>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23" name="Rectangle 22"/>
          <p:cNvSpPr/>
          <p:nvPr/>
        </p:nvSpPr>
        <p:spPr>
          <a:xfrm>
            <a:off x="179512" y="4144590"/>
            <a:ext cx="8708512" cy="803122"/>
          </a:xfrm>
          <a:custGeom>
            <a:avLst/>
            <a:gdLst>
              <a:gd name="connsiteX0" fmla="*/ 0 w 8708512"/>
              <a:gd name="connsiteY0" fmla="*/ 0 h 689420"/>
              <a:gd name="connsiteX1" fmla="*/ 8708512 w 8708512"/>
              <a:gd name="connsiteY1" fmla="*/ 0 h 689420"/>
              <a:gd name="connsiteX2" fmla="*/ 8708512 w 8708512"/>
              <a:gd name="connsiteY2" fmla="*/ 689420 h 689420"/>
              <a:gd name="connsiteX3" fmla="*/ 0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689420"/>
              <a:gd name="connsiteX1" fmla="*/ 8708512 w 8708512"/>
              <a:gd name="connsiteY1" fmla="*/ 0 h 689420"/>
              <a:gd name="connsiteX2" fmla="*/ 8708512 w 8708512"/>
              <a:gd name="connsiteY2" fmla="*/ 689420 h 689420"/>
              <a:gd name="connsiteX3" fmla="*/ 58616 w 8708512"/>
              <a:gd name="connsiteY3" fmla="*/ 689420 h 689420"/>
              <a:gd name="connsiteX4" fmla="*/ 0 w 8708512"/>
              <a:gd name="connsiteY4" fmla="*/ 0 h 689420"/>
              <a:gd name="connsiteX0" fmla="*/ 0 w 8708512"/>
              <a:gd name="connsiteY0" fmla="*/ 0 h 759758"/>
              <a:gd name="connsiteX1" fmla="*/ 8708512 w 8708512"/>
              <a:gd name="connsiteY1" fmla="*/ 0 h 759758"/>
              <a:gd name="connsiteX2" fmla="*/ 8708512 w 8708512"/>
              <a:gd name="connsiteY2" fmla="*/ 759758 h 759758"/>
              <a:gd name="connsiteX3" fmla="*/ 58616 w 8708512"/>
              <a:gd name="connsiteY3" fmla="*/ 689420 h 759758"/>
              <a:gd name="connsiteX4" fmla="*/ 0 w 8708512"/>
              <a:gd name="connsiteY4" fmla="*/ 0 h 759758"/>
              <a:gd name="connsiteX0" fmla="*/ 0 w 8708512"/>
              <a:gd name="connsiteY0" fmla="*/ 0 h 796578"/>
              <a:gd name="connsiteX1" fmla="*/ 8708512 w 8708512"/>
              <a:gd name="connsiteY1" fmla="*/ 0 h 796578"/>
              <a:gd name="connsiteX2" fmla="*/ 8708512 w 8708512"/>
              <a:gd name="connsiteY2" fmla="*/ 759758 h 796578"/>
              <a:gd name="connsiteX3" fmla="*/ 58616 w 8708512"/>
              <a:gd name="connsiteY3" fmla="*/ 689420 h 796578"/>
              <a:gd name="connsiteX4" fmla="*/ 0 w 8708512"/>
              <a:gd name="connsiteY4" fmla="*/ 0 h 796578"/>
              <a:gd name="connsiteX0" fmla="*/ 0 w 8708512"/>
              <a:gd name="connsiteY0" fmla="*/ 0 h 803122"/>
              <a:gd name="connsiteX1" fmla="*/ 8708512 w 8708512"/>
              <a:gd name="connsiteY1" fmla="*/ 0 h 803122"/>
              <a:gd name="connsiteX2" fmla="*/ 8708512 w 8708512"/>
              <a:gd name="connsiteY2" fmla="*/ 759758 h 803122"/>
              <a:gd name="connsiteX3" fmla="*/ 70339 w 8708512"/>
              <a:gd name="connsiteY3" fmla="*/ 724589 h 803122"/>
              <a:gd name="connsiteX4" fmla="*/ 0 w 8708512"/>
              <a:gd name="connsiteY4" fmla="*/ 0 h 803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03122">
                <a:moveTo>
                  <a:pt x="0" y="0"/>
                </a:moveTo>
                <a:lnTo>
                  <a:pt x="8708512" y="0"/>
                </a:lnTo>
                <a:lnTo>
                  <a:pt x="8708512" y="759758"/>
                </a:lnTo>
                <a:cubicBezTo>
                  <a:pt x="5848659" y="865266"/>
                  <a:pt x="2953638" y="748035"/>
                  <a:pt x="70339" y="724589"/>
                </a:cubicBezTo>
                <a:cubicBezTo>
                  <a:pt x="3908" y="541674"/>
                  <a:pt x="19539" y="229807"/>
                  <a:pt x="0" y="0"/>
                </a:cubicBezTo>
                <a:close/>
              </a:path>
            </a:pathLst>
          </a:cu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1940" b="1" dirty="0" smtClean="0">
                <a:solidFill>
                  <a:srgbClr val="C00000"/>
                </a:solidFill>
                <a:latin typeface="Arial" panose="020B0604020202020204" pitchFamily="34" charset="0"/>
                <a:cs typeface="Arial" panose="020B0604020202020204" pitchFamily="34" charset="0"/>
              </a:rPr>
              <a:t>Challenge</a:t>
            </a:r>
            <a:endParaRPr lang="en-US" sz="194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1940" dirty="0">
                <a:solidFill>
                  <a:srgbClr val="000000"/>
                </a:solidFill>
                <a:latin typeface="Arial" panose="020B0604020202020204" pitchFamily="34" charset="0"/>
                <a:cs typeface="Arial" panose="020B0604020202020204" pitchFamily="34" charset="0"/>
              </a:rPr>
              <a:t>Your challenge is to create an emergency evacuation plan for your school.</a:t>
            </a:r>
            <a:endParaRPr lang="en-GB" sz="1940" b="1" u="sng" dirty="0">
              <a:solidFill>
                <a:srgbClr val="FF0000"/>
              </a:solidFill>
              <a:latin typeface="Arial" panose="020B0604020202020204" pitchFamily="34" charset="0"/>
              <a:cs typeface="Arial" panose="020B0604020202020204" pitchFamily="34" charset="0"/>
            </a:endParaRPr>
          </a:p>
        </p:txBody>
      </p:sp>
      <p:sp>
        <p:nvSpPr>
          <p:cNvPr id="24" name="Oval 23"/>
          <p:cNvSpPr/>
          <p:nvPr/>
        </p:nvSpPr>
        <p:spPr>
          <a:xfrm rot="1497372">
            <a:off x="8598580" y="3990114"/>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25" name="Rectangle 24"/>
          <p:cNvSpPr/>
          <p:nvPr/>
        </p:nvSpPr>
        <p:spPr>
          <a:xfrm>
            <a:off x="179512" y="5100702"/>
            <a:ext cx="8708512" cy="939956"/>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39956">
                <a:moveTo>
                  <a:pt x="0" y="0"/>
                </a:moveTo>
                <a:lnTo>
                  <a:pt x="8708512" y="0"/>
                </a:lnTo>
                <a:lnTo>
                  <a:pt x="8708512" y="901336"/>
                </a:lnTo>
                <a:cubicBezTo>
                  <a:pt x="5368012" y="999027"/>
                  <a:pt x="2965361" y="885705"/>
                  <a:pt x="93785" y="842720"/>
                </a:cubicBezTo>
                <a:cubicBezTo>
                  <a:pt x="-31262" y="714213"/>
                  <a:pt x="31262" y="257461"/>
                  <a:pt x="0" y="0"/>
                </a:cubicBezTo>
                <a:close/>
              </a:path>
            </a:pathLst>
          </a:custGeom>
          <a:solidFill>
            <a:srgbClr val="FFFF99"/>
          </a:solidFill>
          <a:ln w="57150">
            <a:solidFill>
              <a:srgbClr val="BAAD06"/>
            </a:solidFill>
          </a:ln>
        </p:spPr>
        <p:txBody>
          <a:bodyPr wrap="square">
            <a:spAutoFit/>
          </a:bodyPr>
          <a:lstStyle/>
          <a:p>
            <a:pPr>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Plan-IT</a:t>
            </a:r>
            <a:endParaRPr lang="en-US" sz="2400" b="1" dirty="0">
              <a:solidFill>
                <a:srgbClr val="C00000"/>
              </a:solidFill>
              <a:latin typeface="Arial" panose="020B0604020202020204" pitchFamily="34" charset="0"/>
              <a:cs typeface="Arial" panose="020B0604020202020204" pitchFamily="34" charset="0"/>
            </a:endParaRPr>
          </a:p>
          <a:p>
            <a:pPr marL="457200" indent="-457200">
              <a:buClr>
                <a:srgbClr val="C00000"/>
              </a:buClr>
              <a:buFont typeface="Wingdings" panose="05000000000000000000" pitchFamily="2" charset="2"/>
              <a:buChar char="§"/>
              <a:tabLst>
                <a:tab pos="2420938" algn="l"/>
              </a:tabLst>
            </a:pPr>
            <a:r>
              <a:rPr lang="en-US" sz="2400" dirty="0">
                <a:solidFill>
                  <a:srgbClr val="000000"/>
                </a:solidFill>
                <a:latin typeface="Arial" panose="020B0604020202020204" pitchFamily="34" charset="0"/>
                <a:cs typeface="Arial" panose="020B0604020202020204" pitchFamily="34" charset="0"/>
              </a:rPr>
              <a:t>We all take evacuation plans for granted. How many </a:t>
            </a:r>
            <a:r>
              <a:rPr lang="en-US" sz="2400" dirty="0" smtClean="0">
                <a:solidFill>
                  <a:srgbClr val="000000"/>
                </a:solidFill>
                <a:latin typeface="Arial" panose="020B0604020202020204" pitchFamily="34" charset="0"/>
                <a:cs typeface="Arial" panose="020B0604020202020204" pitchFamily="34" charset="0"/>
              </a:rPr>
              <a:t>people</a:t>
            </a:r>
            <a:endParaRPr lang="en-GB" sz="2400" b="1" u="sng" dirty="0">
              <a:solidFill>
                <a:srgbClr val="FF0000"/>
              </a:solidFill>
              <a:latin typeface="Arial" panose="020B0604020202020204" pitchFamily="34" charset="0"/>
              <a:cs typeface="Arial" panose="020B0604020202020204" pitchFamily="34" charset="0"/>
            </a:endParaRPr>
          </a:p>
        </p:txBody>
      </p:sp>
      <p:sp>
        <p:nvSpPr>
          <p:cNvPr id="26" name="Oval 25"/>
          <p:cNvSpPr/>
          <p:nvPr/>
        </p:nvSpPr>
        <p:spPr>
          <a:xfrm rot="1497372">
            <a:off x="8651451" y="4947027"/>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
        <p:nvSpPr>
          <p:cNvPr id="15" name="Rectangle 14"/>
          <p:cNvSpPr/>
          <p:nvPr/>
        </p:nvSpPr>
        <p:spPr>
          <a:xfrm>
            <a:off x="179512" y="2096834"/>
            <a:ext cx="8708512" cy="844018"/>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Compute-IT</a:t>
            </a:r>
            <a:endParaRPr lang="en-US" sz="20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4.3.1	</a:t>
            </a:r>
            <a:r>
              <a:rPr lang="en-US" sz="2000" dirty="0" smtClean="0">
                <a:solidFill>
                  <a:srgbClr val="000000"/>
                </a:solidFill>
                <a:latin typeface="Arial" panose="020B0604020202020204" pitchFamily="34" charset="0"/>
                <a:cs typeface="Arial" panose="020B0604020202020204" pitchFamily="34" charset="0"/>
              </a:rPr>
              <a:t>Create </a:t>
            </a:r>
            <a:r>
              <a:rPr lang="en-US" sz="2000" dirty="0">
                <a:solidFill>
                  <a:srgbClr val="000000"/>
                </a:solidFill>
                <a:latin typeface="Arial" panose="020B0604020202020204" pitchFamily="34" charset="0"/>
                <a:cs typeface="Arial" panose="020B0604020202020204" pitchFamily="34" charset="0"/>
              </a:rPr>
              <a:t>two </a:t>
            </a:r>
            <a:r>
              <a:rPr lang="en-US" sz="2000" dirty="0" smtClean="0">
                <a:solidFill>
                  <a:srgbClr val="000000"/>
                </a:solidFill>
                <a:latin typeface="Arial" panose="020B0604020202020204" pitchFamily="34" charset="0"/>
                <a:cs typeface="Arial" panose="020B0604020202020204" pitchFamily="34" charset="0"/>
              </a:rPr>
              <a:t>dance</a:t>
            </a:r>
            <a:endParaRPr lang="en-GB" sz="2000" u="sng" dirty="0">
              <a:solidFill>
                <a:srgbClr val="FF0000"/>
              </a:solidFill>
              <a:latin typeface="Arial" panose="020B0604020202020204" pitchFamily="34" charset="0"/>
              <a:cs typeface="Arial" panose="020B0604020202020204" pitchFamily="34" charset="0"/>
            </a:endParaRPr>
          </a:p>
        </p:txBody>
      </p:sp>
      <p:sp>
        <p:nvSpPr>
          <p:cNvPr id="20" name="Oval 19"/>
          <p:cNvSpPr/>
          <p:nvPr/>
        </p:nvSpPr>
        <p:spPr>
          <a:xfrm rot="1949270">
            <a:off x="8574342" y="1968683"/>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227595"/>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a:t>5.1 </a:t>
            </a:r>
            <a:r>
              <a:rPr lang="en-US" sz="3600" dirty="0" smtClean="0"/>
              <a:t>– Computer Generations</a:t>
            </a:r>
            <a:endParaRPr lang="en-GB" sz="3600" b="1" dirty="0" smtClean="0"/>
          </a:p>
        </p:txBody>
      </p:sp>
      <p:sp>
        <p:nvSpPr>
          <p:cNvPr id="34" name="Rectangle 33"/>
          <p:cNvSpPr/>
          <p:nvPr/>
        </p:nvSpPr>
        <p:spPr>
          <a:xfrm>
            <a:off x="179511" y="1103833"/>
            <a:ext cx="4896545" cy="5632311"/>
          </a:xfrm>
          <a:prstGeom prst="rect">
            <a:avLst/>
          </a:prstGeom>
        </p:spPr>
        <p:txBody>
          <a:bodyPr wrap="square">
            <a:spAutoFit/>
          </a:bodyPr>
          <a:lstStyle/>
          <a:p>
            <a:pPr>
              <a:buClr>
                <a:srgbClr val="0070C0"/>
              </a:buClr>
            </a:pPr>
            <a:r>
              <a:rPr lang="en-US" sz="2400" b="1" dirty="0" smtClean="0">
                <a:solidFill>
                  <a:srgbClr val="C00000"/>
                </a:solidFill>
              </a:rPr>
              <a:t>Vacuum </a:t>
            </a:r>
            <a:r>
              <a:rPr lang="en-US" sz="2400" b="1" dirty="0">
                <a:solidFill>
                  <a:srgbClr val="C00000"/>
                </a:solidFill>
              </a:rPr>
              <a:t>tubes</a:t>
            </a:r>
          </a:p>
          <a:p>
            <a:pPr marL="406400" indent="-406400">
              <a:buClr>
                <a:srgbClr val="0070C0"/>
              </a:buClr>
              <a:buFont typeface="Wingdings 3" panose="05040102010807070707" pitchFamily="18" charset="2"/>
              <a:buChar char=""/>
            </a:pPr>
            <a:r>
              <a:rPr lang="en-US" sz="2400" dirty="0"/>
              <a:t>The original binary ‘first generation’ computers, built from 1946 to 1955, used vacuum tubes (valves) for processing. </a:t>
            </a:r>
            <a:endParaRPr lang="en-US" sz="2400" dirty="0" smtClean="0"/>
          </a:p>
          <a:p>
            <a:pPr marL="406400" indent="-406400">
              <a:buClr>
                <a:srgbClr val="0070C0"/>
              </a:buClr>
              <a:buFont typeface="Wingdings 3" panose="05040102010807070707" pitchFamily="18" charset="2"/>
              <a:buChar char=""/>
            </a:pPr>
            <a:r>
              <a:rPr lang="en-US" sz="2400" dirty="0" smtClean="0"/>
              <a:t>These vacuum </a:t>
            </a:r>
            <a:r>
              <a:rPr lang="en-US" sz="2400" dirty="0"/>
              <a:t>tubes were large and used a lot of electricity. ENIAC weighed 30 tons and was almost 25 metres long, 6 </a:t>
            </a:r>
            <a:r>
              <a:rPr lang="en-US" sz="2400" dirty="0" smtClean="0"/>
              <a:t>metres wide </a:t>
            </a:r>
            <a:r>
              <a:rPr lang="en-US" sz="2400" dirty="0"/>
              <a:t>and 3 metres high. It was so power-hungry it was said that every time it was </a:t>
            </a:r>
            <a:r>
              <a:rPr lang="en-US" sz="2400" dirty="0" smtClean="0"/>
              <a:t>turned </a:t>
            </a:r>
            <a:r>
              <a:rPr lang="en-US" sz="2400" dirty="0"/>
              <a:t>on the lights in </a:t>
            </a:r>
            <a:r>
              <a:rPr lang="en-US" sz="2400" dirty="0" smtClean="0"/>
              <a:t>Philadelphia dimmed.</a:t>
            </a:r>
            <a:endParaRPr lang="en-US" sz="2400" dirty="0"/>
          </a:p>
        </p:txBody>
      </p:sp>
      <p:sp>
        <p:nvSpPr>
          <p:cNvPr id="14" name="TextBox 13"/>
          <p:cNvSpPr txBox="1"/>
          <p:nvPr/>
        </p:nvSpPr>
        <p:spPr>
          <a:xfrm>
            <a:off x="5220072" y="5837202"/>
            <a:ext cx="3456384" cy="400110"/>
          </a:xfrm>
          <a:prstGeom prst="rect">
            <a:avLst/>
          </a:prstGeom>
          <a:noFill/>
        </p:spPr>
        <p:txBody>
          <a:bodyPr wrap="square" rtlCol="0">
            <a:spAutoFit/>
          </a:bodyPr>
          <a:lstStyle/>
          <a:p>
            <a:pPr indent="338138">
              <a:buClr>
                <a:srgbClr val="C00000"/>
              </a:buClr>
              <a:buSzPct val="80000"/>
              <a:buFont typeface="Arial" panose="020B0604020202020204" pitchFamily="34" charset="0"/>
              <a:buChar char="▲"/>
            </a:pPr>
            <a:r>
              <a:rPr lang="en-GB" sz="2000" b="1" dirty="0" smtClean="0"/>
              <a:t>ENIAC’s Vacuum Tubes</a:t>
            </a:r>
            <a:endParaRPr lang="en-GB" sz="2000" dirty="0"/>
          </a:p>
        </p:txBody>
      </p:sp>
      <p:pic>
        <p:nvPicPr>
          <p:cNvPr id="12290" name="Picture 2" descr="Image result for computer vacuum tub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103833"/>
            <a:ext cx="3790884" cy="2030498"/>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eniac vacuum tub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3561505"/>
            <a:ext cx="3790884" cy="217242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711358" y="3147863"/>
            <a:ext cx="2520279" cy="400110"/>
          </a:xfrm>
          <a:prstGeom prst="rect">
            <a:avLst/>
          </a:prstGeom>
          <a:noFill/>
        </p:spPr>
        <p:txBody>
          <a:bodyPr wrap="square" rtlCol="0">
            <a:spAutoFit/>
          </a:bodyPr>
          <a:lstStyle/>
          <a:p>
            <a:pPr indent="406400">
              <a:buClr>
                <a:srgbClr val="C00000"/>
              </a:buClr>
              <a:buSzPct val="80000"/>
              <a:buFont typeface="Arial" panose="020B0604020202020204" pitchFamily="34" charset="0"/>
              <a:buChar char="▲"/>
            </a:pPr>
            <a:r>
              <a:rPr lang="en-GB" sz="2000" b="1" dirty="0" smtClean="0"/>
              <a:t>Vacuum Tubes</a:t>
            </a:r>
            <a:endParaRPr lang="en-GB" sz="2000" dirty="0"/>
          </a:p>
        </p:txBody>
      </p:sp>
    </p:spTree>
    <p:extLst>
      <p:ext uri="{BB962C8B-B14F-4D97-AF65-F5344CB8AC3E}">
        <p14:creationId xmlns:p14="http://schemas.microsoft.com/office/powerpoint/2010/main" val="43973310"/>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a:t>5.1 </a:t>
            </a:r>
            <a:r>
              <a:rPr lang="en-US" sz="3600" dirty="0" smtClean="0"/>
              <a:t>– Computer Generations</a:t>
            </a:r>
            <a:endParaRPr lang="en-GB" sz="3600" b="1" dirty="0" smtClean="0"/>
          </a:p>
        </p:txBody>
      </p:sp>
      <p:sp>
        <p:nvSpPr>
          <p:cNvPr id="34" name="Rectangle 33"/>
          <p:cNvSpPr/>
          <p:nvPr/>
        </p:nvSpPr>
        <p:spPr>
          <a:xfrm>
            <a:off x="179511" y="1103833"/>
            <a:ext cx="5904657" cy="4293483"/>
          </a:xfrm>
          <a:prstGeom prst="rect">
            <a:avLst/>
          </a:prstGeom>
        </p:spPr>
        <p:txBody>
          <a:bodyPr wrap="square">
            <a:spAutoFit/>
          </a:bodyPr>
          <a:lstStyle/>
          <a:p>
            <a:pPr>
              <a:buClr>
                <a:srgbClr val="0070C0"/>
              </a:buClr>
            </a:pPr>
            <a:r>
              <a:rPr lang="en-US" sz="1920" b="1" dirty="0" smtClean="0">
                <a:solidFill>
                  <a:srgbClr val="C00000"/>
                </a:solidFill>
              </a:rPr>
              <a:t>The transistor</a:t>
            </a:r>
            <a:endParaRPr lang="en-US" sz="1920" b="1" dirty="0">
              <a:solidFill>
                <a:srgbClr val="C00000"/>
              </a:solidFill>
            </a:endParaRPr>
          </a:p>
          <a:p>
            <a:pPr marL="338138" indent="-338138">
              <a:buClr>
                <a:srgbClr val="0070C0"/>
              </a:buClr>
              <a:buFont typeface="Wingdings 3" panose="05040102010807070707" pitchFamily="18" charset="2"/>
              <a:buChar char=""/>
            </a:pPr>
            <a:r>
              <a:rPr lang="en-US" sz="1920" dirty="0"/>
              <a:t>In 1946, William Shockley co-invented the transistor. It did the same job as the vacuum tube, but used a lot less electricity.</a:t>
            </a:r>
          </a:p>
          <a:p>
            <a:pPr marL="338138" indent="-338138">
              <a:buClr>
                <a:srgbClr val="0070C0"/>
              </a:buClr>
              <a:buFont typeface="Wingdings 3" panose="05040102010807070707" pitchFamily="18" charset="2"/>
              <a:buChar char=""/>
            </a:pPr>
            <a:r>
              <a:rPr lang="en-US" sz="1920" dirty="0"/>
              <a:t>From 1953 to 1963 these second generation computers got steadily smaller and more efficient. While the first </a:t>
            </a:r>
            <a:r>
              <a:rPr lang="en-US" sz="1920" dirty="0" smtClean="0"/>
              <a:t>generation computers </a:t>
            </a:r>
            <a:r>
              <a:rPr lang="en-US" sz="1920" dirty="0"/>
              <a:t>were programmed using switches and patch leads, second-generation computers used assembly </a:t>
            </a:r>
            <a:r>
              <a:rPr lang="en-US" sz="1920" dirty="0" smtClean="0"/>
              <a:t>languages.</a:t>
            </a:r>
          </a:p>
          <a:p>
            <a:pPr marL="338138" indent="-338138">
              <a:buClr>
                <a:srgbClr val="0070C0"/>
              </a:buClr>
              <a:buFont typeface="Wingdings 3" panose="05040102010807070707" pitchFamily="18" charset="2"/>
              <a:buChar char=""/>
            </a:pPr>
            <a:r>
              <a:rPr lang="en-US" sz="1920" dirty="0" smtClean="0"/>
              <a:t>These used </a:t>
            </a:r>
            <a:r>
              <a:rPr lang="en-US" sz="1920" dirty="0"/>
              <a:t>simple words, such as ‘ADD </a:t>
            </a:r>
            <a:r>
              <a:rPr lang="en-US" sz="1920" dirty="0" err="1"/>
              <a:t>num</a:t>
            </a:r>
            <a:r>
              <a:rPr lang="en-US" sz="1920" dirty="0"/>
              <a:t>’, instead of binary for programming. The first </a:t>
            </a:r>
            <a:r>
              <a:rPr lang="en-US" sz="1920" b="1" dirty="0">
                <a:solidFill>
                  <a:schemeClr val="accent1"/>
                </a:solidFill>
              </a:rPr>
              <a:t>high-level programming </a:t>
            </a:r>
            <a:r>
              <a:rPr lang="en-US" sz="1920" b="1" dirty="0" smtClean="0">
                <a:solidFill>
                  <a:schemeClr val="accent1"/>
                </a:solidFill>
              </a:rPr>
              <a:t>languages</a:t>
            </a:r>
            <a:r>
              <a:rPr lang="en-US" sz="1920" dirty="0" smtClean="0"/>
              <a:t>, COBOL </a:t>
            </a:r>
            <a:r>
              <a:rPr lang="en-US" sz="1920" dirty="0"/>
              <a:t>and FORTRAN, were developed during this period.</a:t>
            </a:r>
          </a:p>
        </p:txBody>
      </p:sp>
      <p:sp>
        <p:nvSpPr>
          <p:cNvPr id="12" name="TextBox 11"/>
          <p:cNvSpPr txBox="1"/>
          <p:nvPr/>
        </p:nvSpPr>
        <p:spPr>
          <a:xfrm>
            <a:off x="5940152" y="3212976"/>
            <a:ext cx="2935038" cy="353943"/>
          </a:xfrm>
          <a:prstGeom prst="rect">
            <a:avLst/>
          </a:prstGeom>
          <a:noFill/>
        </p:spPr>
        <p:txBody>
          <a:bodyPr wrap="square" rtlCol="0">
            <a:spAutoFit/>
          </a:bodyPr>
          <a:lstStyle/>
          <a:p>
            <a:pPr indent="287338" algn="ctr">
              <a:buClr>
                <a:srgbClr val="C00000"/>
              </a:buClr>
              <a:buSzPct val="80000"/>
              <a:buFont typeface="Arial" panose="020B0604020202020204" pitchFamily="34" charset="0"/>
              <a:buChar char="▲"/>
            </a:pPr>
            <a:r>
              <a:rPr lang="en-GB" sz="1700" dirty="0" smtClean="0"/>
              <a:t>2</a:t>
            </a:r>
            <a:r>
              <a:rPr lang="en-GB" sz="1700" baseline="30000" dirty="0" smtClean="0"/>
              <a:t>nd</a:t>
            </a:r>
            <a:r>
              <a:rPr lang="en-GB" sz="1700" dirty="0" smtClean="0"/>
              <a:t> Generation Computer</a:t>
            </a:r>
            <a:endParaRPr lang="en-GB" sz="1700" dirty="0"/>
          </a:p>
        </p:txBody>
      </p:sp>
      <p:pic>
        <p:nvPicPr>
          <p:cNvPr id="13314" name="Picture 2" descr="Image result for second generation computer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17" t="5035" r="5037" b="3144"/>
          <a:stretch/>
        </p:blipFill>
        <p:spPr bwMode="auto">
          <a:xfrm>
            <a:off x="6300192" y="1124744"/>
            <a:ext cx="2574998" cy="2039336"/>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second generation compute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3573016"/>
            <a:ext cx="2520280" cy="170020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79511" y="5329939"/>
            <a:ext cx="8708513" cy="1323439"/>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Key </a:t>
            </a:r>
            <a:r>
              <a:rPr lang="en-US" sz="20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00" b="1" dirty="0" smtClean="0">
                <a:solidFill>
                  <a:srgbClr val="C00000"/>
                </a:solidFill>
                <a:latin typeface="Arial" panose="020B0604020202020204" pitchFamily="34" charset="0"/>
                <a:cs typeface="Arial" panose="020B0604020202020204" pitchFamily="34" charset="0"/>
              </a:rPr>
              <a:t>High-level </a:t>
            </a:r>
            <a:r>
              <a:rPr lang="en-US" sz="2000" b="1" dirty="0">
                <a:solidFill>
                  <a:srgbClr val="C00000"/>
                </a:solidFill>
                <a:latin typeface="Arial" panose="020B0604020202020204" pitchFamily="34" charset="0"/>
                <a:cs typeface="Arial" panose="020B0604020202020204" pitchFamily="34" charset="0"/>
              </a:rPr>
              <a:t>programming language</a:t>
            </a:r>
            <a:r>
              <a:rPr lang="en-US" sz="2000" dirty="0">
                <a:solidFill>
                  <a:srgbClr val="000000"/>
                </a:solidFill>
                <a:latin typeface="Arial" panose="020B0604020202020204" pitchFamily="34" charset="0"/>
                <a:cs typeface="Arial" panose="020B0604020202020204" pitchFamily="34" charset="0"/>
              </a:rPr>
              <a:t>: A programming language which is more abstracted, so easier to read and write </a:t>
            </a:r>
            <a:r>
              <a:rPr lang="en-US" sz="2000" dirty="0" smtClean="0">
                <a:solidFill>
                  <a:srgbClr val="000000"/>
                </a:solidFill>
                <a:latin typeface="Arial" panose="020B0604020202020204" pitchFamily="34" charset="0"/>
                <a:cs typeface="Arial" panose="020B0604020202020204" pitchFamily="34" charset="0"/>
              </a:rPr>
              <a:t>and therefore </a:t>
            </a:r>
            <a:r>
              <a:rPr lang="en-US" sz="2000" dirty="0">
                <a:solidFill>
                  <a:srgbClr val="000000"/>
                </a:solidFill>
                <a:latin typeface="Arial" panose="020B0604020202020204" pitchFamily="34" charset="0"/>
                <a:cs typeface="Arial" panose="020B0604020202020204" pitchFamily="34" charset="0"/>
              </a:rPr>
              <a:t>more user-friendly.</a:t>
            </a:r>
            <a:endParaRPr lang="en-GB" sz="200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8600850" y="5175463"/>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9848333"/>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a:t>5.1 </a:t>
            </a:r>
            <a:r>
              <a:rPr lang="en-US" sz="3600" dirty="0" smtClean="0"/>
              <a:t>– Computer Generations</a:t>
            </a:r>
            <a:endParaRPr lang="en-GB" sz="3600" b="1" dirty="0" smtClean="0"/>
          </a:p>
        </p:txBody>
      </p:sp>
      <p:sp>
        <p:nvSpPr>
          <p:cNvPr id="10" name="Rectangle 9"/>
          <p:cNvSpPr/>
          <p:nvPr/>
        </p:nvSpPr>
        <p:spPr>
          <a:xfrm>
            <a:off x="6516215" y="1156133"/>
            <a:ext cx="2358163" cy="3785652"/>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Key </a:t>
            </a:r>
            <a:r>
              <a:rPr lang="en-US" sz="20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00" b="1" dirty="0" smtClean="0">
                <a:solidFill>
                  <a:srgbClr val="C00000"/>
                </a:solidFill>
                <a:latin typeface="Arial" panose="020B0604020202020204" pitchFamily="34" charset="0"/>
                <a:cs typeface="Arial" panose="020B0604020202020204" pitchFamily="34" charset="0"/>
              </a:rPr>
              <a:t>High-level </a:t>
            </a:r>
            <a:r>
              <a:rPr lang="en-US" sz="2000" b="1" dirty="0">
                <a:solidFill>
                  <a:srgbClr val="C00000"/>
                </a:solidFill>
                <a:latin typeface="Arial" panose="020B0604020202020204" pitchFamily="34" charset="0"/>
                <a:cs typeface="Arial" panose="020B0604020202020204" pitchFamily="34" charset="0"/>
              </a:rPr>
              <a:t>programming language</a:t>
            </a:r>
            <a:r>
              <a:rPr lang="en-US" sz="2000" dirty="0">
                <a:solidFill>
                  <a:srgbClr val="000000"/>
                </a:solidFill>
                <a:latin typeface="Arial" panose="020B0604020202020204" pitchFamily="34" charset="0"/>
                <a:cs typeface="Arial" panose="020B0604020202020204" pitchFamily="34" charset="0"/>
              </a:rPr>
              <a:t>: A programming language which is more abstracted, so easier to read and write </a:t>
            </a:r>
            <a:r>
              <a:rPr lang="en-US" sz="2000" dirty="0" smtClean="0">
                <a:solidFill>
                  <a:srgbClr val="000000"/>
                </a:solidFill>
                <a:latin typeface="Arial" panose="020B0604020202020204" pitchFamily="34" charset="0"/>
                <a:cs typeface="Arial" panose="020B0604020202020204" pitchFamily="34" charset="0"/>
              </a:rPr>
              <a:t>and therefore </a:t>
            </a:r>
            <a:r>
              <a:rPr lang="en-US" sz="2000" dirty="0">
                <a:solidFill>
                  <a:srgbClr val="000000"/>
                </a:solidFill>
                <a:latin typeface="Arial" panose="020B0604020202020204" pitchFamily="34" charset="0"/>
                <a:cs typeface="Arial" panose="020B0604020202020204" pitchFamily="34" charset="0"/>
              </a:rPr>
              <a:t>more user-friendly.</a:t>
            </a:r>
            <a:endParaRPr lang="en-GB" sz="200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8587205" y="998999"/>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14338" name="Picture 2" descr="Image result for High-level programming language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24744"/>
            <a:ext cx="6269878" cy="4968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35591"/>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a:t>5.1 </a:t>
            </a:r>
            <a:r>
              <a:rPr lang="en-US" sz="3600" dirty="0" smtClean="0"/>
              <a:t>– Computer Generations</a:t>
            </a:r>
            <a:endParaRPr lang="en-GB" sz="3600" b="1" dirty="0" smtClean="0"/>
          </a:p>
        </p:txBody>
      </p:sp>
      <p:sp>
        <p:nvSpPr>
          <p:cNvPr id="34" name="Rectangle 33"/>
          <p:cNvSpPr/>
          <p:nvPr/>
        </p:nvSpPr>
        <p:spPr>
          <a:xfrm>
            <a:off x="179511" y="1103833"/>
            <a:ext cx="5400601" cy="5509200"/>
          </a:xfrm>
          <a:prstGeom prst="rect">
            <a:avLst/>
          </a:prstGeom>
        </p:spPr>
        <p:txBody>
          <a:bodyPr wrap="square">
            <a:spAutoFit/>
          </a:bodyPr>
          <a:lstStyle/>
          <a:p>
            <a:pPr>
              <a:buClr>
                <a:srgbClr val="0070C0"/>
              </a:buClr>
            </a:pPr>
            <a:r>
              <a:rPr lang="en-US" sz="2200" b="1" dirty="0" smtClean="0">
                <a:solidFill>
                  <a:srgbClr val="C00000"/>
                </a:solidFill>
              </a:rPr>
              <a:t>The </a:t>
            </a:r>
            <a:r>
              <a:rPr lang="en-US" sz="2200" b="1" dirty="0">
                <a:solidFill>
                  <a:srgbClr val="C00000"/>
                </a:solidFill>
              </a:rPr>
              <a:t>integrated circuit</a:t>
            </a:r>
          </a:p>
          <a:p>
            <a:pPr marL="508000" indent="-508000">
              <a:buClr>
                <a:srgbClr val="0070C0"/>
              </a:buClr>
              <a:buFont typeface="Wingdings 3" panose="05040102010807070707" pitchFamily="18" charset="2"/>
              <a:buChar char=""/>
            </a:pPr>
            <a:r>
              <a:rPr lang="en-US" sz="2200" dirty="0"/>
              <a:t>The development of the integrated circuit brought about the third generation of computers between 1964 and 1970. </a:t>
            </a:r>
            <a:r>
              <a:rPr lang="en-US" sz="2200" dirty="0" smtClean="0"/>
              <a:t>The integrated </a:t>
            </a:r>
            <a:r>
              <a:rPr lang="en-US" sz="2200" dirty="0"/>
              <a:t>circuit is a small ‘chip’ made from silicon with complete electronic circuits manufactured directly onto them.</a:t>
            </a:r>
          </a:p>
          <a:p>
            <a:pPr marL="508000" indent="-508000">
              <a:buClr>
                <a:srgbClr val="0070C0"/>
              </a:buClr>
              <a:buFont typeface="Wingdings 3" panose="05040102010807070707" pitchFamily="18" charset="2"/>
              <a:buChar char=""/>
            </a:pPr>
            <a:r>
              <a:rPr lang="en-US" sz="2200" dirty="0"/>
              <a:t>This generation of computers no longer used punched cards and printers for input and output, but now had keyboards </a:t>
            </a:r>
            <a:r>
              <a:rPr lang="en-US" sz="2200" dirty="0" smtClean="0"/>
              <a:t>and monitors</a:t>
            </a:r>
            <a:r>
              <a:rPr lang="en-US" sz="2200" dirty="0"/>
              <a:t>. These machines could run many different applications at once, and were still smaller and more efficient than </a:t>
            </a:r>
            <a:r>
              <a:rPr lang="en-US" sz="2200" dirty="0" smtClean="0"/>
              <a:t>their predecessors</a:t>
            </a:r>
            <a:r>
              <a:rPr lang="en-US" sz="2200" dirty="0"/>
              <a:t>.</a:t>
            </a:r>
          </a:p>
        </p:txBody>
      </p:sp>
      <p:sp>
        <p:nvSpPr>
          <p:cNvPr id="9" name="TextBox 8"/>
          <p:cNvSpPr txBox="1"/>
          <p:nvPr/>
        </p:nvSpPr>
        <p:spPr>
          <a:xfrm>
            <a:off x="5580112" y="3964994"/>
            <a:ext cx="3295078" cy="400110"/>
          </a:xfrm>
          <a:prstGeom prst="rect">
            <a:avLst/>
          </a:prstGeom>
          <a:noFill/>
        </p:spPr>
        <p:txBody>
          <a:bodyPr wrap="square" rtlCol="0">
            <a:spAutoFit/>
          </a:bodyPr>
          <a:lstStyle/>
          <a:p>
            <a:pPr indent="287338" algn="ctr">
              <a:buClr>
                <a:srgbClr val="C00000"/>
              </a:buClr>
              <a:buSzPct val="80000"/>
              <a:buFont typeface="Arial" panose="020B0604020202020204" pitchFamily="34" charset="0"/>
              <a:buChar char="▲"/>
            </a:pPr>
            <a:r>
              <a:rPr lang="en-GB" sz="2000" dirty="0" smtClean="0"/>
              <a:t>An Integrated Circuit</a:t>
            </a:r>
            <a:endParaRPr lang="en-GB" sz="2000" dirty="0"/>
          </a:p>
        </p:txBody>
      </p:sp>
      <p:pic>
        <p:nvPicPr>
          <p:cNvPr id="15362" name="Picture 2" descr="Image result for integrated circui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0112" y="1108356"/>
            <a:ext cx="3262369" cy="2785248"/>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Image result for inside an integrated circui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2" y="4455471"/>
            <a:ext cx="3295078" cy="2221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1112861"/>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a:t>5.1 </a:t>
            </a:r>
            <a:r>
              <a:rPr lang="en-US" sz="3600" dirty="0" smtClean="0"/>
              <a:t>– Computer Generations</a:t>
            </a:r>
            <a:endParaRPr lang="en-GB" sz="3600" b="1" dirty="0" smtClean="0"/>
          </a:p>
        </p:txBody>
      </p:sp>
      <p:sp>
        <p:nvSpPr>
          <p:cNvPr id="34" name="Rectangle 33"/>
          <p:cNvSpPr/>
          <p:nvPr/>
        </p:nvSpPr>
        <p:spPr>
          <a:xfrm>
            <a:off x="179511" y="1103833"/>
            <a:ext cx="5400601" cy="5493812"/>
          </a:xfrm>
          <a:prstGeom prst="rect">
            <a:avLst/>
          </a:prstGeom>
        </p:spPr>
        <p:txBody>
          <a:bodyPr wrap="square">
            <a:spAutoFit/>
          </a:bodyPr>
          <a:lstStyle/>
          <a:p>
            <a:pPr>
              <a:buClr>
                <a:srgbClr val="0070C0"/>
              </a:buClr>
            </a:pPr>
            <a:r>
              <a:rPr lang="en-US" sz="2700" b="1" dirty="0" smtClean="0">
                <a:solidFill>
                  <a:srgbClr val="C00000"/>
                </a:solidFill>
              </a:rPr>
              <a:t>The </a:t>
            </a:r>
            <a:r>
              <a:rPr lang="en-US" sz="2700" b="1" dirty="0">
                <a:solidFill>
                  <a:srgbClr val="C00000"/>
                </a:solidFill>
              </a:rPr>
              <a:t>microprocessor</a:t>
            </a:r>
          </a:p>
          <a:p>
            <a:pPr marL="508000" indent="-508000">
              <a:buClr>
                <a:srgbClr val="0070C0"/>
              </a:buClr>
              <a:buFont typeface="Wingdings 3" panose="05040102010807070707" pitchFamily="18" charset="2"/>
              <a:buChar char=""/>
            </a:pPr>
            <a:r>
              <a:rPr lang="en-US" sz="2700" dirty="0"/>
              <a:t>The microprocessor heralded the fourth generation of computers from 1971 to 1991. These were the first </a:t>
            </a:r>
            <a:r>
              <a:rPr lang="en-US" sz="2700" dirty="0" smtClean="0"/>
              <a:t>personal computers</a:t>
            </a:r>
            <a:r>
              <a:rPr lang="en-US" sz="2700" dirty="0"/>
              <a:t>, where the whole computer processor was manufactured onto a single chip. </a:t>
            </a:r>
            <a:endParaRPr lang="en-US" sz="2700" dirty="0" smtClean="0"/>
          </a:p>
          <a:p>
            <a:pPr marL="508000" indent="-508000">
              <a:buClr>
                <a:srgbClr val="0070C0"/>
              </a:buClr>
              <a:buFont typeface="Wingdings 3" panose="05040102010807070707" pitchFamily="18" charset="2"/>
              <a:buChar char=""/>
            </a:pPr>
            <a:r>
              <a:rPr lang="en-US" sz="2700" dirty="0" smtClean="0"/>
              <a:t>This </a:t>
            </a:r>
            <a:r>
              <a:rPr lang="en-US" sz="2700" dirty="0"/>
              <a:t>generation of computers </a:t>
            </a:r>
            <a:r>
              <a:rPr lang="en-US" sz="2700" dirty="0" smtClean="0"/>
              <a:t>saw the </a:t>
            </a:r>
            <a:r>
              <a:rPr lang="en-US" sz="2700" dirty="0"/>
              <a:t>development of graphical user interfaces, the mouse and handheld devices.</a:t>
            </a:r>
          </a:p>
        </p:txBody>
      </p:sp>
      <p:sp>
        <p:nvSpPr>
          <p:cNvPr id="9" name="TextBox 8"/>
          <p:cNvSpPr txBox="1"/>
          <p:nvPr/>
        </p:nvSpPr>
        <p:spPr>
          <a:xfrm>
            <a:off x="5580112" y="3284984"/>
            <a:ext cx="3295078" cy="707886"/>
          </a:xfrm>
          <a:prstGeom prst="rect">
            <a:avLst/>
          </a:prstGeom>
          <a:noFill/>
        </p:spPr>
        <p:txBody>
          <a:bodyPr wrap="square" rtlCol="0">
            <a:spAutoFit/>
          </a:bodyPr>
          <a:lstStyle/>
          <a:p>
            <a:pPr indent="287338" algn="ctr">
              <a:buClr>
                <a:srgbClr val="C00000"/>
              </a:buClr>
              <a:buSzPct val="80000"/>
              <a:buFont typeface="Arial" panose="020B0604020202020204" pitchFamily="34" charset="0"/>
              <a:buChar char="▲"/>
            </a:pPr>
            <a:r>
              <a:rPr lang="en-GB" sz="2000" dirty="0" smtClean="0"/>
              <a:t>A Motorola 68000 Microprocessor</a:t>
            </a:r>
            <a:endParaRPr lang="en-GB" sz="2000" dirty="0"/>
          </a:p>
        </p:txBody>
      </p:sp>
      <p:pic>
        <p:nvPicPr>
          <p:cNvPr id="16386" name="Picture 2" descr="Image result for inside a microprocess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4198051"/>
            <a:ext cx="3295078" cy="2471309"/>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early microprocesso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580112" y="1150293"/>
            <a:ext cx="3295078" cy="1929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652283"/>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a:t>5.1 </a:t>
            </a:r>
            <a:r>
              <a:rPr lang="en-US" sz="3600" dirty="0" smtClean="0"/>
              <a:t>– Computer Generations</a:t>
            </a:r>
            <a:endParaRPr lang="en-GB" sz="3600" b="1" dirty="0" smtClean="0"/>
          </a:p>
        </p:txBody>
      </p:sp>
      <p:sp>
        <p:nvSpPr>
          <p:cNvPr id="34" name="Rectangle 33"/>
          <p:cNvSpPr/>
          <p:nvPr/>
        </p:nvSpPr>
        <p:spPr>
          <a:xfrm>
            <a:off x="179511" y="1124744"/>
            <a:ext cx="5184577" cy="4593565"/>
          </a:xfrm>
          <a:prstGeom prst="rect">
            <a:avLst/>
          </a:prstGeom>
        </p:spPr>
        <p:txBody>
          <a:bodyPr wrap="square">
            <a:spAutoFit/>
          </a:bodyPr>
          <a:lstStyle/>
          <a:p>
            <a:pPr>
              <a:buClr>
                <a:srgbClr val="0070C0"/>
              </a:buClr>
            </a:pPr>
            <a:r>
              <a:rPr lang="en-US" sz="1950" b="1" dirty="0" smtClean="0">
                <a:solidFill>
                  <a:srgbClr val="C00000"/>
                </a:solidFill>
              </a:rPr>
              <a:t>The </a:t>
            </a:r>
            <a:r>
              <a:rPr lang="en-US" sz="1950" b="1" dirty="0">
                <a:solidFill>
                  <a:srgbClr val="C00000"/>
                </a:solidFill>
              </a:rPr>
              <a:t>multi-core processor</a:t>
            </a:r>
          </a:p>
          <a:p>
            <a:pPr marL="406400" indent="-406400">
              <a:buClr>
                <a:srgbClr val="0070C0"/>
              </a:buClr>
              <a:buFont typeface="Wingdings 3" panose="05040102010807070707" pitchFamily="18" charset="2"/>
              <a:buChar char=""/>
            </a:pPr>
            <a:r>
              <a:rPr lang="en-US" sz="1950" dirty="0"/>
              <a:t>The fifth generation of computers, from 1992 to the present, are </a:t>
            </a:r>
            <a:r>
              <a:rPr lang="en-US" sz="1950" dirty="0" err="1"/>
              <a:t>characterised</a:t>
            </a:r>
            <a:r>
              <a:rPr lang="en-US" sz="1950" dirty="0"/>
              <a:t> by their use of much more </a:t>
            </a:r>
            <a:r>
              <a:rPr lang="en-US" sz="1950" dirty="0" smtClean="0"/>
              <a:t>powerful integrated </a:t>
            </a:r>
            <a:r>
              <a:rPr lang="en-US" sz="1950" dirty="0"/>
              <a:t>circuits. </a:t>
            </a:r>
            <a:endParaRPr lang="en-US" sz="1950" dirty="0" smtClean="0"/>
          </a:p>
          <a:p>
            <a:pPr marL="406400" indent="-406400">
              <a:buClr>
                <a:srgbClr val="0070C0"/>
              </a:buClr>
              <a:buFont typeface="Wingdings 3" panose="05040102010807070707" pitchFamily="18" charset="2"/>
              <a:buChar char=""/>
            </a:pPr>
            <a:r>
              <a:rPr lang="en-US" sz="1950" dirty="0" smtClean="0"/>
              <a:t>These </a:t>
            </a:r>
            <a:r>
              <a:rPr lang="en-US" sz="1950" dirty="0"/>
              <a:t>circuits contain two or more independent central processing units called ‘cores’. </a:t>
            </a:r>
            <a:r>
              <a:rPr lang="en-US" sz="1950" dirty="0" smtClean="0"/>
              <a:t>E.g., a quad </a:t>
            </a:r>
            <a:r>
              <a:rPr lang="en-US" sz="1950" dirty="0"/>
              <a:t>processor has four processing cores, and program instructions are processed in parallel. </a:t>
            </a:r>
            <a:endParaRPr lang="en-US" sz="1950" dirty="0" smtClean="0"/>
          </a:p>
          <a:p>
            <a:pPr marL="406400" indent="-406400">
              <a:buClr>
                <a:srgbClr val="0070C0"/>
              </a:buClr>
              <a:buFont typeface="Wingdings 3" panose="05040102010807070707" pitchFamily="18" charset="2"/>
              <a:buChar char=""/>
            </a:pPr>
            <a:r>
              <a:rPr lang="en-US" sz="1950" dirty="0" smtClean="0"/>
              <a:t>There </a:t>
            </a:r>
            <a:r>
              <a:rPr lang="en-US" sz="1950" dirty="0"/>
              <a:t>has also been a </a:t>
            </a:r>
            <a:r>
              <a:rPr lang="en-US" sz="1950" dirty="0" smtClean="0"/>
              <a:t>change of </a:t>
            </a:r>
            <a:r>
              <a:rPr lang="en-US" sz="1950" dirty="0"/>
              <a:t>use. Computers, which </a:t>
            </a:r>
            <a:r>
              <a:rPr lang="en-US" sz="1950" dirty="0" smtClean="0"/>
              <a:t>were </a:t>
            </a:r>
            <a:r>
              <a:rPr lang="en-US" sz="1950" dirty="0"/>
              <a:t>once used purely for scientific or business purposes, are now in personal use </a:t>
            </a:r>
            <a:r>
              <a:rPr lang="en-US" sz="1950" dirty="0" smtClean="0"/>
              <a:t>by individuals</a:t>
            </a:r>
            <a:r>
              <a:rPr lang="en-US" sz="1950" dirty="0"/>
              <a:t>, largely as a result of the world wide web.</a:t>
            </a:r>
          </a:p>
        </p:txBody>
      </p:sp>
      <p:sp>
        <p:nvSpPr>
          <p:cNvPr id="9" name="TextBox 8"/>
          <p:cNvSpPr txBox="1"/>
          <p:nvPr/>
        </p:nvSpPr>
        <p:spPr>
          <a:xfrm>
            <a:off x="5724128" y="3212976"/>
            <a:ext cx="3168352" cy="400110"/>
          </a:xfrm>
          <a:prstGeom prst="rect">
            <a:avLst/>
          </a:prstGeom>
          <a:noFill/>
        </p:spPr>
        <p:txBody>
          <a:bodyPr wrap="square" rtlCol="0">
            <a:spAutoFit/>
          </a:bodyPr>
          <a:lstStyle/>
          <a:p>
            <a:pPr indent="287338" algn="ctr">
              <a:buClr>
                <a:srgbClr val="C00000"/>
              </a:buClr>
              <a:buSzPct val="80000"/>
              <a:buFont typeface="Arial" panose="020B0604020202020204" pitchFamily="34" charset="0"/>
              <a:buChar char="▲"/>
            </a:pPr>
            <a:r>
              <a:rPr lang="en-GB" sz="2000" dirty="0" smtClean="0"/>
              <a:t>A Multi-Core Processor</a:t>
            </a:r>
            <a:endParaRPr lang="en-GB" sz="2000" dirty="0"/>
          </a:p>
        </p:txBody>
      </p:sp>
      <p:pic>
        <p:nvPicPr>
          <p:cNvPr id="17410" name="Picture 2" descr="Image result for multi core processor on motherboar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800080" y="1132549"/>
            <a:ext cx="3075110" cy="201478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292080" y="3789040"/>
            <a:ext cx="1561976" cy="923330"/>
          </a:xfrm>
          <a:prstGeom prst="rect">
            <a:avLst/>
          </a:prstGeom>
          <a:gradFill>
            <a:gsLst>
              <a:gs pos="0">
                <a:schemeClr val="accent5">
                  <a:lumMod val="75000"/>
                </a:schemeClr>
              </a:gs>
              <a:gs pos="50000">
                <a:schemeClr val="accent5">
                  <a:lumMod val="60000"/>
                  <a:lumOff val="40000"/>
                </a:schemeClr>
              </a:gs>
              <a:gs pos="100000">
                <a:schemeClr val="accent5">
                  <a:lumMod val="20000"/>
                  <a:lumOff val="80000"/>
                </a:schemeClr>
              </a:gs>
            </a:gsLst>
            <a:lin ang="10800000" scaled="1"/>
          </a:gradFill>
          <a:ln w="57150">
            <a:solidFill>
              <a:schemeClr val="accent5">
                <a:lumMod val="20000"/>
                <a:lumOff val="80000"/>
              </a:schemeClr>
            </a:solidFill>
          </a:ln>
          <a:effectLst>
            <a:outerShdw blurRad="50800" dist="38100" dir="2700000" algn="tl" rotWithShape="0">
              <a:prstClr val="black">
                <a:alpha val="40000"/>
              </a:prstClr>
            </a:outerShdw>
          </a:effectLst>
        </p:spPr>
        <p:txBody>
          <a:bodyPr wrap="square" lIns="45720" rIns="45720" rtlCol="0">
            <a:spAutoFit/>
          </a:bodyPr>
          <a:lstStyle>
            <a:defPPr>
              <a:defRPr lang="en-US"/>
            </a:defPPr>
            <a:lvl1pPr algn="ctr">
              <a:buClr>
                <a:srgbClr val="C00000"/>
              </a:buClr>
              <a:buSzPct val="80000"/>
            </a:lvl1pPr>
          </a:lstStyle>
          <a:p>
            <a:r>
              <a:rPr lang="en-US" dirty="0"/>
              <a:t>CPU Core and L1 </a:t>
            </a:r>
            <a:r>
              <a:rPr lang="en-US" dirty="0" smtClean="0"/>
              <a:t>caches</a:t>
            </a:r>
            <a:endParaRPr lang="en-US" dirty="0"/>
          </a:p>
        </p:txBody>
      </p:sp>
      <p:sp>
        <p:nvSpPr>
          <p:cNvPr id="10" name="TextBox 9"/>
          <p:cNvSpPr txBox="1"/>
          <p:nvPr/>
        </p:nvSpPr>
        <p:spPr>
          <a:xfrm>
            <a:off x="7308304" y="3789040"/>
            <a:ext cx="1561976" cy="923330"/>
          </a:xfrm>
          <a:prstGeom prst="rect">
            <a:avLst/>
          </a:prstGeom>
          <a:gradFill>
            <a:gsLst>
              <a:gs pos="0">
                <a:schemeClr val="accent5">
                  <a:lumMod val="75000"/>
                </a:schemeClr>
              </a:gs>
              <a:gs pos="50000">
                <a:schemeClr val="accent5">
                  <a:lumMod val="60000"/>
                  <a:lumOff val="40000"/>
                </a:schemeClr>
              </a:gs>
              <a:gs pos="100000">
                <a:schemeClr val="accent5">
                  <a:lumMod val="20000"/>
                  <a:lumOff val="80000"/>
                </a:schemeClr>
              </a:gs>
            </a:gsLst>
            <a:lin ang="10800000" scaled="1"/>
          </a:gradFill>
          <a:ln w="57150">
            <a:solidFill>
              <a:schemeClr val="accent5">
                <a:lumMod val="20000"/>
                <a:lumOff val="80000"/>
              </a:schemeClr>
            </a:solidFill>
          </a:ln>
          <a:effectLst>
            <a:outerShdw blurRad="50800" dist="38100" dir="2700000" algn="tl" rotWithShape="0">
              <a:prstClr val="black">
                <a:alpha val="40000"/>
              </a:prstClr>
            </a:outerShdw>
          </a:effectLst>
        </p:spPr>
        <p:txBody>
          <a:bodyPr wrap="square" lIns="45720" rIns="45720" rtlCol="0">
            <a:spAutoFit/>
          </a:bodyPr>
          <a:lstStyle/>
          <a:p>
            <a:pPr algn="ctr">
              <a:buClr>
                <a:srgbClr val="C00000"/>
              </a:buClr>
              <a:buSzPct val="80000"/>
            </a:pPr>
            <a:r>
              <a:rPr lang="en-US" dirty="0" smtClean="0"/>
              <a:t>CPU Core and L1 caches</a:t>
            </a:r>
          </a:p>
        </p:txBody>
      </p:sp>
      <p:sp>
        <p:nvSpPr>
          <p:cNvPr id="11" name="TextBox 10"/>
          <p:cNvSpPr txBox="1"/>
          <p:nvPr/>
        </p:nvSpPr>
        <p:spPr>
          <a:xfrm>
            <a:off x="6179273" y="5589240"/>
            <a:ext cx="1904612" cy="646331"/>
          </a:xfrm>
          <a:prstGeom prst="rect">
            <a:avLst/>
          </a:prstGeom>
          <a:gradFill>
            <a:gsLst>
              <a:gs pos="0">
                <a:schemeClr val="accent5">
                  <a:lumMod val="75000"/>
                </a:schemeClr>
              </a:gs>
              <a:gs pos="50000">
                <a:schemeClr val="accent5">
                  <a:lumMod val="60000"/>
                  <a:lumOff val="40000"/>
                </a:schemeClr>
              </a:gs>
              <a:gs pos="100000">
                <a:schemeClr val="accent5">
                  <a:lumMod val="20000"/>
                  <a:lumOff val="80000"/>
                </a:schemeClr>
              </a:gs>
            </a:gsLst>
            <a:lin ang="10800000" scaled="1"/>
          </a:gradFill>
          <a:ln w="57150">
            <a:solidFill>
              <a:schemeClr val="accent5">
                <a:lumMod val="20000"/>
                <a:lumOff val="80000"/>
              </a:schemeClr>
            </a:solidFill>
          </a:ln>
          <a:effectLst>
            <a:outerShdw blurRad="50800" dist="38100" dir="2700000" algn="tl" rotWithShape="0">
              <a:prstClr val="black">
                <a:alpha val="40000"/>
              </a:prstClr>
            </a:outerShdw>
          </a:effectLst>
        </p:spPr>
        <p:txBody>
          <a:bodyPr wrap="square" lIns="45720" rIns="45720" rtlCol="0">
            <a:spAutoFit/>
          </a:bodyPr>
          <a:lstStyle>
            <a:defPPr>
              <a:defRPr lang="en-US"/>
            </a:defPPr>
            <a:lvl1pPr algn="ctr">
              <a:buClr>
                <a:srgbClr val="C00000"/>
              </a:buClr>
              <a:buSzPct val="80000"/>
            </a:lvl1pPr>
          </a:lstStyle>
          <a:p>
            <a:r>
              <a:rPr lang="en-US" dirty="0" smtClean="0"/>
              <a:t>Bus interface and L1 caches</a:t>
            </a:r>
            <a:endParaRPr lang="en-US" dirty="0"/>
          </a:p>
        </p:txBody>
      </p:sp>
      <p:sp>
        <p:nvSpPr>
          <p:cNvPr id="3" name="TextBox 2"/>
          <p:cNvSpPr txBox="1"/>
          <p:nvPr/>
        </p:nvSpPr>
        <p:spPr>
          <a:xfrm>
            <a:off x="6466503" y="4712370"/>
            <a:ext cx="1315425" cy="430887"/>
          </a:xfrm>
          <a:prstGeom prst="rect">
            <a:avLst/>
          </a:prstGeom>
          <a:noFill/>
        </p:spPr>
        <p:txBody>
          <a:bodyPr wrap="none" lIns="45720" rIns="45720" rtlCol="0">
            <a:spAutoFit/>
          </a:bodyPr>
          <a:lstStyle/>
          <a:p>
            <a:pPr>
              <a:buClr>
                <a:srgbClr val="C00000"/>
              </a:buClr>
              <a:buSzPct val="80000"/>
            </a:pPr>
            <a:r>
              <a:rPr lang="en-US" sz="2200" dirty="0" smtClean="0"/>
              <a:t>back side</a:t>
            </a:r>
          </a:p>
        </p:txBody>
      </p:sp>
      <p:sp>
        <p:nvSpPr>
          <p:cNvPr id="12" name="TextBox 11"/>
          <p:cNvSpPr txBox="1"/>
          <p:nvPr/>
        </p:nvSpPr>
        <p:spPr>
          <a:xfrm>
            <a:off x="8167005" y="5517232"/>
            <a:ext cx="797483" cy="769441"/>
          </a:xfrm>
          <a:prstGeom prst="rect">
            <a:avLst/>
          </a:prstGeom>
          <a:noFill/>
        </p:spPr>
        <p:txBody>
          <a:bodyPr wrap="square" lIns="45720" rIns="45720" rtlCol="0">
            <a:spAutoFit/>
          </a:bodyPr>
          <a:lstStyle/>
          <a:p>
            <a:pPr>
              <a:buClr>
                <a:srgbClr val="C00000"/>
              </a:buClr>
              <a:buSzPct val="80000"/>
            </a:pPr>
            <a:r>
              <a:rPr lang="en-US" sz="2200" dirty="0" smtClean="0"/>
              <a:t>front side</a:t>
            </a:r>
          </a:p>
        </p:txBody>
      </p:sp>
      <p:cxnSp>
        <p:nvCxnSpPr>
          <p:cNvPr id="7" name="Straight Arrow Connector 6"/>
          <p:cNvCxnSpPr>
            <a:stCxn id="11" idx="0"/>
            <a:endCxn id="2" idx="2"/>
          </p:cNvCxnSpPr>
          <p:nvPr/>
        </p:nvCxnSpPr>
        <p:spPr>
          <a:xfrm flipH="1" flipV="1">
            <a:off x="6073068" y="4712370"/>
            <a:ext cx="1058511" cy="876870"/>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1" idx="0"/>
            <a:endCxn id="10" idx="2"/>
          </p:cNvCxnSpPr>
          <p:nvPr/>
        </p:nvCxnSpPr>
        <p:spPr>
          <a:xfrm flipV="1">
            <a:off x="7131579" y="4712370"/>
            <a:ext cx="957713" cy="876870"/>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409520" y="6330806"/>
            <a:ext cx="3554968" cy="338554"/>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1600" dirty="0" smtClean="0"/>
              <a:t>Diagram of a multi-core processor</a:t>
            </a:r>
            <a:endParaRPr lang="en-GB" sz="1600" dirty="0"/>
          </a:p>
        </p:txBody>
      </p:sp>
      <p:sp>
        <p:nvSpPr>
          <p:cNvPr id="14" name="Rectangle 13"/>
          <p:cNvSpPr/>
          <p:nvPr/>
        </p:nvSpPr>
        <p:spPr>
          <a:xfrm>
            <a:off x="179511" y="5661248"/>
            <a:ext cx="5223898" cy="1015663"/>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Compute-IT</a:t>
            </a:r>
            <a:endParaRPr lang="en-US" sz="2000" b="1" dirty="0">
              <a:solidFill>
                <a:srgbClr val="002060"/>
              </a:solidFill>
              <a:latin typeface="Arial" panose="020B0604020202020204" pitchFamily="34" charset="0"/>
              <a:cs typeface="Arial" panose="020B0604020202020204" pitchFamily="34" charset="0"/>
            </a:endParaRPr>
          </a:p>
          <a:p>
            <a:pPr marL="738188" indent="-738188">
              <a:buClr>
                <a:srgbClr val="C00000"/>
              </a:buClr>
              <a:tabLst>
                <a:tab pos="2420938" algn="l"/>
              </a:tabLst>
            </a:pPr>
            <a:r>
              <a:rPr lang="en-US" sz="2000" b="1" dirty="0">
                <a:solidFill>
                  <a:srgbClr val="000000"/>
                </a:solidFill>
                <a:latin typeface="Arial" panose="020B0604020202020204" pitchFamily="34" charset="0"/>
                <a:cs typeface="Arial" panose="020B0604020202020204" pitchFamily="34" charset="0"/>
              </a:rPr>
              <a:t>5.1.3</a:t>
            </a:r>
            <a:r>
              <a:rPr lang="en-US" sz="2000" dirty="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	Add </a:t>
            </a:r>
            <a:r>
              <a:rPr lang="en-US" sz="2000" dirty="0">
                <a:solidFill>
                  <a:srgbClr val="000000"/>
                </a:solidFill>
                <a:latin typeface="Arial" panose="020B0604020202020204" pitchFamily="34" charset="0"/>
                <a:cs typeface="Arial" panose="020B0604020202020204" pitchFamily="34" charset="0"/>
              </a:rPr>
              <a:t>the five generations of computers to the timeline you created in </a:t>
            </a:r>
            <a:r>
              <a:rPr lang="en-US" sz="2000" b="1" dirty="0" smtClean="0">
                <a:solidFill>
                  <a:srgbClr val="000000"/>
                </a:solidFill>
                <a:latin typeface="Arial" panose="020B0604020202020204" pitchFamily="34" charset="0"/>
                <a:cs typeface="Arial" panose="020B0604020202020204" pitchFamily="34" charset="0"/>
              </a:rPr>
              <a:t>5.1.2</a:t>
            </a:r>
            <a:r>
              <a:rPr lang="en-US" sz="2000" dirty="0" smtClean="0">
                <a:solidFill>
                  <a:srgbClr val="000000"/>
                </a:solidFill>
                <a:latin typeface="Arial" panose="020B0604020202020204" pitchFamily="34" charset="0"/>
                <a:cs typeface="Arial" panose="020B0604020202020204" pitchFamily="34" charset="0"/>
              </a:rPr>
              <a:t>.</a:t>
            </a:r>
            <a:endParaRPr lang="en-GB" sz="2000"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949270">
            <a:off x="5089727" y="5535503"/>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3271472"/>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a:t>5.1 </a:t>
            </a:r>
            <a:r>
              <a:rPr lang="en-US" sz="3000" dirty="0" smtClean="0"/>
              <a:t>- The Origins </a:t>
            </a:r>
            <a:r>
              <a:rPr lang="en-US" sz="3000" dirty="0"/>
              <a:t>of </a:t>
            </a:r>
            <a:r>
              <a:rPr lang="en-US" sz="3000" dirty="0" smtClean="0"/>
              <a:t>Modern Digital Computing</a:t>
            </a:r>
            <a:endParaRPr lang="en-GB" sz="3000" b="1" dirty="0" smtClean="0"/>
          </a:p>
        </p:txBody>
      </p:sp>
      <p:sp>
        <p:nvSpPr>
          <p:cNvPr id="34" name="Rectangle 33"/>
          <p:cNvSpPr/>
          <p:nvPr/>
        </p:nvSpPr>
        <p:spPr>
          <a:xfrm>
            <a:off x="179512" y="3068960"/>
            <a:ext cx="6048672" cy="3693319"/>
          </a:xfrm>
          <a:prstGeom prst="rect">
            <a:avLst/>
          </a:prstGeom>
        </p:spPr>
        <p:txBody>
          <a:bodyPr wrap="square">
            <a:spAutoFit/>
          </a:bodyPr>
          <a:lstStyle/>
          <a:p>
            <a:pPr>
              <a:buClr>
                <a:srgbClr val="0070C0"/>
              </a:buClr>
            </a:pPr>
            <a:r>
              <a:rPr lang="en-US" sz="1950" b="1" dirty="0" smtClean="0">
                <a:solidFill>
                  <a:srgbClr val="C00000"/>
                </a:solidFill>
              </a:rPr>
              <a:t>Computing Pioneers</a:t>
            </a:r>
            <a:endParaRPr lang="en-US" sz="1950" b="1" dirty="0">
              <a:solidFill>
                <a:srgbClr val="C00000"/>
              </a:solidFill>
            </a:endParaRPr>
          </a:p>
          <a:p>
            <a:pPr marL="287338" indent="-287338">
              <a:buClr>
                <a:srgbClr val="0070C0"/>
              </a:buClr>
              <a:buFont typeface="Wingdings 3" panose="05040102010807070707" pitchFamily="18" charset="2"/>
              <a:buChar char=""/>
            </a:pPr>
            <a:r>
              <a:rPr lang="en-US" sz="1950" dirty="0"/>
              <a:t>Before the development of general-purpose computers, most calculations were undertaken by humans. However, using </a:t>
            </a:r>
            <a:r>
              <a:rPr lang="en-US" sz="1950" dirty="0" smtClean="0"/>
              <a:t>aids to </a:t>
            </a:r>
            <a:r>
              <a:rPr lang="en-US" sz="1950" dirty="0"/>
              <a:t>calculate or compute goes back thousands of years.</a:t>
            </a:r>
          </a:p>
          <a:p>
            <a:pPr marL="287338" indent="-287338">
              <a:buClr>
                <a:srgbClr val="0070C0"/>
              </a:buClr>
              <a:buFont typeface="Wingdings 3" panose="05040102010807070707" pitchFamily="18" charset="2"/>
              <a:buChar char=""/>
            </a:pPr>
            <a:r>
              <a:rPr lang="en-US" sz="1950" dirty="0"/>
              <a:t>The </a:t>
            </a:r>
            <a:r>
              <a:rPr lang="en-US" sz="1950" dirty="0" err="1"/>
              <a:t>Antikythera</a:t>
            </a:r>
            <a:r>
              <a:rPr lang="en-US" sz="1950" dirty="0"/>
              <a:t> is believed to be the earliest mechanical analog ‘computer’ and is dated around 100BC. It is a </a:t>
            </a:r>
            <a:r>
              <a:rPr lang="en-US" sz="1950" dirty="0" smtClean="0"/>
              <a:t>complex mechanism </a:t>
            </a:r>
            <a:r>
              <a:rPr lang="en-US" sz="1950" dirty="0"/>
              <a:t>designed by the Greeks to calculate the position of the Sun and Moon, the Moon phases, eclipses and </a:t>
            </a:r>
            <a:r>
              <a:rPr lang="en-US" sz="1950" dirty="0" smtClean="0"/>
              <a:t>the location </a:t>
            </a:r>
            <a:r>
              <a:rPr lang="en-US" sz="1950" dirty="0"/>
              <a:t>of various planets in the sky; but until the 1980s we had no idea how it actually worked!</a:t>
            </a:r>
          </a:p>
        </p:txBody>
      </p:sp>
      <p:sp>
        <p:nvSpPr>
          <p:cNvPr id="8" name="Rectangle 7"/>
          <p:cNvSpPr/>
          <p:nvPr/>
        </p:nvSpPr>
        <p:spPr>
          <a:xfrm>
            <a:off x="179512" y="1155404"/>
            <a:ext cx="8708512" cy="1883593"/>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1940" b="1" dirty="0" smtClean="0">
                <a:solidFill>
                  <a:srgbClr val="C00000"/>
                </a:solidFill>
                <a:latin typeface="Arial" panose="020B0604020202020204" pitchFamily="34" charset="0"/>
                <a:cs typeface="Arial" panose="020B0604020202020204" pitchFamily="34" charset="0"/>
              </a:rPr>
              <a:t>Challenge</a:t>
            </a:r>
            <a:endParaRPr lang="en-US" sz="194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1940" dirty="0">
                <a:solidFill>
                  <a:srgbClr val="000000"/>
                </a:solidFill>
                <a:latin typeface="Arial" panose="020B0604020202020204" pitchFamily="34" charset="0"/>
                <a:cs typeface="Arial" panose="020B0604020202020204" pitchFamily="34" charset="0"/>
              </a:rPr>
              <a:t>Computers simply follow the instructions given to them, so we need to convert the instructions given by humans </a:t>
            </a:r>
            <a:r>
              <a:rPr lang="en-US" sz="1940" dirty="0" smtClean="0">
                <a:solidFill>
                  <a:srgbClr val="000000"/>
                </a:solidFill>
                <a:latin typeface="Arial" panose="020B0604020202020204" pitchFamily="34" charset="0"/>
                <a:cs typeface="Arial" panose="020B0604020202020204" pitchFamily="34" charset="0"/>
              </a:rPr>
              <a:t>into something </a:t>
            </a:r>
            <a:r>
              <a:rPr lang="en-US" sz="1940" dirty="0">
                <a:solidFill>
                  <a:srgbClr val="000000"/>
                </a:solidFill>
                <a:latin typeface="Arial" panose="020B0604020202020204" pitchFamily="34" charset="0"/>
                <a:cs typeface="Arial" panose="020B0604020202020204" pitchFamily="34" charset="0"/>
              </a:rPr>
              <a:t>the computer can understand. Your challenge is to write a program to carry out simple arithmetic calculations </a:t>
            </a:r>
            <a:r>
              <a:rPr lang="en-US" sz="1940" dirty="0" smtClean="0">
                <a:solidFill>
                  <a:srgbClr val="000000"/>
                </a:solidFill>
                <a:latin typeface="Arial" panose="020B0604020202020204" pitchFamily="34" charset="0"/>
                <a:cs typeface="Arial" panose="020B0604020202020204" pitchFamily="34" charset="0"/>
              </a:rPr>
              <a:t>in a </a:t>
            </a:r>
            <a:r>
              <a:rPr lang="en-US" sz="1940" dirty="0">
                <a:solidFill>
                  <a:srgbClr val="000000"/>
                </a:solidFill>
                <a:latin typeface="Arial" panose="020B0604020202020204" pitchFamily="34" charset="0"/>
                <a:cs typeface="Arial" panose="020B0604020202020204" pitchFamily="34" charset="0"/>
              </a:rPr>
              <a:t>language the machine can understand and to think like the machine in order to do this.</a:t>
            </a:r>
            <a:endParaRPr lang="en-GB" sz="1940" b="1"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497372">
            <a:off x="8598580" y="1000928"/>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1" name="TextBox 10"/>
          <p:cNvSpPr txBox="1"/>
          <p:nvPr/>
        </p:nvSpPr>
        <p:spPr>
          <a:xfrm>
            <a:off x="6228184" y="5589240"/>
            <a:ext cx="2659840" cy="923330"/>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b="1" dirty="0" err="1" smtClean="0"/>
              <a:t>Antikythera</a:t>
            </a:r>
            <a:r>
              <a:rPr lang="en-GB" b="1" dirty="0" smtClean="0"/>
              <a:t> </a:t>
            </a:r>
            <a:r>
              <a:rPr lang="en-GB" dirty="0" smtClean="0"/>
              <a:t>mechanism, dated 100BC</a:t>
            </a:r>
            <a:endParaRPr lang="en-GB" dirty="0"/>
          </a:p>
        </p:txBody>
      </p:sp>
      <p:pic>
        <p:nvPicPr>
          <p:cNvPr id="1026" name="Picture 2" descr="Image result for Antikythe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5" y="3115952"/>
            <a:ext cx="2664296" cy="2373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a:t>5.1 </a:t>
            </a:r>
            <a:r>
              <a:rPr lang="en-US" sz="3600" dirty="0" smtClean="0"/>
              <a:t>– Computer Generations</a:t>
            </a:r>
            <a:endParaRPr lang="en-GB" sz="3600" b="1" dirty="0" smtClean="0"/>
          </a:p>
        </p:txBody>
      </p:sp>
      <p:sp>
        <p:nvSpPr>
          <p:cNvPr id="14" name="Rectangle 13"/>
          <p:cNvSpPr/>
          <p:nvPr/>
        </p:nvSpPr>
        <p:spPr>
          <a:xfrm>
            <a:off x="179512" y="1124744"/>
            <a:ext cx="8712968" cy="5493812"/>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340" b="1" dirty="0" smtClean="0">
                <a:solidFill>
                  <a:srgbClr val="002060"/>
                </a:solidFill>
                <a:latin typeface="Arial" panose="020B0604020202020204" pitchFamily="34" charset="0"/>
                <a:cs typeface="Arial" panose="020B0604020202020204" pitchFamily="34" charset="0"/>
              </a:rPr>
              <a:t>Compute-IT</a:t>
            </a:r>
            <a:endParaRPr lang="en-US" sz="2340" b="1" dirty="0">
              <a:solidFill>
                <a:srgbClr val="002060"/>
              </a:solidFill>
              <a:latin typeface="Arial" panose="020B0604020202020204" pitchFamily="34" charset="0"/>
              <a:cs typeface="Arial" panose="020B0604020202020204" pitchFamily="34" charset="0"/>
            </a:endParaRPr>
          </a:p>
          <a:p>
            <a:pPr marL="738188" indent="-738188">
              <a:buClr>
                <a:srgbClr val="C00000"/>
              </a:buClr>
              <a:tabLst>
                <a:tab pos="2420938" algn="l"/>
              </a:tabLst>
            </a:pPr>
            <a:r>
              <a:rPr lang="en-US" sz="2340" b="1" dirty="0">
                <a:solidFill>
                  <a:srgbClr val="000000"/>
                </a:solidFill>
                <a:latin typeface="Arial" panose="020B0604020202020204" pitchFamily="34" charset="0"/>
                <a:cs typeface="Arial" panose="020B0604020202020204" pitchFamily="34" charset="0"/>
              </a:rPr>
              <a:t>5.1.4</a:t>
            </a:r>
            <a:r>
              <a:rPr lang="en-US" sz="2340" dirty="0">
                <a:solidFill>
                  <a:srgbClr val="000000"/>
                </a:solidFill>
                <a:latin typeface="Arial" panose="020B0604020202020204" pitchFamily="34" charset="0"/>
                <a:cs typeface="Arial" panose="020B0604020202020204" pitchFamily="34" charset="0"/>
              </a:rPr>
              <a:t> There are several key people from the history of computing identified in this unit. Here is a list of more names:</a:t>
            </a:r>
          </a:p>
          <a:p>
            <a:pPr marL="741363">
              <a:buClr>
                <a:srgbClr val="C00000"/>
              </a:buClr>
              <a:tabLst>
                <a:tab pos="2967038" algn="l"/>
                <a:tab pos="5951538" algn="l"/>
              </a:tabLst>
            </a:pPr>
            <a:r>
              <a:rPr lang="en-US" sz="2340" dirty="0">
                <a:solidFill>
                  <a:srgbClr val="000000"/>
                </a:solidFill>
                <a:latin typeface="Arial" panose="020B0604020202020204" pitchFamily="34" charset="0"/>
                <a:cs typeface="Arial" panose="020B0604020202020204" pitchFamily="34" charset="0"/>
              </a:rPr>
              <a:t>John Backus </a:t>
            </a:r>
            <a:r>
              <a:rPr lang="en-US" sz="2340" dirty="0" smtClean="0">
                <a:solidFill>
                  <a:srgbClr val="000000"/>
                </a:solidFill>
                <a:latin typeface="Arial" panose="020B0604020202020204" pitchFamily="34" charset="0"/>
                <a:cs typeface="Arial" panose="020B0604020202020204" pitchFamily="34" charset="0"/>
              </a:rPr>
              <a:t>	Grace </a:t>
            </a:r>
            <a:r>
              <a:rPr lang="en-US" sz="2340" dirty="0">
                <a:solidFill>
                  <a:srgbClr val="000000"/>
                </a:solidFill>
                <a:latin typeface="Arial" panose="020B0604020202020204" pitchFamily="34" charset="0"/>
                <a:cs typeface="Arial" panose="020B0604020202020204" pitchFamily="34" charset="0"/>
              </a:rPr>
              <a:t>Hopper Linus </a:t>
            </a:r>
            <a:r>
              <a:rPr lang="en-US" sz="2340" dirty="0" smtClean="0">
                <a:solidFill>
                  <a:srgbClr val="000000"/>
                </a:solidFill>
                <a:latin typeface="Arial" panose="020B0604020202020204" pitchFamily="34" charset="0"/>
                <a:cs typeface="Arial" panose="020B0604020202020204" pitchFamily="34" charset="0"/>
              </a:rPr>
              <a:t>	Titus </a:t>
            </a:r>
            <a:r>
              <a:rPr lang="en-US" sz="2340" dirty="0">
                <a:solidFill>
                  <a:srgbClr val="000000"/>
                </a:solidFill>
                <a:latin typeface="Arial" panose="020B0604020202020204" pitchFamily="34" charset="0"/>
                <a:cs typeface="Arial" panose="020B0604020202020204" pitchFamily="34" charset="0"/>
              </a:rPr>
              <a:t>Torvalds</a:t>
            </a:r>
          </a:p>
          <a:p>
            <a:pPr marL="741363">
              <a:buClr>
                <a:srgbClr val="C00000"/>
              </a:buClr>
              <a:tabLst>
                <a:tab pos="2967038" algn="l"/>
                <a:tab pos="5951538" algn="l"/>
              </a:tabLst>
            </a:pPr>
            <a:r>
              <a:rPr lang="en-US" sz="2340" dirty="0">
                <a:solidFill>
                  <a:srgbClr val="000000"/>
                </a:solidFill>
                <a:latin typeface="Arial" panose="020B0604020202020204" pitchFamily="34" charset="0"/>
                <a:cs typeface="Arial" panose="020B0604020202020204" pitchFamily="34" charset="0"/>
              </a:rPr>
              <a:t>Alan </a:t>
            </a:r>
            <a:r>
              <a:rPr lang="en-US" sz="2340" dirty="0" smtClean="0">
                <a:solidFill>
                  <a:srgbClr val="000000"/>
                </a:solidFill>
                <a:latin typeface="Arial" panose="020B0604020202020204" pitchFamily="34" charset="0"/>
                <a:cs typeface="Arial" panose="020B0604020202020204" pitchFamily="34" charset="0"/>
              </a:rPr>
              <a:t>Turing	John </a:t>
            </a:r>
            <a:r>
              <a:rPr lang="en-US" sz="2340" dirty="0">
                <a:solidFill>
                  <a:srgbClr val="000000"/>
                </a:solidFill>
                <a:latin typeface="Arial" panose="020B0604020202020204" pitchFamily="34" charset="0"/>
                <a:cs typeface="Arial" panose="020B0604020202020204" pitchFamily="34" charset="0"/>
              </a:rPr>
              <a:t>Von </a:t>
            </a:r>
            <a:r>
              <a:rPr lang="en-US" sz="2340" dirty="0" smtClean="0">
                <a:solidFill>
                  <a:srgbClr val="000000"/>
                </a:solidFill>
                <a:latin typeface="Arial" panose="020B0604020202020204" pitchFamily="34" charset="0"/>
                <a:cs typeface="Arial" panose="020B0604020202020204" pitchFamily="34" charset="0"/>
              </a:rPr>
              <a:t>Neumann 	Tim </a:t>
            </a:r>
            <a:r>
              <a:rPr lang="en-US" sz="2340" dirty="0">
                <a:solidFill>
                  <a:srgbClr val="000000"/>
                </a:solidFill>
                <a:latin typeface="Arial" panose="020B0604020202020204" pitchFamily="34" charset="0"/>
                <a:cs typeface="Arial" panose="020B0604020202020204" pitchFamily="34" charset="0"/>
              </a:rPr>
              <a:t>Berners-Lee </a:t>
            </a:r>
            <a:r>
              <a:rPr lang="en-US" sz="2340" dirty="0" smtClean="0">
                <a:solidFill>
                  <a:srgbClr val="000000"/>
                </a:solidFill>
                <a:latin typeface="Arial" panose="020B0604020202020204" pitchFamily="34" charset="0"/>
                <a:cs typeface="Arial" panose="020B0604020202020204" pitchFamily="34" charset="0"/>
              </a:rPr>
              <a:t>George </a:t>
            </a:r>
            <a:r>
              <a:rPr lang="en-US" sz="2340" dirty="0">
                <a:solidFill>
                  <a:srgbClr val="000000"/>
                </a:solidFill>
                <a:latin typeface="Arial" panose="020B0604020202020204" pitchFamily="34" charset="0"/>
                <a:cs typeface="Arial" panose="020B0604020202020204" pitchFamily="34" charset="0"/>
              </a:rPr>
              <a:t>Boole </a:t>
            </a:r>
            <a:r>
              <a:rPr lang="en-US" sz="2340" dirty="0" smtClean="0">
                <a:solidFill>
                  <a:srgbClr val="000000"/>
                </a:solidFill>
                <a:latin typeface="Arial" panose="020B0604020202020204" pitchFamily="34" charset="0"/>
                <a:cs typeface="Arial" panose="020B0604020202020204" pitchFamily="34" charset="0"/>
              </a:rPr>
              <a:t>	Brian </a:t>
            </a:r>
            <a:r>
              <a:rPr lang="en-US" sz="2340" dirty="0">
                <a:solidFill>
                  <a:srgbClr val="000000"/>
                </a:solidFill>
                <a:latin typeface="Arial" panose="020B0604020202020204" pitchFamily="34" charset="0"/>
                <a:cs typeface="Arial" panose="020B0604020202020204" pitchFamily="34" charset="0"/>
              </a:rPr>
              <a:t>Wilson </a:t>
            </a:r>
            <a:r>
              <a:rPr lang="en-US" sz="2340" dirty="0" smtClean="0">
                <a:solidFill>
                  <a:srgbClr val="000000"/>
                </a:solidFill>
                <a:latin typeface="Arial" panose="020B0604020202020204" pitchFamily="34" charset="0"/>
                <a:cs typeface="Arial" panose="020B0604020202020204" pitchFamily="34" charset="0"/>
              </a:rPr>
              <a:t>Kernighan 	Steve </a:t>
            </a:r>
            <a:r>
              <a:rPr lang="en-US" sz="2340" dirty="0">
                <a:solidFill>
                  <a:srgbClr val="000000"/>
                </a:solidFill>
                <a:latin typeface="Arial" panose="020B0604020202020204" pitchFamily="34" charset="0"/>
                <a:cs typeface="Arial" panose="020B0604020202020204" pitchFamily="34" charset="0"/>
              </a:rPr>
              <a:t>Jobs</a:t>
            </a:r>
          </a:p>
          <a:p>
            <a:pPr marL="741363">
              <a:buClr>
                <a:srgbClr val="C00000"/>
              </a:buClr>
              <a:tabLst>
                <a:tab pos="2967038" algn="l"/>
                <a:tab pos="5951538" algn="l"/>
              </a:tabLst>
            </a:pPr>
            <a:r>
              <a:rPr lang="en-US" sz="2340" dirty="0">
                <a:solidFill>
                  <a:srgbClr val="000000"/>
                </a:solidFill>
                <a:latin typeface="Arial" panose="020B0604020202020204" pitchFamily="34" charset="0"/>
                <a:cs typeface="Arial" panose="020B0604020202020204" pitchFamily="34" charset="0"/>
              </a:rPr>
              <a:t>Kathleen Booth </a:t>
            </a:r>
            <a:r>
              <a:rPr lang="en-US" sz="2340" dirty="0" smtClean="0">
                <a:solidFill>
                  <a:srgbClr val="000000"/>
                </a:solidFill>
                <a:latin typeface="Arial" panose="020B0604020202020204" pitchFamily="34" charset="0"/>
                <a:cs typeface="Arial" panose="020B0604020202020204" pitchFamily="34" charset="0"/>
              </a:rPr>
              <a:t>	Peter </a:t>
            </a:r>
            <a:r>
              <a:rPr lang="en-US" sz="2340" dirty="0" err="1">
                <a:solidFill>
                  <a:srgbClr val="000000"/>
                </a:solidFill>
                <a:latin typeface="Arial" panose="020B0604020202020204" pitchFamily="34" charset="0"/>
                <a:cs typeface="Arial" panose="020B0604020202020204" pitchFamily="34" charset="0"/>
              </a:rPr>
              <a:t>Naur</a:t>
            </a:r>
            <a:r>
              <a:rPr lang="en-US" sz="2340" dirty="0">
                <a:solidFill>
                  <a:srgbClr val="000000"/>
                </a:solidFill>
                <a:latin typeface="Arial" panose="020B0604020202020204" pitchFamily="34" charset="0"/>
                <a:cs typeface="Arial" panose="020B0604020202020204" pitchFamily="34" charset="0"/>
              </a:rPr>
              <a:t> </a:t>
            </a:r>
            <a:r>
              <a:rPr lang="en-US" sz="2340" dirty="0" smtClean="0">
                <a:solidFill>
                  <a:srgbClr val="000000"/>
                </a:solidFill>
                <a:latin typeface="Arial" panose="020B0604020202020204" pitchFamily="34" charset="0"/>
                <a:cs typeface="Arial" panose="020B0604020202020204" pitchFamily="34" charset="0"/>
              </a:rPr>
              <a:t>	Maurice </a:t>
            </a:r>
            <a:r>
              <a:rPr lang="en-US" sz="2340" dirty="0">
                <a:solidFill>
                  <a:srgbClr val="000000"/>
                </a:solidFill>
                <a:latin typeface="Arial" panose="020B0604020202020204" pitchFamily="34" charset="0"/>
                <a:cs typeface="Arial" panose="020B0604020202020204" pitchFamily="34" charset="0"/>
              </a:rPr>
              <a:t>Wilkes</a:t>
            </a:r>
          </a:p>
          <a:p>
            <a:pPr marL="741363">
              <a:buClr>
                <a:srgbClr val="C00000"/>
              </a:buClr>
              <a:tabLst>
                <a:tab pos="2967038" algn="l"/>
                <a:tab pos="5951538" algn="l"/>
              </a:tabLst>
            </a:pPr>
            <a:r>
              <a:rPr lang="en-US" sz="2340" dirty="0">
                <a:solidFill>
                  <a:srgbClr val="000000"/>
                </a:solidFill>
                <a:latin typeface="Arial" panose="020B0604020202020204" pitchFamily="34" charset="0"/>
                <a:cs typeface="Arial" panose="020B0604020202020204" pitchFamily="34" charset="0"/>
              </a:rPr>
              <a:t>Seymour Cray </a:t>
            </a:r>
            <a:r>
              <a:rPr lang="en-US" sz="2340" dirty="0" smtClean="0">
                <a:solidFill>
                  <a:srgbClr val="000000"/>
                </a:solidFill>
                <a:latin typeface="Arial" panose="020B0604020202020204" pitchFamily="34" charset="0"/>
                <a:cs typeface="Arial" panose="020B0604020202020204" pitchFamily="34" charset="0"/>
              </a:rPr>
              <a:t>	Dennis </a:t>
            </a:r>
            <a:r>
              <a:rPr lang="en-US" sz="2340" dirty="0">
                <a:solidFill>
                  <a:srgbClr val="000000"/>
                </a:solidFill>
                <a:latin typeface="Arial" panose="020B0604020202020204" pitchFamily="34" charset="0"/>
                <a:cs typeface="Arial" panose="020B0604020202020204" pitchFamily="34" charset="0"/>
              </a:rPr>
              <a:t>Ritchie </a:t>
            </a:r>
            <a:r>
              <a:rPr lang="en-US" sz="2340" dirty="0" smtClean="0">
                <a:solidFill>
                  <a:srgbClr val="000000"/>
                </a:solidFill>
                <a:latin typeface="Arial" panose="020B0604020202020204" pitchFamily="34" charset="0"/>
                <a:cs typeface="Arial" panose="020B0604020202020204" pitchFamily="34" charset="0"/>
              </a:rPr>
              <a:t>	Sophie </a:t>
            </a:r>
            <a:r>
              <a:rPr lang="en-US" sz="2340" dirty="0">
                <a:solidFill>
                  <a:srgbClr val="000000"/>
                </a:solidFill>
                <a:latin typeface="Arial" panose="020B0604020202020204" pitchFamily="34" charset="0"/>
                <a:cs typeface="Arial" panose="020B0604020202020204" pitchFamily="34" charset="0"/>
              </a:rPr>
              <a:t>Wilson</a:t>
            </a:r>
          </a:p>
          <a:p>
            <a:pPr marL="741363">
              <a:buClr>
                <a:srgbClr val="C00000"/>
              </a:buClr>
              <a:tabLst>
                <a:tab pos="2967038" algn="l"/>
                <a:tab pos="5951538" algn="l"/>
              </a:tabLst>
            </a:pPr>
            <a:r>
              <a:rPr lang="en-US" sz="2340" dirty="0" err="1">
                <a:solidFill>
                  <a:srgbClr val="000000"/>
                </a:solidFill>
                <a:latin typeface="Arial" panose="020B0604020202020204" pitchFamily="34" charset="0"/>
                <a:cs typeface="Arial" panose="020B0604020202020204" pitchFamily="34" charset="0"/>
              </a:rPr>
              <a:t>Edsger</a:t>
            </a:r>
            <a:r>
              <a:rPr lang="en-US" sz="2340" dirty="0">
                <a:solidFill>
                  <a:srgbClr val="000000"/>
                </a:solidFill>
                <a:latin typeface="Arial" panose="020B0604020202020204" pitchFamily="34" charset="0"/>
                <a:cs typeface="Arial" panose="020B0604020202020204" pitchFamily="34" charset="0"/>
              </a:rPr>
              <a:t> Dijkstra </a:t>
            </a:r>
            <a:r>
              <a:rPr lang="en-US" sz="2340" dirty="0" smtClean="0">
                <a:solidFill>
                  <a:srgbClr val="000000"/>
                </a:solidFill>
                <a:latin typeface="Arial" panose="020B0604020202020204" pitchFamily="34" charset="0"/>
                <a:cs typeface="Arial" panose="020B0604020202020204" pitchFamily="34" charset="0"/>
              </a:rPr>
              <a:t>	Jean </a:t>
            </a:r>
            <a:r>
              <a:rPr lang="en-US" sz="2340" dirty="0" err="1">
                <a:solidFill>
                  <a:srgbClr val="000000"/>
                </a:solidFill>
                <a:latin typeface="Arial" panose="020B0604020202020204" pitchFamily="34" charset="0"/>
                <a:cs typeface="Arial" panose="020B0604020202020204" pitchFamily="34" charset="0"/>
              </a:rPr>
              <a:t>Sammet</a:t>
            </a:r>
            <a:r>
              <a:rPr lang="en-US" sz="2340" dirty="0">
                <a:solidFill>
                  <a:srgbClr val="000000"/>
                </a:solidFill>
                <a:latin typeface="Arial" panose="020B0604020202020204" pitchFamily="34" charset="0"/>
                <a:cs typeface="Arial" panose="020B0604020202020204" pitchFamily="34" charset="0"/>
              </a:rPr>
              <a:t> </a:t>
            </a:r>
            <a:r>
              <a:rPr lang="en-US" sz="2340" dirty="0" smtClean="0">
                <a:solidFill>
                  <a:srgbClr val="000000"/>
                </a:solidFill>
                <a:latin typeface="Arial" panose="020B0604020202020204" pitchFamily="34" charset="0"/>
                <a:cs typeface="Arial" panose="020B0604020202020204" pitchFamily="34" charset="0"/>
              </a:rPr>
              <a:t>	Jeanette </a:t>
            </a:r>
            <a:r>
              <a:rPr lang="en-US" sz="2340" dirty="0">
                <a:solidFill>
                  <a:srgbClr val="000000"/>
                </a:solidFill>
                <a:latin typeface="Arial" panose="020B0604020202020204" pitchFamily="34" charset="0"/>
                <a:cs typeface="Arial" panose="020B0604020202020204" pitchFamily="34" charset="0"/>
              </a:rPr>
              <a:t>Wing</a:t>
            </a:r>
          </a:p>
          <a:p>
            <a:pPr marL="741363">
              <a:buClr>
                <a:srgbClr val="C00000"/>
              </a:buClr>
              <a:tabLst>
                <a:tab pos="2967038" algn="l"/>
                <a:tab pos="5951538" algn="l"/>
              </a:tabLst>
            </a:pPr>
            <a:r>
              <a:rPr lang="en-US" sz="2340" dirty="0">
                <a:solidFill>
                  <a:srgbClr val="000000"/>
                </a:solidFill>
                <a:latin typeface="Arial" panose="020B0604020202020204" pitchFamily="34" charset="0"/>
                <a:cs typeface="Arial" panose="020B0604020202020204" pitchFamily="34" charset="0"/>
              </a:rPr>
              <a:t>Stephen </a:t>
            </a:r>
            <a:r>
              <a:rPr lang="en-US" sz="2340" dirty="0" err="1">
                <a:solidFill>
                  <a:srgbClr val="000000"/>
                </a:solidFill>
                <a:latin typeface="Arial" panose="020B0604020202020204" pitchFamily="34" charset="0"/>
                <a:cs typeface="Arial" panose="020B0604020202020204" pitchFamily="34" charset="0"/>
              </a:rPr>
              <a:t>Furber</a:t>
            </a:r>
            <a:r>
              <a:rPr lang="en-US" sz="2340" dirty="0">
                <a:solidFill>
                  <a:srgbClr val="000000"/>
                </a:solidFill>
                <a:latin typeface="Arial" panose="020B0604020202020204" pitchFamily="34" charset="0"/>
                <a:cs typeface="Arial" panose="020B0604020202020204" pitchFamily="34" charset="0"/>
              </a:rPr>
              <a:t> </a:t>
            </a:r>
            <a:r>
              <a:rPr lang="en-US" sz="2340" dirty="0" smtClean="0">
                <a:solidFill>
                  <a:srgbClr val="000000"/>
                </a:solidFill>
                <a:latin typeface="Arial" panose="020B0604020202020204" pitchFamily="34" charset="0"/>
                <a:cs typeface="Arial" panose="020B0604020202020204" pitchFamily="34" charset="0"/>
              </a:rPr>
              <a:t>	Claude </a:t>
            </a:r>
            <a:r>
              <a:rPr lang="en-US" sz="2340" dirty="0">
                <a:solidFill>
                  <a:srgbClr val="000000"/>
                </a:solidFill>
                <a:latin typeface="Arial" panose="020B0604020202020204" pitchFamily="34" charset="0"/>
                <a:cs typeface="Arial" panose="020B0604020202020204" pitchFamily="34" charset="0"/>
              </a:rPr>
              <a:t>Shannon </a:t>
            </a:r>
            <a:r>
              <a:rPr lang="en-US" sz="2340" dirty="0" smtClean="0">
                <a:solidFill>
                  <a:srgbClr val="000000"/>
                </a:solidFill>
                <a:latin typeface="Arial" panose="020B0604020202020204" pitchFamily="34" charset="0"/>
                <a:cs typeface="Arial" panose="020B0604020202020204" pitchFamily="34" charset="0"/>
              </a:rPr>
              <a:t>	</a:t>
            </a:r>
            <a:r>
              <a:rPr lang="en-US" sz="2340" dirty="0" err="1" smtClean="0">
                <a:solidFill>
                  <a:srgbClr val="000000"/>
                </a:solidFill>
                <a:latin typeface="Arial" panose="020B0604020202020204" pitchFamily="34" charset="0"/>
                <a:cs typeface="Arial" panose="020B0604020202020204" pitchFamily="34" charset="0"/>
              </a:rPr>
              <a:t>Niklaus</a:t>
            </a:r>
            <a:r>
              <a:rPr lang="en-US" sz="2340" dirty="0" smtClean="0">
                <a:solidFill>
                  <a:srgbClr val="000000"/>
                </a:solidFill>
                <a:latin typeface="Arial" panose="020B0604020202020204" pitchFamily="34" charset="0"/>
                <a:cs typeface="Arial" panose="020B0604020202020204" pitchFamily="34" charset="0"/>
              </a:rPr>
              <a:t> Wirth</a:t>
            </a:r>
          </a:p>
          <a:p>
            <a:pPr marL="741363">
              <a:buClr>
                <a:srgbClr val="C00000"/>
              </a:buClr>
              <a:tabLst>
                <a:tab pos="2967038" algn="l"/>
                <a:tab pos="5951538" algn="l"/>
              </a:tabLst>
            </a:pPr>
            <a:r>
              <a:rPr lang="en-US" sz="2340" dirty="0" smtClean="0">
                <a:solidFill>
                  <a:srgbClr val="000000"/>
                </a:solidFill>
                <a:latin typeface="Arial" panose="020B0604020202020204" pitchFamily="34" charset="0"/>
                <a:cs typeface="Arial" panose="020B0604020202020204" pitchFamily="34" charset="0"/>
              </a:rPr>
              <a:t>Bill </a:t>
            </a:r>
            <a:r>
              <a:rPr lang="en-US" sz="2340" dirty="0">
                <a:solidFill>
                  <a:srgbClr val="000000"/>
                </a:solidFill>
                <a:latin typeface="Arial" panose="020B0604020202020204" pitchFamily="34" charset="0"/>
                <a:cs typeface="Arial" panose="020B0604020202020204" pitchFamily="34" charset="0"/>
              </a:rPr>
              <a:t>Gates </a:t>
            </a:r>
            <a:r>
              <a:rPr lang="en-US" sz="2340" dirty="0" smtClean="0">
                <a:solidFill>
                  <a:srgbClr val="000000"/>
                </a:solidFill>
                <a:latin typeface="Arial" panose="020B0604020202020204" pitchFamily="34" charset="0"/>
                <a:cs typeface="Arial" panose="020B0604020202020204" pitchFamily="34" charset="0"/>
              </a:rPr>
              <a:t>	Stephanie </a:t>
            </a:r>
            <a:r>
              <a:rPr lang="en-US" sz="2340" dirty="0">
                <a:solidFill>
                  <a:srgbClr val="000000"/>
                </a:solidFill>
                <a:latin typeface="Arial" panose="020B0604020202020204" pitchFamily="34" charset="0"/>
                <a:cs typeface="Arial" panose="020B0604020202020204" pitchFamily="34" charset="0"/>
              </a:rPr>
              <a:t>‘Steve’ Shirley </a:t>
            </a:r>
            <a:r>
              <a:rPr lang="en-US" sz="2340" dirty="0" smtClean="0">
                <a:solidFill>
                  <a:srgbClr val="000000"/>
                </a:solidFill>
                <a:latin typeface="Arial" panose="020B0604020202020204" pitchFamily="34" charset="0"/>
                <a:cs typeface="Arial" panose="020B0604020202020204" pitchFamily="34" charset="0"/>
              </a:rPr>
              <a:t> Steve </a:t>
            </a:r>
            <a:r>
              <a:rPr lang="en-US" sz="2340" dirty="0">
                <a:solidFill>
                  <a:srgbClr val="000000"/>
                </a:solidFill>
                <a:latin typeface="Arial" panose="020B0604020202020204" pitchFamily="34" charset="0"/>
                <a:cs typeface="Arial" panose="020B0604020202020204" pitchFamily="34" charset="0"/>
              </a:rPr>
              <a:t>Wozniak</a:t>
            </a:r>
          </a:p>
          <a:p>
            <a:pPr marL="517525" indent="-517525">
              <a:buClr>
                <a:srgbClr val="C00000"/>
              </a:buClr>
              <a:tabLst>
                <a:tab pos="2420938" algn="l"/>
              </a:tabLst>
            </a:pPr>
            <a:r>
              <a:rPr lang="en-US" sz="2340" dirty="0">
                <a:solidFill>
                  <a:srgbClr val="000000"/>
                </a:solidFill>
                <a:latin typeface="Arial" panose="020B0604020202020204" pitchFamily="34" charset="0"/>
                <a:cs typeface="Arial" panose="020B0604020202020204" pitchFamily="34" charset="0"/>
              </a:rPr>
              <a:t>a) </a:t>
            </a:r>
            <a:r>
              <a:rPr lang="en-US" sz="2340" dirty="0" smtClean="0">
                <a:solidFill>
                  <a:srgbClr val="000000"/>
                </a:solidFill>
                <a:latin typeface="Arial" panose="020B0604020202020204" pitchFamily="34" charset="0"/>
                <a:cs typeface="Arial" panose="020B0604020202020204" pitchFamily="34" charset="0"/>
              </a:rPr>
              <a:t>	Choose </a:t>
            </a:r>
            <a:r>
              <a:rPr lang="en-US" sz="2340" dirty="0">
                <a:solidFill>
                  <a:srgbClr val="000000"/>
                </a:solidFill>
                <a:latin typeface="Arial" panose="020B0604020202020204" pitchFamily="34" charset="0"/>
                <a:cs typeface="Arial" panose="020B0604020202020204" pitchFamily="34" charset="0"/>
              </a:rPr>
              <a:t>five people from this list or from elsewhere in this unit, and identify their main contribution to computing.</a:t>
            </a:r>
          </a:p>
          <a:p>
            <a:pPr marL="517525" indent="-517525">
              <a:buClr>
                <a:srgbClr val="C00000"/>
              </a:buClr>
              <a:tabLst>
                <a:tab pos="2420938" algn="l"/>
              </a:tabLst>
            </a:pPr>
            <a:r>
              <a:rPr lang="en-US" sz="2340" dirty="0">
                <a:solidFill>
                  <a:srgbClr val="000000"/>
                </a:solidFill>
                <a:latin typeface="Arial" panose="020B0604020202020204" pitchFamily="34" charset="0"/>
                <a:cs typeface="Arial" panose="020B0604020202020204" pitchFamily="34" charset="0"/>
              </a:rPr>
              <a:t>b) </a:t>
            </a:r>
            <a:r>
              <a:rPr lang="en-US" sz="2340" dirty="0" smtClean="0">
                <a:solidFill>
                  <a:srgbClr val="000000"/>
                </a:solidFill>
                <a:latin typeface="Arial" panose="020B0604020202020204" pitchFamily="34" charset="0"/>
                <a:cs typeface="Arial" panose="020B0604020202020204" pitchFamily="34" charset="0"/>
              </a:rPr>
              <a:t>	Select </a:t>
            </a:r>
            <a:r>
              <a:rPr lang="en-US" sz="2340" dirty="0">
                <a:solidFill>
                  <a:srgbClr val="000000"/>
                </a:solidFill>
                <a:latin typeface="Arial" panose="020B0604020202020204" pitchFamily="34" charset="0"/>
                <a:cs typeface="Arial" panose="020B0604020202020204" pitchFamily="34" charset="0"/>
              </a:rPr>
              <a:t>one of your chosen five and prepare a presentation about their achievements.</a:t>
            </a:r>
            <a:endParaRPr lang="en-GB" sz="2340" u="sng" dirty="0">
              <a:solidFill>
                <a:srgbClr val="FF0000"/>
              </a:solidFill>
              <a:latin typeface="Arial" panose="020B0604020202020204" pitchFamily="34" charset="0"/>
              <a:cs typeface="Arial" panose="020B0604020202020204" pitchFamily="34" charset="0"/>
            </a:endParaRPr>
          </a:p>
        </p:txBody>
      </p:sp>
      <p:sp>
        <p:nvSpPr>
          <p:cNvPr id="16" name="Oval 15"/>
          <p:cNvSpPr/>
          <p:nvPr/>
        </p:nvSpPr>
        <p:spPr>
          <a:xfrm rot="1949270">
            <a:off x="8549680" y="996341"/>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0815096"/>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5.2 – Programming the Machine</a:t>
            </a:r>
            <a:endParaRPr lang="en-GB" sz="4000" b="1" dirty="0" smtClean="0"/>
          </a:p>
        </p:txBody>
      </p:sp>
      <p:sp>
        <p:nvSpPr>
          <p:cNvPr id="34" name="Rectangle 33"/>
          <p:cNvSpPr/>
          <p:nvPr/>
        </p:nvSpPr>
        <p:spPr>
          <a:xfrm>
            <a:off x="179511" y="1103833"/>
            <a:ext cx="6120681" cy="5632311"/>
          </a:xfrm>
          <a:prstGeom prst="rect">
            <a:avLst/>
          </a:prstGeom>
        </p:spPr>
        <p:txBody>
          <a:bodyPr wrap="square">
            <a:spAutoFit/>
          </a:bodyPr>
          <a:lstStyle/>
          <a:p>
            <a:pPr>
              <a:buClr>
                <a:srgbClr val="0070C0"/>
              </a:buClr>
            </a:pPr>
            <a:r>
              <a:rPr lang="en-US" sz="2000" b="1" dirty="0" smtClean="0">
                <a:solidFill>
                  <a:srgbClr val="C00000"/>
                </a:solidFill>
              </a:rPr>
              <a:t>Machine </a:t>
            </a:r>
            <a:r>
              <a:rPr lang="en-US" sz="2000" b="1" dirty="0">
                <a:solidFill>
                  <a:srgbClr val="C00000"/>
                </a:solidFill>
              </a:rPr>
              <a:t>instructions</a:t>
            </a:r>
          </a:p>
          <a:p>
            <a:pPr marL="344488" indent="-344488">
              <a:buClr>
                <a:srgbClr val="0070C0"/>
              </a:buClr>
              <a:buFont typeface="Wingdings 3" panose="05040102010807070707" pitchFamily="18" charset="2"/>
              <a:buChar char=""/>
            </a:pPr>
            <a:r>
              <a:rPr lang="en-US" sz="2000" dirty="0"/>
              <a:t>In 1936, Alan Turing published a set of rules for a theoretical machine that were to form the basis for the </a:t>
            </a:r>
            <a:r>
              <a:rPr lang="en-US" sz="2000" dirty="0" smtClean="0"/>
              <a:t>modern programmable </a:t>
            </a:r>
            <a:r>
              <a:rPr lang="en-US" sz="2000" dirty="0"/>
              <a:t>computer</a:t>
            </a:r>
            <a:r>
              <a:rPr lang="en-US" sz="2000" dirty="0" smtClean="0"/>
              <a:t>.</a:t>
            </a:r>
          </a:p>
          <a:p>
            <a:pPr marL="344488" indent="-344488">
              <a:buClr>
                <a:srgbClr val="0070C0"/>
              </a:buClr>
              <a:buFont typeface="Wingdings 3" panose="05040102010807070707" pitchFamily="18" charset="2"/>
              <a:buChar char=""/>
            </a:pPr>
            <a:r>
              <a:rPr lang="en-US" sz="2000" dirty="0"/>
              <a:t>John Von Neumann used Turing’s ideas to formulate a basic set of principles that have been used to define most </a:t>
            </a:r>
            <a:r>
              <a:rPr lang="en-US" sz="2000" dirty="0" smtClean="0"/>
              <a:t>modern computers </a:t>
            </a:r>
            <a:r>
              <a:rPr lang="en-US" sz="2000" dirty="0"/>
              <a:t>ever since. In the Von Neumann architecture, all program instructions and data are stored together (in </a:t>
            </a:r>
            <a:r>
              <a:rPr lang="en-US" sz="2000" dirty="0" smtClean="0"/>
              <a:t>binary form</a:t>
            </a:r>
            <a:r>
              <a:rPr lang="en-US" sz="2000" dirty="0"/>
              <a:t>) in the computer’s memory</a:t>
            </a:r>
          </a:p>
          <a:p>
            <a:pPr marL="344488" indent="-344488">
              <a:buClr>
                <a:srgbClr val="0070C0"/>
              </a:buClr>
              <a:buFont typeface="Wingdings 3" panose="05040102010807070707" pitchFamily="18" charset="2"/>
              <a:buChar char=""/>
            </a:pPr>
            <a:r>
              <a:rPr lang="en-US" sz="2000" dirty="0"/>
              <a:t>Originally computers were programmed using switches and patch leads. Since every computer was built </a:t>
            </a:r>
            <a:r>
              <a:rPr lang="en-US" sz="2000" dirty="0" smtClean="0"/>
              <a:t>individually, every </a:t>
            </a:r>
            <a:r>
              <a:rPr lang="en-US" sz="2000" dirty="0"/>
              <a:t>computer had a different set of programming instructions for completing the same task. This is still true today </a:t>
            </a:r>
            <a:r>
              <a:rPr lang="en-US" sz="2000" dirty="0" smtClean="0"/>
              <a:t>of CPUs</a:t>
            </a:r>
            <a:r>
              <a:rPr lang="en-US" sz="2000" dirty="0"/>
              <a:t>: most require different binary codes and different machine instructions to carry out the same task.</a:t>
            </a:r>
          </a:p>
        </p:txBody>
      </p:sp>
      <p:sp>
        <p:nvSpPr>
          <p:cNvPr id="9" name="TextBox 8"/>
          <p:cNvSpPr txBox="1"/>
          <p:nvPr/>
        </p:nvSpPr>
        <p:spPr>
          <a:xfrm>
            <a:off x="6444208" y="3429000"/>
            <a:ext cx="2214958" cy="400110"/>
          </a:xfrm>
          <a:prstGeom prst="rect">
            <a:avLst/>
          </a:prstGeom>
          <a:noFill/>
        </p:spPr>
        <p:txBody>
          <a:bodyPr wrap="square" rtlCol="0">
            <a:spAutoFit/>
          </a:bodyPr>
          <a:lstStyle/>
          <a:p>
            <a:pPr indent="293688" algn="ctr">
              <a:buClr>
                <a:srgbClr val="C00000"/>
              </a:buClr>
              <a:buSzPct val="80000"/>
              <a:buFont typeface="Arial" panose="020B0604020202020204" pitchFamily="34" charset="0"/>
              <a:buChar char="▲"/>
            </a:pPr>
            <a:r>
              <a:rPr lang="en-GB" sz="2000" dirty="0" smtClean="0"/>
              <a:t>Alan Turing</a:t>
            </a:r>
            <a:endParaRPr lang="en-GB" sz="2000" dirty="0"/>
          </a:p>
        </p:txBody>
      </p:sp>
      <p:pic>
        <p:nvPicPr>
          <p:cNvPr id="18434" name="Picture 2" descr="Image resul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300192" y="1103833"/>
            <a:ext cx="2574999" cy="225316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300191" y="6021288"/>
            <a:ext cx="2574999" cy="646331"/>
          </a:xfrm>
          <a:prstGeom prst="rect">
            <a:avLst/>
          </a:prstGeom>
          <a:noFill/>
        </p:spPr>
        <p:txBody>
          <a:bodyPr wrap="square" rtlCol="0">
            <a:spAutoFit/>
          </a:bodyPr>
          <a:lstStyle/>
          <a:p>
            <a:pPr indent="293688" algn="ctr">
              <a:buClr>
                <a:srgbClr val="C00000"/>
              </a:buClr>
              <a:buSzPct val="80000"/>
              <a:buFont typeface="Arial" panose="020B0604020202020204" pitchFamily="34" charset="0"/>
              <a:buChar char="▲"/>
            </a:pPr>
            <a:r>
              <a:rPr lang="en-GB" dirty="0" smtClean="0"/>
              <a:t>Diagram of the Von Neumann Architecture</a:t>
            </a:r>
            <a:endParaRPr lang="en-GB" dirty="0"/>
          </a:p>
        </p:txBody>
      </p:sp>
      <p:pic>
        <p:nvPicPr>
          <p:cNvPr id="18436" name="Picture 4" descr="Image result for Diagram of the Von Neumann Architect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0" y="3868638"/>
            <a:ext cx="2574999" cy="2085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1649314"/>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5.2 – Programming the Machine</a:t>
            </a:r>
            <a:endParaRPr lang="en-GB" sz="4000" b="1" dirty="0" smtClean="0"/>
          </a:p>
        </p:txBody>
      </p:sp>
      <p:sp>
        <p:nvSpPr>
          <p:cNvPr id="8" name="TextBox 7"/>
          <p:cNvSpPr txBox="1"/>
          <p:nvPr/>
        </p:nvSpPr>
        <p:spPr>
          <a:xfrm>
            <a:off x="2555776" y="4794326"/>
            <a:ext cx="4537909" cy="430887"/>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GB" sz="2200" dirty="0" smtClean="0"/>
              <a:t>An EDVAC Programming Panel</a:t>
            </a:r>
            <a:endParaRPr lang="en-GB" sz="2200" dirty="0"/>
          </a:p>
        </p:txBody>
      </p:sp>
      <p:pic>
        <p:nvPicPr>
          <p:cNvPr id="21508" name="Picture 4" descr="Image result for hand drawn  EDVAC Programming Panel"/>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6512" b="7720"/>
          <a:stretch/>
        </p:blipFill>
        <p:spPr bwMode="auto">
          <a:xfrm>
            <a:off x="179512" y="1124744"/>
            <a:ext cx="8712968" cy="362844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65110" y="5222810"/>
            <a:ext cx="8727370" cy="1446550"/>
          </a:xfrm>
          <a:prstGeom prst="rect">
            <a:avLst/>
          </a:prstGeom>
        </p:spPr>
        <p:txBody>
          <a:bodyPr wrap="square">
            <a:spAutoFit/>
          </a:bodyPr>
          <a:lstStyle/>
          <a:p>
            <a:pPr marL="396875" indent="-396875">
              <a:buClr>
                <a:srgbClr val="0070C0"/>
              </a:buClr>
              <a:buSzPct val="80000"/>
              <a:buFontTx/>
              <a:buChar char="►"/>
            </a:pPr>
            <a:r>
              <a:rPr lang="en-US" sz="2200" dirty="0">
                <a:solidFill>
                  <a:srgbClr val="000000"/>
                </a:solidFill>
                <a:latin typeface="Arial" panose="020B0604020202020204" pitchFamily="34" charset="0"/>
                <a:cs typeface="Arial" panose="020B0604020202020204" pitchFamily="34" charset="0"/>
              </a:rPr>
              <a:t>A machine instruction has two parts:</a:t>
            </a:r>
          </a:p>
          <a:p>
            <a:pPr marL="741363" indent="-285750">
              <a:buClr>
                <a:srgbClr val="0070C0"/>
              </a:buClr>
              <a:buFont typeface="Arial" panose="020B0604020202020204" pitchFamily="34" charset="0"/>
              <a:buChar char="•"/>
            </a:pPr>
            <a:r>
              <a:rPr lang="en-US" sz="2200" dirty="0" smtClean="0">
                <a:solidFill>
                  <a:srgbClr val="000000"/>
                </a:solidFill>
                <a:latin typeface="Arial" panose="020B0604020202020204" pitchFamily="34" charset="0"/>
                <a:cs typeface="Arial" panose="020B0604020202020204" pitchFamily="34" charset="0"/>
              </a:rPr>
              <a:t>An </a:t>
            </a:r>
            <a:r>
              <a:rPr lang="en-US" sz="2200" dirty="0">
                <a:solidFill>
                  <a:srgbClr val="000000"/>
                </a:solidFill>
                <a:latin typeface="Arial" panose="020B0604020202020204" pitchFamily="34" charset="0"/>
                <a:cs typeface="Arial" panose="020B0604020202020204" pitchFamily="34" charset="0"/>
              </a:rPr>
              <a:t>instruction to do something, which is called the ‘</a:t>
            </a:r>
            <a:r>
              <a:rPr lang="en-US" sz="2200" b="1" dirty="0">
                <a:solidFill>
                  <a:srgbClr val="008A3F"/>
                </a:solidFill>
                <a:latin typeface="Arial" panose="020B0604020202020204" pitchFamily="34" charset="0"/>
                <a:cs typeface="Arial" panose="020B0604020202020204" pitchFamily="34" charset="0"/>
              </a:rPr>
              <a:t>operator</a:t>
            </a:r>
            <a:r>
              <a:rPr lang="en-US" sz="2200" dirty="0">
                <a:solidFill>
                  <a:srgbClr val="000000"/>
                </a:solidFill>
                <a:latin typeface="Arial" panose="020B0604020202020204" pitchFamily="34" charset="0"/>
                <a:cs typeface="Arial" panose="020B0604020202020204" pitchFamily="34" charset="0"/>
              </a:rPr>
              <a:t>’.</a:t>
            </a:r>
          </a:p>
          <a:p>
            <a:pPr marL="741363" indent="-285750">
              <a:buClr>
                <a:srgbClr val="0070C0"/>
              </a:buClr>
              <a:buFont typeface="Arial" panose="020B0604020202020204" pitchFamily="34" charset="0"/>
              <a:buChar char="•"/>
            </a:pPr>
            <a:r>
              <a:rPr lang="en-US" sz="2200" dirty="0" smtClean="0">
                <a:solidFill>
                  <a:srgbClr val="000000"/>
                </a:solidFill>
                <a:latin typeface="Arial" panose="020B0604020202020204" pitchFamily="34" charset="0"/>
                <a:cs typeface="Arial" panose="020B0604020202020204" pitchFamily="34" charset="0"/>
              </a:rPr>
              <a:t>Information </a:t>
            </a:r>
            <a:r>
              <a:rPr lang="en-US" sz="2200" dirty="0">
                <a:solidFill>
                  <a:srgbClr val="000000"/>
                </a:solidFill>
                <a:latin typeface="Arial" panose="020B0604020202020204" pitchFamily="34" charset="0"/>
                <a:cs typeface="Arial" panose="020B0604020202020204" pitchFamily="34" charset="0"/>
              </a:rPr>
              <a:t>on the data or memory location where the instruction should be carried out, which is called the ‘</a:t>
            </a:r>
            <a:r>
              <a:rPr lang="en-US" sz="2200" b="1" dirty="0">
                <a:solidFill>
                  <a:srgbClr val="008A3F"/>
                </a:solidFill>
                <a:latin typeface="Arial" panose="020B0604020202020204" pitchFamily="34" charset="0"/>
                <a:cs typeface="Arial" panose="020B0604020202020204" pitchFamily="34" charset="0"/>
              </a:rPr>
              <a:t>operand</a:t>
            </a:r>
            <a:r>
              <a:rPr lang="en-US" sz="2200" dirty="0">
                <a:solidFill>
                  <a:srgbClr val="000000"/>
                </a:solidFill>
                <a:latin typeface="Arial" panose="020B0604020202020204" pitchFamily="34" charset="0"/>
                <a:cs typeface="Arial" panose="020B0604020202020204" pitchFamily="34" charset="0"/>
              </a:rPr>
              <a:t>’.</a:t>
            </a:r>
            <a:endParaRPr lang="en-US"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578613"/>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5.2 – Programming the Machine</a:t>
            </a:r>
            <a:endParaRPr lang="en-GB" sz="4000" b="1" dirty="0" smtClean="0"/>
          </a:p>
        </p:txBody>
      </p:sp>
      <p:sp>
        <p:nvSpPr>
          <p:cNvPr id="11" name="Rectangle 10"/>
          <p:cNvSpPr/>
          <p:nvPr/>
        </p:nvSpPr>
        <p:spPr>
          <a:xfrm>
            <a:off x="165110" y="1153475"/>
            <a:ext cx="8708513" cy="2123658"/>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Key </a:t>
            </a:r>
            <a:r>
              <a:rPr lang="en-US" sz="2200" b="1" dirty="0">
                <a:solidFill>
                  <a:srgbClr val="C00000"/>
                </a:solidFill>
                <a:latin typeface="Arial" panose="020B0604020202020204" pitchFamily="34" charset="0"/>
                <a:cs typeface="Arial" panose="020B0604020202020204" pitchFamily="34" charset="0"/>
              </a:rPr>
              <a:t>Term</a:t>
            </a:r>
          </a:p>
          <a:p>
            <a:r>
              <a:rPr lang="en-US" sz="2200" b="1" dirty="0">
                <a:solidFill>
                  <a:srgbClr val="C00000"/>
                </a:solidFill>
              </a:rPr>
              <a:t>Operator</a:t>
            </a:r>
            <a:r>
              <a:rPr lang="en-US" sz="2200" dirty="0">
                <a:solidFill>
                  <a:srgbClr val="C00000"/>
                </a:solidFill>
              </a:rPr>
              <a:t>: </a:t>
            </a:r>
            <a:r>
              <a:rPr lang="en-US" sz="2200" dirty="0"/>
              <a:t>The part of a machine instruction that gives the CPU an instruction to do something.</a:t>
            </a:r>
          </a:p>
          <a:p>
            <a:r>
              <a:rPr lang="en-US" sz="2200" b="1" dirty="0">
                <a:solidFill>
                  <a:srgbClr val="C00000"/>
                </a:solidFill>
              </a:rPr>
              <a:t>Operand</a:t>
            </a:r>
            <a:r>
              <a:rPr lang="en-US" sz="2200" dirty="0"/>
              <a:t>: The part of a machine instruction that tells the CPU the data or memory location where the instruction – the</a:t>
            </a:r>
          </a:p>
          <a:p>
            <a:r>
              <a:rPr lang="en-US" sz="2200" dirty="0"/>
              <a:t>operator – should be carried out.</a:t>
            </a:r>
            <a:endParaRPr lang="en-GB" sz="220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8586449" y="998999"/>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22530" name="Picture 2" descr="Image result for operator and operan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81" t="2918" r="3599" b="2424"/>
          <a:stretch/>
        </p:blipFill>
        <p:spPr bwMode="auto">
          <a:xfrm>
            <a:off x="539552" y="3830128"/>
            <a:ext cx="7920880" cy="233517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704006" y="3284984"/>
            <a:ext cx="1610377" cy="523220"/>
          </a:xfrm>
          <a:prstGeom prst="rect">
            <a:avLst/>
          </a:prstGeom>
          <a:noFill/>
        </p:spPr>
        <p:txBody>
          <a:bodyPr wrap="none" lIns="45720" rIns="45720" rtlCol="0">
            <a:spAutoFit/>
          </a:bodyPr>
          <a:lstStyle/>
          <a:p>
            <a:pPr>
              <a:buClr>
                <a:srgbClr val="C00000"/>
              </a:buClr>
              <a:buSzPct val="80000"/>
            </a:pPr>
            <a:r>
              <a:rPr lang="en-US" sz="2800" b="1" dirty="0" smtClean="0"/>
              <a:t>Operator</a:t>
            </a:r>
          </a:p>
        </p:txBody>
      </p:sp>
      <p:sp>
        <p:nvSpPr>
          <p:cNvPr id="10" name="TextBox 9"/>
          <p:cNvSpPr txBox="1"/>
          <p:nvPr/>
        </p:nvSpPr>
        <p:spPr>
          <a:xfrm>
            <a:off x="3707904" y="6146140"/>
            <a:ext cx="1570302" cy="523220"/>
          </a:xfrm>
          <a:prstGeom prst="rect">
            <a:avLst/>
          </a:prstGeom>
          <a:noFill/>
        </p:spPr>
        <p:txBody>
          <a:bodyPr wrap="none" lIns="45720" rIns="45720" rtlCol="0">
            <a:spAutoFit/>
          </a:bodyPr>
          <a:lstStyle/>
          <a:p>
            <a:pPr>
              <a:buClr>
                <a:srgbClr val="C00000"/>
              </a:buClr>
              <a:buSzPct val="80000"/>
            </a:pPr>
            <a:r>
              <a:rPr lang="en-US" sz="2800" b="1" dirty="0" smtClean="0"/>
              <a:t>Operand</a:t>
            </a:r>
          </a:p>
        </p:txBody>
      </p:sp>
    </p:spTree>
    <p:extLst>
      <p:ext uri="{BB962C8B-B14F-4D97-AF65-F5344CB8AC3E}">
        <p14:creationId xmlns:p14="http://schemas.microsoft.com/office/powerpoint/2010/main" val="1892233645"/>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5.2 – Programming the Machine</a:t>
            </a:r>
            <a:endParaRPr lang="en-GB" sz="4000" b="1" dirty="0" smtClean="0"/>
          </a:p>
        </p:txBody>
      </p:sp>
      <p:sp>
        <p:nvSpPr>
          <p:cNvPr id="34" name="Rectangle 33"/>
          <p:cNvSpPr/>
          <p:nvPr/>
        </p:nvSpPr>
        <p:spPr>
          <a:xfrm>
            <a:off x="179511" y="1103833"/>
            <a:ext cx="5441960" cy="2862322"/>
          </a:xfrm>
          <a:prstGeom prst="rect">
            <a:avLst/>
          </a:prstGeom>
        </p:spPr>
        <p:txBody>
          <a:bodyPr wrap="square">
            <a:spAutoFit/>
          </a:bodyPr>
          <a:lstStyle/>
          <a:p>
            <a:pPr>
              <a:buClr>
                <a:srgbClr val="0070C0"/>
              </a:buClr>
            </a:pPr>
            <a:r>
              <a:rPr lang="en-US" sz="2000" b="1" dirty="0" smtClean="0">
                <a:solidFill>
                  <a:srgbClr val="C00000"/>
                </a:solidFill>
              </a:rPr>
              <a:t>Assembly </a:t>
            </a:r>
            <a:r>
              <a:rPr lang="en-US" sz="2000" b="1" dirty="0">
                <a:solidFill>
                  <a:srgbClr val="C00000"/>
                </a:solidFill>
              </a:rPr>
              <a:t>languages</a:t>
            </a:r>
          </a:p>
          <a:p>
            <a:pPr marL="465138" indent="-465138">
              <a:buClr>
                <a:srgbClr val="0070C0"/>
              </a:buClr>
              <a:buFont typeface="Wingdings 3" panose="05040102010807070707" pitchFamily="18" charset="2"/>
              <a:buChar char=""/>
            </a:pPr>
            <a:r>
              <a:rPr lang="en-US" sz="2000" dirty="0"/>
              <a:t>Increasing use of computers led to the development of assembly languages. These are easy-to-remember codes, based </a:t>
            </a:r>
            <a:r>
              <a:rPr lang="en-US" sz="2000" dirty="0" smtClean="0"/>
              <a:t>on the </a:t>
            </a:r>
            <a:r>
              <a:rPr lang="en-US" sz="2000" dirty="0"/>
              <a:t>machine’s binary instruction set, which can be entered into a computer and translated into the appropriate </a:t>
            </a:r>
            <a:r>
              <a:rPr lang="en-US" sz="2000" dirty="0" smtClean="0"/>
              <a:t>executable machine </a:t>
            </a:r>
            <a:r>
              <a:rPr lang="en-US" sz="2000" dirty="0"/>
              <a:t>instruction by the assembler.</a:t>
            </a:r>
          </a:p>
        </p:txBody>
      </p:sp>
      <p:sp>
        <p:nvSpPr>
          <p:cNvPr id="2" name="TextBox 1"/>
          <p:cNvSpPr txBox="1"/>
          <p:nvPr/>
        </p:nvSpPr>
        <p:spPr>
          <a:xfrm>
            <a:off x="179511" y="3997513"/>
            <a:ext cx="5166741" cy="1107996"/>
          </a:xfrm>
          <a:prstGeom prst="rect">
            <a:avLst/>
          </a:prstGeom>
          <a:noFill/>
          <a:effectLst>
            <a:outerShdw blurRad="50800" dist="38100" dir="2700000" algn="tl" rotWithShape="0">
              <a:prstClr val="black">
                <a:alpha val="40000"/>
              </a:prstClr>
            </a:outerShdw>
          </a:effectLst>
        </p:spPr>
        <p:txBody>
          <a:bodyPr wrap="square" lIns="45720" rIns="45720" rtlCol="0">
            <a:spAutoFit/>
          </a:bodyPr>
          <a:lstStyle/>
          <a:p>
            <a:pPr>
              <a:buClr>
                <a:srgbClr val="C00000"/>
              </a:buClr>
              <a:buSzPct val="80000"/>
            </a:pPr>
            <a:r>
              <a:rPr lang="en-US" sz="2200" dirty="0" smtClean="0"/>
              <a:t>The Instruction 	</a:t>
            </a:r>
            <a:r>
              <a:rPr lang="en-US" sz="2200" b="1" dirty="0" smtClean="0"/>
              <a:t>100101010110</a:t>
            </a:r>
          </a:p>
          <a:p>
            <a:pPr>
              <a:buClr>
                <a:srgbClr val="C00000"/>
              </a:buClr>
              <a:buSzPct val="80000"/>
            </a:pPr>
            <a:endParaRPr lang="en-US" sz="2200" dirty="0"/>
          </a:p>
          <a:p>
            <a:pPr>
              <a:buClr>
                <a:srgbClr val="C00000"/>
              </a:buClr>
              <a:buSzPct val="80000"/>
            </a:pPr>
            <a:r>
              <a:rPr lang="en-US" sz="2200" dirty="0" smtClean="0"/>
              <a:t>might become		STA   NUM1</a:t>
            </a:r>
          </a:p>
        </p:txBody>
      </p:sp>
      <p:sp>
        <p:nvSpPr>
          <p:cNvPr id="3" name="Oval Callout 2"/>
          <p:cNvSpPr/>
          <p:nvPr/>
        </p:nvSpPr>
        <p:spPr>
          <a:xfrm>
            <a:off x="498193" y="5373215"/>
            <a:ext cx="2016224" cy="1059795"/>
          </a:xfrm>
          <a:prstGeom prst="wedgeEllipseCallout">
            <a:avLst>
              <a:gd name="adj1" fmla="val 86129"/>
              <a:gd name="adj2" fmla="val -79131"/>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rgbClr val="C00000"/>
                </a:solidFill>
              </a:rPr>
              <a:t>Store a number</a:t>
            </a:r>
            <a:endParaRPr lang="en-US" sz="2000" dirty="0">
              <a:solidFill>
                <a:srgbClr val="C00000"/>
              </a:solidFill>
            </a:endParaRPr>
          </a:p>
        </p:txBody>
      </p:sp>
      <p:sp>
        <p:nvSpPr>
          <p:cNvPr id="10" name="Oval Callout 9"/>
          <p:cNvSpPr/>
          <p:nvPr/>
        </p:nvSpPr>
        <p:spPr>
          <a:xfrm>
            <a:off x="2699792" y="5373215"/>
            <a:ext cx="2592288" cy="1276171"/>
          </a:xfrm>
          <a:prstGeom prst="wedgeEllipseCallout">
            <a:avLst>
              <a:gd name="adj1" fmla="val 2311"/>
              <a:gd name="adj2" fmla="val -77135"/>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900" dirty="0" smtClean="0">
                <a:solidFill>
                  <a:srgbClr val="C00000"/>
                </a:solidFill>
                <a:latin typeface="Arial" panose="020B0604020202020204" pitchFamily="34" charset="0"/>
                <a:cs typeface="Arial" panose="020B0604020202020204" pitchFamily="34" charset="0"/>
              </a:rPr>
              <a:t>In the memory location labelled “NUM1”</a:t>
            </a:r>
            <a:endParaRPr lang="en-US" sz="1900" dirty="0">
              <a:solidFill>
                <a:srgbClr val="C00000"/>
              </a:solidFill>
              <a:latin typeface="Arial" panose="020B0604020202020204" pitchFamily="34" charset="0"/>
              <a:cs typeface="Arial" panose="020B0604020202020204" pitchFamily="34" charset="0"/>
            </a:endParaRPr>
          </a:p>
        </p:txBody>
      </p:sp>
      <p:sp>
        <p:nvSpPr>
          <p:cNvPr id="11" name="Rectangle 10"/>
          <p:cNvSpPr/>
          <p:nvPr/>
        </p:nvSpPr>
        <p:spPr>
          <a:xfrm>
            <a:off x="5621471" y="1114866"/>
            <a:ext cx="3266554" cy="5481501"/>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060" b="1" dirty="0" smtClean="0">
                <a:solidFill>
                  <a:srgbClr val="000000"/>
                </a:solidFill>
                <a:latin typeface="Arial" panose="020B0604020202020204" pitchFamily="34" charset="0"/>
                <a:cs typeface="Arial" panose="020B0604020202020204" pitchFamily="34" charset="0"/>
              </a:rPr>
              <a:t>Key </a:t>
            </a:r>
            <a:r>
              <a:rPr lang="en-US" sz="206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60" b="1" dirty="0" smtClean="0">
                <a:solidFill>
                  <a:srgbClr val="C00000"/>
                </a:solidFill>
                <a:latin typeface="Arial" panose="020B0604020202020204" pitchFamily="34" charset="0"/>
                <a:cs typeface="Arial" panose="020B0604020202020204" pitchFamily="34" charset="0"/>
              </a:rPr>
              <a:t>Assembly </a:t>
            </a:r>
            <a:r>
              <a:rPr lang="en-US" sz="2060" b="1" dirty="0">
                <a:solidFill>
                  <a:srgbClr val="C00000"/>
                </a:solidFill>
                <a:latin typeface="Arial" panose="020B0604020202020204" pitchFamily="34" charset="0"/>
                <a:cs typeface="Arial" panose="020B0604020202020204" pitchFamily="34" charset="0"/>
              </a:rPr>
              <a:t>language: </a:t>
            </a:r>
            <a:r>
              <a:rPr lang="en-US" sz="2060" dirty="0">
                <a:solidFill>
                  <a:srgbClr val="000000"/>
                </a:solidFill>
                <a:latin typeface="Arial" panose="020B0604020202020204" pitchFamily="34" charset="0"/>
                <a:cs typeface="Arial" panose="020B0604020202020204" pitchFamily="34" charset="0"/>
              </a:rPr>
              <a:t>A programming language that uses easy-to-remember codes rather than binary to give a CPU </a:t>
            </a:r>
            <a:r>
              <a:rPr lang="en-US" sz="2060" dirty="0" smtClean="0">
                <a:solidFill>
                  <a:srgbClr val="000000"/>
                </a:solidFill>
                <a:latin typeface="Arial" panose="020B0604020202020204" pitchFamily="34" charset="0"/>
                <a:cs typeface="Arial" panose="020B0604020202020204" pitchFamily="34" charset="0"/>
              </a:rPr>
              <a:t>an instruction</a:t>
            </a:r>
            <a:r>
              <a:rPr lang="en-US" sz="2060" dirty="0">
                <a:solidFill>
                  <a:srgbClr val="000000"/>
                </a:solidFill>
                <a:latin typeface="Arial" panose="020B0604020202020204" pitchFamily="34" charset="0"/>
                <a:cs typeface="Arial" panose="020B0604020202020204" pitchFamily="34" charset="0"/>
              </a:rPr>
              <a:t>. </a:t>
            </a:r>
            <a:endParaRPr lang="en-US" sz="206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060" dirty="0" smtClean="0">
                <a:solidFill>
                  <a:srgbClr val="000000"/>
                </a:solidFill>
                <a:latin typeface="Arial" panose="020B0604020202020204" pitchFamily="34" charset="0"/>
                <a:cs typeface="Arial" panose="020B0604020202020204" pitchFamily="34" charset="0"/>
              </a:rPr>
              <a:t>Mnemonic </a:t>
            </a:r>
            <a:r>
              <a:rPr lang="en-US" sz="2060" dirty="0">
                <a:solidFill>
                  <a:srgbClr val="000000"/>
                </a:solidFill>
                <a:latin typeface="Arial" panose="020B0604020202020204" pitchFamily="34" charset="0"/>
                <a:cs typeface="Arial" panose="020B0604020202020204" pitchFamily="34" charset="0"/>
              </a:rPr>
              <a:t>codes are used to represent operators and labels are used to represent operands. </a:t>
            </a:r>
            <a:endParaRPr lang="en-US" sz="206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060" dirty="0" smtClean="0">
                <a:solidFill>
                  <a:srgbClr val="000000"/>
                </a:solidFill>
                <a:latin typeface="Arial" panose="020B0604020202020204" pitchFamily="34" charset="0"/>
                <a:cs typeface="Arial" panose="020B0604020202020204" pitchFamily="34" charset="0"/>
              </a:rPr>
              <a:t>A </a:t>
            </a:r>
            <a:r>
              <a:rPr lang="en-US" sz="2060" dirty="0">
                <a:solidFill>
                  <a:srgbClr val="000000"/>
                </a:solidFill>
                <a:latin typeface="Arial" panose="020B0604020202020204" pitchFamily="34" charset="0"/>
                <a:cs typeface="Arial" panose="020B0604020202020204" pitchFamily="34" charset="0"/>
              </a:rPr>
              <a:t>mnemonic is </a:t>
            </a:r>
            <a:r>
              <a:rPr lang="en-US" sz="2060" dirty="0" smtClean="0">
                <a:solidFill>
                  <a:srgbClr val="000000"/>
                </a:solidFill>
                <a:latin typeface="Arial" panose="020B0604020202020204" pitchFamily="34" charset="0"/>
                <a:cs typeface="Arial" panose="020B0604020202020204" pitchFamily="34" charset="0"/>
              </a:rPr>
              <a:t>a pattern </a:t>
            </a:r>
            <a:r>
              <a:rPr lang="en-US" sz="2060" dirty="0">
                <a:solidFill>
                  <a:srgbClr val="000000"/>
                </a:solidFill>
                <a:latin typeface="Arial" panose="020B0604020202020204" pitchFamily="34" charset="0"/>
                <a:cs typeface="Arial" panose="020B0604020202020204" pitchFamily="34" charset="0"/>
              </a:rPr>
              <a:t>of characters used to make something easier to remember.</a:t>
            </a:r>
            <a:endParaRPr lang="en-GB" sz="206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8600851" y="960390"/>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5128644"/>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5.2 – Programming the Machine</a:t>
            </a:r>
            <a:endParaRPr lang="en-GB" sz="4000" b="1" dirty="0" smtClean="0"/>
          </a:p>
        </p:txBody>
      </p:sp>
      <p:sp>
        <p:nvSpPr>
          <p:cNvPr id="34" name="Rectangle 33"/>
          <p:cNvSpPr/>
          <p:nvPr/>
        </p:nvSpPr>
        <p:spPr>
          <a:xfrm>
            <a:off x="179511" y="1103833"/>
            <a:ext cx="8708514" cy="3653308"/>
          </a:xfrm>
          <a:prstGeom prst="rect">
            <a:avLst/>
          </a:prstGeom>
        </p:spPr>
        <p:txBody>
          <a:bodyPr wrap="square">
            <a:spAutoFit/>
          </a:bodyPr>
          <a:lstStyle/>
          <a:p>
            <a:pPr>
              <a:buClr>
                <a:srgbClr val="0070C0"/>
              </a:buClr>
            </a:pPr>
            <a:r>
              <a:rPr lang="en-US" sz="1780" b="1" dirty="0" smtClean="0">
                <a:solidFill>
                  <a:srgbClr val="C00000"/>
                </a:solidFill>
              </a:rPr>
              <a:t>Assembly </a:t>
            </a:r>
            <a:r>
              <a:rPr lang="en-US" sz="1780" b="1" dirty="0">
                <a:solidFill>
                  <a:srgbClr val="C00000"/>
                </a:solidFill>
              </a:rPr>
              <a:t>languages</a:t>
            </a:r>
          </a:p>
          <a:p>
            <a:pPr marL="396875" indent="-396875">
              <a:buClr>
                <a:srgbClr val="0070C0"/>
              </a:buClr>
              <a:buFont typeface="Wingdings 3" panose="05040102010807070707" pitchFamily="18" charset="2"/>
              <a:buChar char=""/>
            </a:pPr>
            <a:r>
              <a:rPr lang="en-US" sz="1780" dirty="0"/>
              <a:t>One assembly language instruction is the same as one machine instruction. A compiled high-level language program </a:t>
            </a:r>
            <a:r>
              <a:rPr lang="en-US" sz="1780" dirty="0" smtClean="0"/>
              <a:t>might have </a:t>
            </a:r>
            <a:r>
              <a:rPr lang="en-US" sz="1780" dirty="0"/>
              <a:t>several machine instructions to carry out for each high-level instruction.</a:t>
            </a:r>
          </a:p>
          <a:p>
            <a:pPr marL="396875" indent="-396875">
              <a:buClr>
                <a:srgbClr val="0070C0"/>
              </a:buClr>
              <a:buFont typeface="Wingdings 3" panose="05040102010807070707" pitchFamily="18" charset="2"/>
              <a:buChar char=""/>
            </a:pPr>
            <a:r>
              <a:rPr lang="en-US" sz="1780" dirty="0"/>
              <a:t>If, for example, an assembly language has the following instructions for inputting and outputting values:</a:t>
            </a:r>
          </a:p>
          <a:p>
            <a:pPr marL="1604963" indent="-1208088">
              <a:buClr>
                <a:srgbClr val="0070C0"/>
              </a:buClr>
            </a:pPr>
            <a:r>
              <a:rPr lang="en-US" sz="1780" dirty="0">
                <a:solidFill>
                  <a:srgbClr val="0070C0"/>
                </a:solidFill>
              </a:rPr>
              <a:t>INP</a:t>
            </a:r>
            <a:r>
              <a:rPr lang="en-US" sz="1780" dirty="0"/>
              <a:t> </a:t>
            </a:r>
            <a:r>
              <a:rPr lang="en-US" sz="1780" dirty="0" smtClean="0"/>
              <a:t>	meaning </a:t>
            </a:r>
            <a:r>
              <a:rPr lang="en-US" sz="1780" dirty="0"/>
              <a:t>wait for an input from the user and copy it into the </a:t>
            </a:r>
            <a:r>
              <a:rPr lang="en-US" sz="1780" b="1" dirty="0">
                <a:solidFill>
                  <a:schemeClr val="accent1"/>
                </a:solidFill>
              </a:rPr>
              <a:t>accumulator</a:t>
            </a:r>
          </a:p>
          <a:p>
            <a:pPr marL="1604963" indent="-1208088">
              <a:buClr>
                <a:srgbClr val="0070C0"/>
              </a:buClr>
            </a:pPr>
            <a:r>
              <a:rPr lang="en-US" sz="1780" dirty="0">
                <a:solidFill>
                  <a:srgbClr val="0070C0"/>
                </a:solidFill>
              </a:rPr>
              <a:t>OUT</a:t>
            </a:r>
            <a:r>
              <a:rPr lang="en-US" sz="1780" dirty="0"/>
              <a:t> </a:t>
            </a:r>
            <a:r>
              <a:rPr lang="en-US" sz="1780" dirty="0" smtClean="0"/>
              <a:t>	meaning </a:t>
            </a:r>
            <a:r>
              <a:rPr lang="en-US" sz="1780" dirty="0"/>
              <a:t>output whatever value is in the accumulator to the user</a:t>
            </a:r>
          </a:p>
          <a:p>
            <a:pPr marL="1604963" indent="-1208088">
              <a:buClr>
                <a:srgbClr val="0070C0"/>
              </a:buClr>
            </a:pPr>
            <a:r>
              <a:rPr lang="en-US" sz="1780" dirty="0">
                <a:solidFill>
                  <a:srgbClr val="0070C0"/>
                </a:solidFill>
              </a:rPr>
              <a:t>HLT</a:t>
            </a:r>
            <a:r>
              <a:rPr lang="en-US" sz="1780" dirty="0"/>
              <a:t> </a:t>
            </a:r>
            <a:r>
              <a:rPr lang="en-US" sz="1780" dirty="0" smtClean="0"/>
              <a:t>	meaning </a:t>
            </a:r>
            <a:r>
              <a:rPr lang="en-US" sz="1780" dirty="0"/>
              <a:t>halt, because we must always tell the program when to stop</a:t>
            </a:r>
          </a:p>
          <a:p>
            <a:pPr marL="1604963" indent="-1208088">
              <a:buClr>
                <a:srgbClr val="0070C0"/>
              </a:buClr>
            </a:pPr>
            <a:r>
              <a:rPr lang="en-US" sz="1780" dirty="0">
                <a:solidFill>
                  <a:srgbClr val="0070C0"/>
                </a:solidFill>
              </a:rPr>
              <a:t>DAT NUM </a:t>
            </a:r>
            <a:r>
              <a:rPr lang="en-US" sz="1780" dirty="0" smtClean="0"/>
              <a:t>	meaning </a:t>
            </a:r>
            <a:r>
              <a:rPr lang="en-US" sz="1780" dirty="0"/>
              <a:t>label a memory location with the name ‘NUM’ to use as a place to store data. ‘NUM’ is a </a:t>
            </a:r>
            <a:r>
              <a:rPr lang="en-US" sz="1780" b="1" dirty="0">
                <a:solidFill>
                  <a:schemeClr val="accent1"/>
                </a:solidFill>
              </a:rPr>
              <a:t>variable</a:t>
            </a:r>
            <a:r>
              <a:rPr lang="en-US" sz="1780" dirty="0"/>
              <a:t>, </a:t>
            </a:r>
            <a:r>
              <a:rPr lang="en-US" sz="1780" dirty="0" smtClean="0"/>
              <a:t>a named </a:t>
            </a:r>
            <a:r>
              <a:rPr lang="en-US" sz="1780" dirty="0"/>
              <a:t>location in memory used to store data</a:t>
            </a:r>
            <a:r>
              <a:rPr lang="en-US" sz="1780" dirty="0" smtClean="0"/>
              <a:t>.</a:t>
            </a:r>
            <a:endParaRPr lang="en-US" sz="1780" dirty="0"/>
          </a:p>
        </p:txBody>
      </p:sp>
      <p:sp>
        <p:nvSpPr>
          <p:cNvPr id="11" name="Rectangle 10"/>
          <p:cNvSpPr/>
          <p:nvPr/>
        </p:nvSpPr>
        <p:spPr>
          <a:xfrm>
            <a:off x="179511" y="4845684"/>
            <a:ext cx="8708514" cy="1782026"/>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1830" b="1" dirty="0" smtClean="0">
                <a:solidFill>
                  <a:srgbClr val="000000"/>
                </a:solidFill>
                <a:latin typeface="Arial" panose="020B0604020202020204" pitchFamily="34" charset="0"/>
                <a:cs typeface="Arial" panose="020B0604020202020204" pitchFamily="34" charset="0"/>
              </a:rPr>
              <a:t>Key </a:t>
            </a:r>
            <a:r>
              <a:rPr lang="en-US" sz="183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1830" b="1" dirty="0" smtClean="0">
                <a:solidFill>
                  <a:srgbClr val="C00000"/>
                </a:solidFill>
                <a:latin typeface="Arial" panose="020B0604020202020204" pitchFamily="34" charset="0"/>
                <a:cs typeface="Arial" panose="020B0604020202020204" pitchFamily="34" charset="0"/>
              </a:rPr>
              <a:t>Accumulator:</a:t>
            </a:r>
            <a:r>
              <a:rPr lang="en-US" sz="1830" dirty="0" smtClean="0">
                <a:solidFill>
                  <a:srgbClr val="000000"/>
                </a:solidFill>
                <a:latin typeface="Arial" panose="020B0604020202020204" pitchFamily="34" charset="0"/>
                <a:cs typeface="Arial" panose="020B0604020202020204" pitchFamily="34" charset="0"/>
              </a:rPr>
              <a:t> The name given to the place where the computer does all its calculations.</a:t>
            </a:r>
          </a:p>
          <a:p>
            <a:pPr marL="285750" indent="-285750">
              <a:buClr>
                <a:srgbClr val="C00000"/>
              </a:buClr>
              <a:buFont typeface="Wingdings" panose="05000000000000000000" pitchFamily="2" charset="2"/>
              <a:buChar char="§"/>
              <a:tabLst>
                <a:tab pos="2420938" algn="l"/>
              </a:tabLst>
            </a:pPr>
            <a:r>
              <a:rPr lang="en-US" sz="1830" b="1" dirty="0" smtClean="0">
                <a:solidFill>
                  <a:srgbClr val="C00000"/>
                </a:solidFill>
                <a:latin typeface="Arial" panose="020B0604020202020204" pitchFamily="34" charset="0"/>
                <a:cs typeface="Arial" panose="020B0604020202020204" pitchFamily="34" charset="0"/>
              </a:rPr>
              <a:t>Note</a:t>
            </a:r>
            <a:r>
              <a:rPr lang="en-US" sz="1830" b="1" dirty="0">
                <a:solidFill>
                  <a:srgbClr val="C00000"/>
                </a:solidFill>
                <a:latin typeface="Arial" panose="020B0604020202020204" pitchFamily="34" charset="0"/>
                <a:cs typeface="Arial" panose="020B0604020202020204" pitchFamily="34" charset="0"/>
              </a:rPr>
              <a:t>:</a:t>
            </a:r>
            <a:r>
              <a:rPr lang="en-US" sz="1830" dirty="0">
                <a:solidFill>
                  <a:srgbClr val="000000"/>
                </a:solidFill>
                <a:latin typeface="Arial" panose="020B0604020202020204" pitchFamily="34" charset="0"/>
                <a:cs typeface="Arial" panose="020B0604020202020204" pitchFamily="34" charset="0"/>
              </a:rPr>
              <a:t> Instructions such as </a:t>
            </a:r>
            <a:r>
              <a:rPr lang="en-US" sz="1830" b="1" dirty="0">
                <a:solidFill>
                  <a:srgbClr val="000000"/>
                </a:solidFill>
                <a:latin typeface="Arial" panose="020B0604020202020204" pitchFamily="34" charset="0"/>
                <a:cs typeface="Arial" panose="020B0604020202020204" pitchFamily="34" charset="0"/>
              </a:rPr>
              <a:t>INP </a:t>
            </a:r>
            <a:r>
              <a:rPr lang="en-US" sz="1830" dirty="0">
                <a:solidFill>
                  <a:srgbClr val="000000"/>
                </a:solidFill>
                <a:latin typeface="Arial" panose="020B0604020202020204" pitchFamily="34" charset="0"/>
                <a:cs typeface="Arial" panose="020B0604020202020204" pitchFamily="34" charset="0"/>
              </a:rPr>
              <a:t>and </a:t>
            </a:r>
            <a:r>
              <a:rPr lang="en-US" sz="1830" b="1" dirty="0">
                <a:solidFill>
                  <a:srgbClr val="000000"/>
                </a:solidFill>
                <a:latin typeface="Arial" panose="020B0604020202020204" pitchFamily="34" charset="0"/>
                <a:cs typeface="Arial" panose="020B0604020202020204" pitchFamily="34" charset="0"/>
              </a:rPr>
              <a:t>OUT </a:t>
            </a:r>
            <a:r>
              <a:rPr lang="en-US" sz="1830" dirty="0">
                <a:solidFill>
                  <a:srgbClr val="000000"/>
                </a:solidFill>
                <a:latin typeface="Arial" panose="020B0604020202020204" pitchFamily="34" charset="0"/>
                <a:cs typeface="Arial" panose="020B0604020202020204" pitchFamily="34" charset="0"/>
              </a:rPr>
              <a:t>automatically refer to the accumulator so the operand does not need to </a:t>
            </a:r>
            <a:r>
              <a:rPr lang="en-US" sz="1830" dirty="0" smtClean="0">
                <a:solidFill>
                  <a:srgbClr val="000000"/>
                </a:solidFill>
                <a:latin typeface="Arial" panose="020B0604020202020204" pitchFamily="34" charset="0"/>
                <a:cs typeface="Arial" panose="020B0604020202020204" pitchFamily="34" charset="0"/>
              </a:rPr>
              <a:t>be specified</a:t>
            </a:r>
            <a:r>
              <a:rPr lang="en-US" sz="1830" dirty="0">
                <a:solidFill>
                  <a:srgbClr val="000000"/>
                </a:solidFill>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420938" algn="l"/>
              </a:tabLst>
            </a:pPr>
            <a:r>
              <a:rPr lang="en-US" sz="1830" b="1" dirty="0">
                <a:solidFill>
                  <a:srgbClr val="C00000"/>
                </a:solidFill>
                <a:latin typeface="Arial" panose="020B0604020202020204" pitchFamily="34" charset="0"/>
                <a:cs typeface="Arial" panose="020B0604020202020204" pitchFamily="34" charset="0"/>
              </a:rPr>
              <a:t>Variable:</a:t>
            </a:r>
            <a:r>
              <a:rPr lang="en-US" sz="1830" dirty="0">
                <a:solidFill>
                  <a:srgbClr val="000000"/>
                </a:solidFill>
                <a:latin typeface="Arial" panose="020B0604020202020204" pitchFamily="34" charset="0"/>
                <a:cs typeface="Arial" panose="020B0604020202020204" pitchFamily="34" charset="0"/>
              </a:rPr>
              <a:t> A named location in memory used to store data</a:t>
            </a:r>
            <a:r>
              <a:rPr lang="en-US" sz="1830" dirty="0" smtClean="0">
                <a:solidFill>
                  <a:srgbClr val="000000"/>
                </a:solidFill>
                <a:latin typeface="Arial" panose="020B0604020202020204" pitchFamily="34" charset="0"/>
                <a:cs typeface="Arial" panose="020B0604020202020204" pitchFamily="34" charset="0"/>
              </a:rPr>
              <a:t>.</a:t>
            </a:r>
            <a:endParaRPr lang="en-US" sz="1830" dirty="0">
              <a:solidFill>
                <a:srgbClr val="000000"/>
              </a:solidFill>
              <a:latin typeface="Arial" panose="020B0604020202020204" pitchFamily="34" charset="0"/>
              <a:cs typeface="Arial" panose="020B0604020202020204" pitchFamily="34" charset="0"/>
            </a:endParaRPr>
          </a:p>
        </p:txBody>
      </p:sp>
      <p:sp>
        <p:nvSpPr>
          <p:cNvPr id="12" name="Oval 11"/>
          <p:cNvSpPr/>
          <p:nvPr/>
        </p:nvSpPr>
        <p:spPr>
          <a:xfrm rot="1949270">
            <a:off x="8477672" y="4743415"/>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rgbClr val="C00000"/>
                </a:solidFill>
                <a:latin typeface="Arial" panose="020B0604020202020204" pitchFamily="34" charset="0"/>
                <a:cs typeface="Arial" panose="020B0604020202020204" pitchFamily="34" charset="0"/>
              </a:rPr>
              <a:t>K</a:t>
            </a:r>
            <a:endParaRPr lang="en-GB" sz="14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190152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5.2 – Programming the Machine</a:t>
            </a:r>
            <a:endParaRPr lang="en-GB" sz="4000" b="1" dirty="0" smtClean="0"/>
          </a:p>
        </p:txBody>
      </p:sp>
      <p:sp>
        <p:nvSpPr>
          <p:cNvPr id="34" name="Rectangle 33"/>
          <p:cNvSpPr/>
          <p:nvPr/>
        </p:nvSpPr>
        <p:spPr>
          <a:xfrm>
            <a:off x="179511" y="1103833"/>
            <a:ext cx="8708514" cy="3170099"/>
          </a:xfrm>
          <a:prstGeom prst="rect">
            <a:avLst/>
          </a:prstGeom>
        </p:spPr>
        <p:txBody>
          <a:bodyPr wrap="square">
            <a:spAutoFit/>
          </a:bodyPr>
          <a:lstStyle/>
          <a:p>
            <a:pPr>
              <a:buClr>
                <a:srgbClr val="0070C0"/>
              </a:buClr>
            </a:pPr>
            <a:r>
              <a:rPr lang="en-US" sz="2000" b="1" dirty="0" smtClean="0">
                <a:solidFill>
                  <a:srgbClr val="C00000"/>
                </a:solidFill>
              </a:rPr>
              <a:t>Assembly </a:t>
            </a:r>
            <a:r>
              <a:rPr lang="en-US" sz="2000" b="1" dirty="0">
                <a:solidFill>
                  <a:srgbClr val="C00000"/>
                </a:solidFill>
              </a:rPr>
              <a:t>languages</a:t>
            </a:r>
          </a:p>
          <a:p>
            <a:pPr marL="396875" indent="-396875">
              <a:buClr>
                <a:srgbClr val="0070C0"/>
              </a:buClr>
              <a:buFont typeface="Wingdings 3" panose="05040102010807070707" pitchFamily="18" charset="2"/>
              <a:buChar char=""/>
            </a:pPr>
            <a:r>
              <a:rPr lang="en-US" sz="2000" dirty="0"/>
              <a:t>then we can write a very simple program to get an input from the user, store it in memory and then output it:</a:t>
            </a:r>
          </a:p>
          <a:p>
            <a:pPr marL="1828800" indent="-1431925">
              <a:buClr>
                <a:srgbClr val="0070C0"/>
              </a:buClr>
            </a:pPr>
            <a:r>
              <a:rPr lang="en-US" sz="2000" dirty="0">
                <a:solidFill>
                  <a:srgbClr val="0070C0"/>
                </a:solidFill>
              </a:rPr>
              <a:t>INP</a:t>
            </a:r>
            <a:r>
              <a:rPr lang="en-US" sz="2000" dirty="0"/>
              <a:t> </a:t>
            </a:r>
            <a:r>
              <a:rPr lang="en-US" sz="2000" dirty="0" smtClean="0"/>
              <a:t>	Input </a:t>
            </a:r>
            <a:r>
              <a:rPr lang="en-US" sz="2000" dirty="0"/>
              <a:t>a number from the user and copy it to the accumulator.</a:t>
            </a:r>
          </a:p>
          <a:p>
            <a:pPr marL="1828800" indent="-1431925">
              <a:buClr>
                <a:srgbClr val="0070C0"/>
              </a:buClr>
            </a:pPr>
            <a:r>
              <a:rPr lang="en-US" sz="2000" dirty="0">
                <a:solidFill>
                  <a:srgbClr val="0070C0"/>
                </a:solidFill>
              </a:rPr>
              <a:t>STA NUM1 </a:t>
            </a:r>
            <a:r>
              <a:rPr lang="en-US" sz="2000" dirty="0" smtClean="0"/>
              <a:t>	Store </a:t>
            </a:r>
            <a:r>
              <a:rPr lang="en-US" sz="2000" dirty="0"/>
              <a:t>that number in the memory location called ‘NUM1’.</a:t>
            </a:r>
          </a:p>
          <a:p>
            <a:pPr marL="1828800" indent="-1431925">
              <a:buClr>
                <a:srgbClr val="0070C0"/>
              </a:buClr>
            </a:pPr>
            <a:r>
              <a:rPr lang="en-US" sz="2000" dirty="0">
                <a:solidFill>
                  <a:srgbClr val="0070C0"/>
                </a:solidFill>
              </a:rPr>
              <a:t>OUT</a:t>
            </a:r>
            <a:r>
              <a:rPr lang="en-US" sz="2000" dirty="0"/>
              <a:t> </a:t>
            </a:r>
            <a:r>
              <a:rPr lang="en-US" sz="2000" dirty="0" smtClean="0"/>
              <a:t>	Output </a:t>
            </a:r>
            <a:r>
              <a:rPr lang="en-US" sz="2000" dirty="0"/>
              <a:t>the number in the accumulator to the user.</a:t>
            </a:r>
          </a:p>
          <a:p>
            <a:pPr marL="1828800" indent="-1431925">
              <a:buClr>
                <a:srgbClr val="0070C0"/>
              </a:buClr>
            </a:pPr>
            <a:r>
              <a:rPr lang="en-US" sz="2000" dirty="0">
                <a:solidFill>
                  <a:srgbClr val="0070C0"/>
                </a:solidFill>
              </a:rPr>
              <a:t>HLT</a:t>
            </a:r>
            <a:r>
              <a:rPr lang="en-US" sz="2000" dirty="0"/>
              <a:t> </a:t>
            </a:r>
            <a:r>
              <a:rPr lang="en-US" sz="2000" dirty="0" smtClean="0"/>
              <a:t>	Halt</a:t>
            </a:r>
            <a:r>
              <a:rPr lang="en-US" sz="2000" dirty="0"/>
              <a:t>.</a:t>
            </a:r>
          </a:p>
          <a:p>
            <a:pPr marL="1828800" indent="-1431925">
              <a:buClr>
                <a:srgbClr val="0070C0"/>
              </a:buClr>
            </a:pPr>
            <a:r>
              <a:rPr lang="en-US" sz="2000" dirty="0">
                <a:solidFill>
                  <a:srgbClr val="0070C0"/>
                </a:solidFill>
              </a:rPr>
              <a:t>NUM1 DAT </a:t>
            </a:r>
            <a:r>
              <a:rPr lang="en-US" sz="2000" dirty="0" smtClean="0"/>
              <a:t>	Label </a:t>
            </a:r>
            <a:r>
              <a:rPr lang="en-US" sz="2000" dirty="0"/>
              <a:t>this memory location as ‘NUM1’ to store data</a:t>
            </a:r>
            <a:r>
              <a:rPr lang="en-US" sz="2000" dirty="0" smtClean="0"/>
              <a:t>.</a:t>
            </a:r>
          </a:p>
          <a:p>
            <a:pPr marL="396875" indent="-396875">
              <a:buClr>
                <a:srgbClr val="0070C0"/>
              </a:buClr>
              <a:buSzPct val="80000"/>
              <a:buFont typeface="Arial" panose="020B0604020202020204" pitchFamily="34" charset="0"/>
              <a:buChar char="►"/>
            </a:pPr>
            <a:r>
              <a:rPr lang="en-US" sz="2000" dirty="0"/>
              <a:t>This set of instructions is put into memory locations. For example:</a:t>
            </a:r>
          </a:p>
        </p:txBody>
      </p:sp>
      <p:graphicFrame>
        <p:nvGraphicFramePr>
          <p:cNvPr id="2" name="Table 1"/>
          <p:cNvGraphicFramePr>
            <a:graphicFrameLocks noGrp="1"/>
          </p:cNvGraphicFramePr>
          <p:nvPr>
            <p:extLst>
              <p:ext uri="{D42A27DB-BD31-4B8C-83A1-F6EECF244321}">
                <p14:modId xmlns:p14="http://schemas.microsoft.com/office/powerpoint/2010/main" val="2226531395"/>
              </p:ext>
            </p:extLst>
          </p:nvPr>
        </p:nvGraphicFramePr>
        <p:xfrm>
          <a:off x="179511" y="4221088"/>
          <a:ext cx="4464497" cy="2453640"/>
        </p:xfrm>
        <a:graphic>
          <a:graphicData uri="http://schemas.openxmlformats.org/drawingml/2006/table">
            <a:tbl>
              <a:tblPr firstRow="1" bandRow="1">
                <a:tableStyleId>{FABFCF23-3B69-468F-B69F-88F6DE6A72F2}</a:tableStyleId>
              </a:tblPr>
              <a:tblGrid>
                <a:gridCol w="2160241"/>
                <a:gridCol w="2304256"/>
              </a:tblGrid>
              <a:tr h="317863">
                <a:tc>
                  <a:txBody>
                    <a:bodyPr/>
                    <a:lstStyle/>
                    <a:p>
                      <a:r>
                        <a:rPr lang="en-US" sz="1700" dirty="0" smtClean="0">
                          <a:latin typeface="Arial" panose="020B0604020202020204" pitchFamily="34" charset="0"/>
                          <a:cs typeface="Arial" panose="020B0604020202020204" pitchFamily="34" charset="0"/>
                        </a:rPr>
                        <a:t>Memory Location</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Contents</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863">
                <a:tc>
                  <a:txBody>
                    <a:bodyPr/>
                    <a:lstStyle/>
                    <a:p>
                      <a:pPr algn="ctr"/>
                      <a:r>
                        <a:rPr lang="en-US" sz="1700" dirty="0" smtClean="0">
                          <a:latin typeface="Arial" panose="020B0604020202020204" pitchFamily="34" charset="0"/>
                          <a:cs typeface="Arial" panose="020B0604020202020204" pitchFamily="34" charset="0"/>
                        </a:rPr>
                        <a:t>0</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INP</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863">
                <a:tc>
                  <a:txBody>
                    <a:bodyPr/>
                    <a:lstStyle/>
                    <a:p>
                      <a:pPr algn="ctr"/>
                      <a:r>
                        <a:rPr lang="en-US" sz="1700" dirty="0" smtClean="0">
                          <a:latin typeface="Arial" panose="020B0604020202020204" pitchFamily="34" charset="0"/>
                          <a:cs typeface="Arial" panose="020B0604020202020204" pitchFamily="34" charset="0"/>
                        </a:rPr>
                        <a:t>1</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STA NUM1</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863">
                <a:tc>
                  <a:txBody>
                    <a:bodyPr/>
                    <a:lstStyle/>
                    <a:p>
                      <a:pPr algn="ctr"/>
                      <a:r>
                        <a:rPr lang="en-US" sz="1700" dirty="0" smtClean="0">
                          <a:latin typeface="Arial" panose="020B0604020202020204" pitchFamily="34" charset="0"/>
                          <a:cs typeface="Arial" panose="020B0604020202020204" pitchFamily="34" charset="0"/>
                        </a:rPr>
                        <a:t>2</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OUT</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863">
                <a:tc>
                  <a:txBody>
                    <a:bodyPr/>
                    <a:lstStyle/>
                    <a:p>
                      <a:pPr algn="ctr"/>
                      <a:r>
                        <a:rPr lang="en-US" sz="1700" dirty="0" smtClean="0">
                          <a:latin typeface="Arial" panose="020B0604020202020204" pitchFamily="34" charset="0"/>
                          <a:cs typeface="Arial" panose="020B0604020202020204" pitchFamily="34" charset="0"/>
                        </a:rPr>
                        <a:t>3</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HLT</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863">
                <a:tc>
                  <a:txBody>
                    <a:bodyPr/>
                    <a:lstStyle/>
                    <a:p>
                      <a:pPr algn="ctr"/>
                      <a:r>
                        <a:rPr lang="en-US" sz="1700" dirty="0" smtClean="0">
                          <a:latin typeface="Arial" panose="020B0604020202020204" pitchFamily="34" charset="0"/>
                          <a:cs typeface="Arial" panose="020B0604020202020204" pitchFamily="34" charset="0"/>
                        </a:rPr>
                        <a:t>4</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NUM1</a:t>
                      </a:r>
                      <a:r>
                        <a:rPr lang="en-US" sz="1700" baseline="0" dirty="0" smtClean="0">
                          <a:latin typeface="Arial" panose="020B0604020202020204" pitchFamily="34" charset="0"/>
                          <a:cs typeface="Arial" panose="020B0604020202020204" pitchFamily="34" charset="0"/>
                        </a:rPr>
                        <a:t> DAT</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863">
                <a:tc>
                  <a:txBody>
                    <a:bodyPr/>
                    <a:lstStyle/>
                    <a:p>
                      <a:pPr algn="ctr"/>
                      <a:r>
                        <a:rPr lang="en-US" sz="1700" dirty="0" smtClean="0">
                          <a:latin typeface="Arial" panose="020B0604020202020204" pitchFamily="34" charset="0"/>
                          <a:cs typeface="Arial" panose="020B0604020202020204" pitchFamily="34" charset="0"/>
                        </a:rPr>
                        <a:t>5</a:t>
                      </a:r>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Rounded Rectangular Callout 2"/>
          <p:cNvSpPr/>
          <p:nvPr/>
        </p:nvSpPr>
        <p:spPr>
          <a:xfrm>
            <a:off x="4788024" y="4581128"/>
            <a:ext cx="4100001" cy="1872208"/>
          </a:xfrm>
          <a:prstGeom prst="wedgeRoundRectCallout">
            <a:avLst>
              <a:gd name="adj1" fmla="val -78013"/>
              <a:gd name="adj2" fmla="val 30799"/>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Arial" panose="020B0604020202020204" pitchFamily="34" charset="0"/>
                <a:cs typeface="Arial" panose="020B0604020202020204" pitchFamily="34" charset="0"/>
              </a:rPr>
              <a:t>Notice NUM1 DAT is in memory location 4. This means that when we refer to “NUM1”, the computer will look in memory location 4 to get a value of 4.</a:t>
            </a: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199341"/>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5.2 – Programming the Machine</a:t>
            </a:r>
            <a:endParaRPr lang="en-GB" sz="4000" b="1" dirty="0" smtClean="0"/>
          </a:p>
        </p:txBody>
      </p:sp>
      <p:sp>
        <p:nvSpPr>
          <p:cNvPr id="34" name="Rectangle 33"/>
          <p:cNvSpPr/>
          <p:nvPr/>
        </p:nvSpPr>
        <p:spPr>
          <a:xfrm>
            <a:off x="179511" y="1103833"/>
            <a:ext cx="8708514" cy="2554545"/>
          </a:xfrm>
          <a:prstGeom prst="rect">
            <a:avLst/>
          </a:prstGeom>
        </p:spPr>
        <p:txBody>
          <a:bodyPr wrap="square">
            <a:spAutoFit/>
          </a:bodyPr>
          <a:lstStyle/>
          <a:p>
            <a:pPr>
              <a:buClr>
                <a:srgbClr val="0070C0"/>
              </a:buClr>
            </a:pPr>
            <a:r>
              <a:rPr lang="en-US" sz="2000" b="1" dirty="0" smtClean="0">
                <a:solidFill>
                  <a:srgbClr val="C00000"/>
                </a:solidFill>
              </a:rPr>
              <a:t>Assembly </a:t>
            </a:r>
            <a:r>
              <a:rPr lang="en-US" sz="2000" b="1" dirty="0">
                <a:solidFill>
                  <a:srgbClr val="C00000"/>
                </a:solidFill>
              </a:rPr>
              <a:t>languages</a:t>
            </a:r>
          </a:p>
          <a:p>
            <a:pPr marL="396875" indent="-396875">
              <a:buClr>
                <a:srgbClr val="0070C0"/>
              </a:buClr>
              <a:buFont typeface="Wingdings 3" panose="05040102010807070707" pitchFamily="18" charset="2"/>
              <a:buChar char=""/>
            </a:pPr>
            <a:r>
              <a:rPr lang="en-US" sz="2000" dirty="0"/>
              <a:t>The user types the codes into files using editors that place them directly into memory locations. The program will </a:t>
            </a:r>
            <a:r>
              <a:rPr lang="en-US" sz="2000" dirty="0" smtClean="0"/>
              <a:t>do nothing </a:t>
            </a:r>
            <a:r>
              <a:rPr lang="en-US" sz="2000" dirty="0"/>
              <a:t>until it is executed or run, at which point it executes each instruction in turn until it is told to stop, using the </a:t>
            </a:r>
            <a:r>
              <a:rPr lang="en-US" sz="2000" dirty="0" smtClean="0"/>
              <a:t>HLT instruction</a:t>
            </a:r>
            <a:r>
              <a:rPr lang="en-US" sz="2000" dirty="0"/>
              <a:t>. There is also a special area that keeps track of the next instruction to complete, called the program counter.</a:t>
            </a:r>
          </a:p>
          <a:p>
            <a:pPr marL="396875" indent="-396875">
              <a:buClr>
                <a:srgbClr val="0070C0"/>
              </a:buClr>
              <a:buFont typeface="Wingdings 3" panose="05040102010807070707" pitchFamily="18" charset="2"/>
              <a:buChar char=""/>
            </a:pPr>
            <a:r>
              <a:rPr lang="en-US" sz="2000" dirty="0"/>
              <a:t>A diagram of the CPU after we have written our simple program looks like this::</a:t>
            </a:r>
          </a:p>
        </p:txBody>
      </p:sp>
      <p:grpSp>
        <p:nvGrpSpPr>
          <p:cNvPr id="7" name="Group 6"/>
          <p:cNvGrpSpPr/>
          <p:nvPr/>
        </p:nvGrpSpPr>
        <p:grpSpPr>
          <a:xfrm>
            <a:off x="539552" y="3442354"/>
            <a:ext cx="7560840" cy="3154998"/>
            <a:chOff x="539552" y="3442354"/>
            <a:chExt cx="7560840" cy="3154998"/>
          </a:xfrm>
        </p:grpSpPr>
        <p:sp>
          <p:nvSpPr>
            <p:cNvPr id="5" name="Rectangle 4"/>
            <p:cNvSpPr/>
            <p:nvPr/>
          </p:nvSpPr>
          <p:spPr>
            <a:xfrm>
              <a:off x="539552" y="3861048"/>
              <a:ext cx="1512168" cy="51741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Program Counter</a:t>
              </a:r>
              <a:endParaRPr lang="en-US" dirty="0">
                <a:solidFill>
                  <a:schemeClr val="tx1"/>
                </a:solidFill>
                <a:latin typeface="Arial" panose="020B0604020202020204" pitchFamily="34" charset="0"/>
                <a:cs typeface="Arial" panose="020B0604020202020204" pitchFamily="34" charset="0"/>
              </a:endParaRPr>
            </a:p>
          </p:txBody>
        </p:sp>
        <p:sp>
          <p:nvSpPr>
            <p:cNvPr id="9" name="Rectangle 8"/>
            <p:cNvSpPr/>
            <p:nvPr/>
          </p:nvSpPr>
          <p:spPr>
            <a:xfrm>
              <a:off x="539552" y="4581128"/>
              <a:ext cx="1512168" cy="432048"/>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Accumulator</a:t>
              </a:r>
              <a:endParaRPr lang="en-US" dirty="0">
                <a:solidFill>
                  <a:schemeClr val="tx1"/>
                </a:solidFill>
                <a:latin typeface="Arial" panose="020B0604020202020204" pitchFamily="34" charset="0"/>
                <a:cs typeface="Arial" panose="020B0604020202020204" pitchFamily="34" charset="0"/>
              </a:endParaRPr>
            </a:p>
          </p:txBody>
        </p:sp>
        <p:sp>
          <p:nvSpPr>
            <p:cNvPr id="10" name="Rectangle 9"/>
            <p:cNvSpPr/>
            <p:nvPr/>
          </p:nvSpPr>
          <p:spPr>
            <a:xfrm>
              <a:off x="539552" y="5229200"/>
              <a:ext cx="1512168" cy="432048"/>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INPUT</a:t>
              </a:r>
              <a:endParaRPr lang="en-US" dirty="0">
                <a:solidFill>
                  <a:schemeClr val="tx1"/>
                </a:solidFill>
                <a:latin typeface="Arial" panose="020B0604020202020204" pitchFamily="34" charset="0"/>
                <a:cs typeface="Arial" panose="020B0604020202020204" pitchFamily="34" charset="0"/>
              </a:endParaRPr>
            </a:p>
          </p:txBody>
        </p:sp>
        <p:sp>
          <p:nvSpPr>
            <p:cNvPr id="11" name="Rectangle 10"/>
            <p:cNvSpPr/>
            <p:nvPr/>
          </p:nvSpPr>
          <p:spPr>
            <a:xfrm>
              <a:off x="2627784" y="5229200"/>
              <a:ext cx="1512168" cy="432048"/>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OUTPUT</a:t>
              </a:r>
              <a:endParaRPr lang="en-US" dirty="0">
                <a:solidFill>
                  <a:schemeClr val="tx1"/>
                </a:solidFill>
                <a:latin typeface="Arial" panose="020B0604020202020204" pitchFamily="34" charset="0"/>
                <a:cs typeface="Arial" panose="020B0604020202020204" pitchFamily="34" charset="0"/>
              </a:endParaRPr>
            </a:p>
          </p:txBody>
        </p:sp>
        <p:sp>
          <p:nvSpPr>
            <p:cNvPr id="12" name="Rectangle 11"/>
            <p:cNvSpPr/>
            <p:nvPr/>
          </p:nvSpPr>
          <p:spPr>
            <a:xfrm>
              <a:off x="4716016" y="3442354"/>
              <a:ext cx="3384376" cy="418694"/>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Memory</a:t>
              </a:r>
              <a:endParaRPr lang="en-US" dirty="0">
                <a:solidFill>
                  <a:schemeClr val="tx1"/>
                </a:solidFill>
                <a:latin typeface="Arial" panose="020B0604020202020204" pitchFamily="34" charset="0"/>
                <a:cs typeface="Arial" panose="020B0604020202020204" pitchFamily="34" charset="0"/>
              </a:endParaRPr>
            </a:p>
          </p:txBody>
        </p:sp>
        <p:sp>
          <p:nvSpPr>
            <p:cNvPr id="13" name="Rectangle 12"/>
            <p:cNvSpPr/>
            <p:nvPr/>
          </p:nvSpPr>
          <p:spPr>
            <a:xfrm>
              <a:off x="4716016" y="3933056"/>
              <a:ext cx="1080120"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0</a:t>
              </a:r>
              <a:endParaRPr lang="en-US" dirty="0">
                <a:solidFill>
                  <a:schemeClr val="tx1"/>
                </a:solidFill>
                <a:latin typeface="Arial" panose="020B0604020202020204" pitchFamily="34" charset="0"/>
                <a:cs typeface="Arial" panose="020B0604020202020204" pitchFamily="34" charset="0"/>
              </a:endParaRPr>
            </a:p>
          </p:txBody>
        </p:sp>
        <p:sp>
          <p:nvSpPr>
            <p:cNvPr id="15" name="Rectangle 14"/>
            <p:cNvSpPr/>
            <p:nvPr/>
          </p:nvSpPr>
          <p:spPr>
            <a:xfrm>
              <a:off x="4716016" y="4393907"/>
              <a:ext cx="1080120"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1</a:t>
              </a:r>
              <a:endParaRPr lang="en-US" dirty="0">
                <a:solidFill>
                  <a:schemeClr val="tx1"/>
                </a:solidFill>
                <a:latin typeface="Arial" panose="020B0604020202020204" pitchFamily="34" charset="0"/>
                <a:cs typeface="Arial" panose="020B0604020202020204" pitchFamily="34" charset="0"/>
              </a:endParaRPr>
            </a:p>
          </p:txBody>
        </p:sp>
        <p:sp>
          <p:nvSpPr>
            <p:cNvPr id="16" name="Rectangle 15"/>
            <p:cNvSpPr/>
            <p:nvPr/>
          </p:nvSpPr>
          <p:spPr>
            <a:xfrm>
              <a:off x="4716016" y="4854758"/>
              <a:ext cx="1080120"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2</a:t>
              </a:r>
              <a:endParaRPr lang="en-US" dirty="0">
                <a:solidFill>
                  <a:schemeClr val="tx1"/>
                </a:solidFill>
                <a:latin typeface="Arial" panose="020B0604020202020204" pitchFamily="34" charset="0"/>
                <a:cs typeface="Arial" panose="020B0604020202020204" pitchFamily="34" charset="0"/>
              </a:endParaRPr>
            </a:p>
          </p:txBody>
        </p:sp>
        <p:sp>
          <p:nvSpPr>
            <p:cNvPr id="17" name="Rectangle 16"/>
            <p:cNvSpPr/>
            <p:nvPr/>
          </p:nvSpPr>
          <p:spPr>
            <a:xfrm>
              <a:off x="4716016" y="5315609"/>
              <a:ext cx="1080120"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3</a:t>
              </a:r>
              <a:endParaRPr lang="en-US" dirty="0">
                <a:solidFill>
                  <a:schemeClr val="tx1"/>
                </a:solidFill>
                <a:latin typeface="Arial" panose="020B0604020202020204" pitchFamily="34" charset="0"/>
                <a:cs typeface="Arial" panose="020B0604020202020204" pitchFamily="34" charset="0"/>
              </a:endParaRPr>
            </a:p>
          </p:txBody>
        </p:sp>
        <p:sp>
          <p:nvSpPr>
            <p:cNvPr id="18" name="Rectangle 17"/>
            <p:cNvSpPr/>
            <p:nvPr/>
          </p:nvSpPr>
          <p:spPr>
            <a:xfrm>
              <a:off x="4716016" y="5776460"/>
              <a:ext cx="1080120"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4</a:t>
              </a:r>
              <a:endParaRPr lang="en-US" dirty="0">
                <a:solidFill>
                  <a:schemeClr val="tx1"/>
                </a:solidFill>
                <a:latin typeface="Arial" panose="020B0604020202020204" pitchFamily="34" charset="0"/>
                <a:cs typeface="Arial" panose="020B0604020202020204" pitchFamily="34" charset="0"/>
              </a:endParaRPr>
            </a:p>
          </p:txBody>
        </p:sp>
        <p:sp>
          <p:nvSpPr>
            <p:cNvPr id="19" name="Rectangle 18"/>
            <p:cNvSpPr/>
            <p:nvPr/>
          </p:nvSpPr>
          <p:spPr>
            <a:xfrm>
              <a:off x="4716016" y="6237312"/>
              <a:ext cx="1080120"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5</a:t>
              </a:r>
              <a:endParaRPr lang="en-US" dirty="0">
                <a:solidFill>
                  <a:schemeClr val="tx1"/>
                </a:solidFill>
                <a:latin typeface="Arial" panose="020B0604020202020204" pitchFamily="34" charset="0"/>
                <a:cs typeface="Arial" panose="020B0604020202020204" pitchFamily="34" charset="0"/>
              </a:endParaRPr>
            </a:p>
          </p:txBody>
        </p:sp>
        <p:sp>
          <p:nvSpPr>
            <p:cNvPr id="20" name="Rectangle 19"/>
            <p:cNvSpPr/>
            <p:nvPr/>
          </p:nvSpPr>
          <p:spPr>
            <a:xfrm>
              <a:off x="6012160" y="3933056"/>
              <a:ext cx="2088232"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Arial" panose="020B0604020202020204" pitchFamily="34" charset="0"/>
                  <a:cs typeface="Arial" panose="020B0604020202020204" pitchFamily="34" charset="0"/>
                </a:rPr>
                <a:t>INP</a:t>
              </a:r>
              <a:endParaRPr lang="en-US" dirty="0">
                <a:solidFill>
                  <a:schemeClr val="tx1"/>
                </a:solidFill>
                <a:latin typeface="Arial" panose="020B0604020202020204" pitchFamily="34" charset="0"/>
                <a:cs typeface="Arial" panose="020B0604020202020204" pitchFamily="34" charset="0"/>
              </a:endParaRPr>
            </a:p>
          </p:txBody>
        </p:sp>
        <p:sp>
          <p:nvSpPr>
            <p:cNvPr id="21" name="Rectangle 20"/>
            <p:cNvSpPr/>
            <p:nvPr/>
          </p:nvSpPr>
          <p:spPr>
            <a:xfrm>
              <a:off x="6012160" y="4393907"/>
              <a:ext cx="2088232"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Arial" panose="020B0604020202020204" pitchFamily="34" charset="0"/>
                  <a:cs typeface="Arial" panose="020B0604020202020204" pitchFamily="34" charset="0"/>
                </a:rPr>
                <a:t>STA NUM1</a:t>
              </a:r>
              <a:endParaRPr lang="en-US" dirty="0">
                <a:solidFill>
                  <a:schemeClr val="tx1"/>
                </a:solidFill>
                <a:latin typeface="Arial" panose="020B0604020202020204" pitchFamily="34" charset="0"/>
                <a:cs typeface="Arial" panose="020B0604020202020204" pitchFamily="34" charset="0"/>
              </a:endParaRPr>
            </a:p>
          </p:txBody>
        </p:sp>
        <p:sp>
          <p:nvSpPr>
            <p:cNvPr id="22" name="Rectangle 21"/>
            <p:cNvSpPr/>
            <p:nvPr/>
          </p:nvSpPr>
          <p:spPr>
            <a:xfrm>
              <a:off x="6012160" y="4854758"/>
              <a:ext cx="2088232"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Arial" panose="020B0604020202020204" pitchFamily="34" charset="0"/>
                  <a:cs typeface="Arial" panose="020B0604020202020204" pitchFamily="34" charset="0"/>
                </a:rPr>
                <a:t>OUT</a:t>
              </a:r>
              <a:endParaRPr lang="en-US" dirty="0">
                <a:solidFill>
                  <a:schemeClr val="tx1"/>
                </a:solidFill>
                <a:latin typeface="Arial" panose="020B0604020202020204" pitchFamily="34" charset="0"/>
                <a:cs typeface="Arial" panose="020B0604020202020204" pitchFamily="34" charset="0"/>
              </a:endParaRPr>
            </a:p>
          </p:txBody>
        </p:sp>
        <p:sp>
          <p:nvSpPr>
            <p:cNvPr id="23" name="Rectangle 22"/>
            <p:cNvSpPr/>
            <p:nvPr/>
          </p:nvSpPr>
          <p:spPr>
            <a:xfrm>
              <a:off x="6012160" y="5315609"/>
              <a:ext cx="2088232"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Arial" panose="020B0604020202020204" pitchFamily="34" charset="0"/>
                  <a:cs typeface="Arial" panose="020B0604020202020204" pitchFamily="34" charset="0"/>
                </a:rPr>
                <a:t>HLT</a:t>
              </a:r>
              <a:endParaRPr lang="en-US" dirty="0">
                <a:solidFill>
                  <a:schemeClr val="tx1"/>
                </a:solidFill>
                <a:latin typeface="Arial" panose="020B0604020202020204" pitchFamily="34" charset="0"/>
                <a:cs typeface="Arial" panose="020B0604020202020204" pitchFamily="34" charset="0"/>
              </a:endParaRPr>
            </a:p>
          </p:txBody>
        </p:sp>
        <p:sp>
          <p:nvSpPr>
            <p:cNvPr id="24" name="Rectangle 23"/>
            <p:cNvSpPr/>
            <p:nvPr/>
          </p:nvSpPr>
          <p:spPr>
            <a:xfrm>
              <a:off x="6012160" y="5776460"/>
              <a:ext cx="2088232"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Arial" panose="020B0604020202020204" pitchFamily="34" charset="0"/>
                  <a:cs typeface="Arial" panose="020B0604020202020204" pitchFamily="34" charset="0"/>
                </a:rPr>
                <a:t>NUM1 DAT</a:t>
              </a:r>
              <a:endParaRPr lang="en-US" dirty="0">
                <a:solidFill>
                  <a:schemeClr val="tx1"/>
                </a:solidFill>
                <a:latin typeface="Arial" panose="020B0604020202020204" pitchFamily="34" charset="0"/>
                <a:cs typeface="Arial" panose="020B0604020202020204" pitchFamily="34" charset="0"/>
              </a:endParaRPr>
            </a:p>
          </p:txBody>
        </p:sp>
        <p:sp>
          <p:nvSpPr>
            <p:cNvPr id="25" name="Rectangle 24"/>
            <p:cNvSpPr/>
            <p:nvPr/>
          </p:nvSpPr>
          <p:spPr>
            <a:xfrm>
              <a:off x="6012160" y="6237312"/>
              <a:ext cx="2088232" cy="36004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68908709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5.2 – Programming the Machine</a:t>
            </a:r>
            <a:endParaRPr lang="en-GB" sz="4000" b="1" dirty="0" smtClean="0"/>
          </a:p>
        </p:txBody>
      </p:sp>
      <p:sp>
        <p:nvSpPr>
          <p:cNvPr id="26" name="Rectangle 25"/>
          <p:cNvSpPr/>
          <p:nvPr/>
        </p:nvSpPr>
        <p:spPr>
          <a:xfrm>
            <a:off x="179512" y="1123449"/>
            <a:ext cx="8712968" cy="3639458"/>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000" b="1" dirty="0" smtClean="0">
                <a:solidFill>
                  <a:srgbClr val="002060"/>
                </a:solidFill>
                <a:latin typeface="Arial" panose="020B0604020202020204" pitchFamily="34" charset="0"/>
                <a:cs typeface="Arial" panose="020B0604020202020204" pitchFamily="34" charset="0"/>
              </a:rPr>
              <a:t>Think-IT</a:t>
            </a:r>
            <a:endParaRPr lang="en-US" sz="2000" b="1" dirty="0">
              <a:solidFill>
                <a:srgbClr val="002060"/>
              </a:solidFill>
              <a:latin typeface="Arial" panose="020B0604020202020204" pitchFamily="34" charset="0"/>
              <a:cs typeface="Arial" panose="020B0604020202020204" pitchFamily="34" charset="0"/>
            </a:endParaRPr>
          </a:p>
          <a:p>
            <a:pPr marL="793750" indent="-793750">
              <a:buClr>
                <a:srgbClr val="C00000"/>
              </a:buClr>
              <a:tabLst>
                <a:tab pos="2070100" algn="l"/>
                <a:tab pos="3863975" algn="l"/>
                <a:tab pos="5468938" algn="l"/>
                <a:tab pos="6815138" algn="l"/>
              </a:tabLst>
            </a:pPr>
            <a:r>
              <a:rPr lang="en-US" sz="2000" b="1" dirty="0">
                <a:solidFill>
                  <a:srgbClr val="000000"/>
                </a:solidFill>
                <a:latin typeface="Arial" panose="020B0604020202020204" pitchFamily="34" charset="0"/>
                <a:cs typeface="Arial" panose="020B0604020202020204" pitchFamily="34" charset="0"/>
              </a:rPr>
              <a:t>5.2.1</a:t>
            </a:r>
            <a:r>
              <a:rPr lang="en-US" sz="2000" dirty="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	Copy </a:t>
            </a:r>
            <a:r>
              <a:rPr lang="en-US" sz="2000" dirty="0">
                <a:solidFill>
                  <a:srgbClr val="000000"/>
                </a:solidFill>
                <a:latin typeface="Arial" panose="020B0604020202020204" pitchFamily="34" charset="0"/>
                <a:cs typeface="Arial" panose="020B0604020202020204" pitchFamily="34" charset="0"/>
              </a:rPr>
              <a:t>the table below and dry run the simple program above, writing down what is in each location in the CPU </a:t>
            </a:r>
            <a:r>
              <a:rPr lang="en-US" sz="2000" dirty="0" smtClean="0">
                <a:solidFill>
                  <a:srgbClr val="000000"/>
                </a:solidFill>
                <a:latin typeface="Arial" panose="020B0604020202020204" pitchFamily="34" charset="0"/>
                <a:cs typeface="Arial" panose="020B0604020202020204" pitchFamily="34" charset="0"/>
              </a:rPr>
              <a:t>at each </a:t>
            </a:r>
            <a:r>
              <a:rPr lang="en-US" sz="2000" dirty="0">
                <a:solidFill>
                  <a:srgbClr val="000000"/>
                </a:solidFill>
                <a:latin typeface="Arial" panose="020B0604020202020204" pitchFamily="34" charset="0"/>
                <a:cs typeface="Arial" panose="020B0604020202020204" pitchFamily="34" charset="0"/>
              </a:rPr>
              <a:t>stage. The first two lines have been completed for you</a:t>
            </a:r>
            <a:r>
              <a:rPr lang="en-US" sz="2000" dirty="0" smtClean="0">
                <a:solidFill>
                  <a:srgbClr val="000000"/>
                </a:solidFill>
                <a:latin typeface="Arial" panose="020B0604020202020204" pitchFamily="34" charset="0"/>
                <a:cs typeface="Arial" panose="020B0604020202020204" pitchFamily="34" charset="0"/>
              </a:rPr>
              <a:t>.</a:t>
            </a:r>
          </a:p>
          <a:p>
            <a:pPr marL="793750" indent="-793750">
              <a:buClr>
                <a:srgbClr val="C00000"/>
              </a:buClr>
              <a:tabLst>
                <a:tab pos="2070100" algn="l"/>
                <a:tab pos="3863975" algn="l"/>
                <a:tab pos="5468938" algn="l"/>
                <a:tab pos="6815138" algn="l"/>
              </a:tabLst>
            </a:pPr>
            <a:endParaRPr lang="en-US" sz="1200" dirty="0">
              <a:solidFill>
                <a:srgbClr val="000000"/>
              </a:solidFill>
              <a:latin typeface="Arial" panose="020B0604020202020204" pitchFamily="34" charset="0"/>
              <a:cs typeface="Arial" panose="020B0604020202020204" pitchFamily="34" charset="0"/>
            </a:endParaRPr>
          </a:p>
          <a:p>
            <a:pPr marL="793750" indent="-793750">
              <a:buClr>
                <a:srgbClr val="C00000"/>
              </a:buClr>
              <a:tabLst>
                <a:tab pos="2070100" algn="l"/>
                <a:tab pos="3863975" algn="l"/>
                <a:tab pos="5468938" algn="l"/>
                <a:tab pos="6815138" algn="l"/>
              </a:tabLst>
            </a:pPr>
            <a:endParaRPr lang="en-US" sz="2000" dirty="0" smtClean="0">
              <a:solidFill>
                <a:srgbClr val="000000"/>
              </a:solidFill>
              <a:latin typeface="Arial" panose="020B0604020202020204" pitchFamily="34" charset="0"/>
              <a:cs typeface="Arial" panose="020B0604020202020204" pitchFamily="34" charset="0"/>
            </a:endParaRPr>
          </a:p>
          <a:p>
            <a:pPr marL="793750" indent="-793750">
              <a:buClr>
                <a:srgbClr val="C00000"/>
              </a:buClr>
              <a:tabLst>
                <a:tab pos="2070100" algn="l"/>
                <a:tab pos="3863975" algn="l"/>
                <a:tab pos="5468938" algn="l"/>
                <a:tab pos="6815138" algn="l"/>
              </a:tabLst>
            </a:pPr>
            <a:endParaRPr lang="en-US" sz="2000" dirty="0">
              <a:solidFill>
                <a:srgbClr val="000000"/>
              </a:solidFill>
              <a:latin typeface="Arial" panose="020B0604020202020204" pitchFamily="34" charset="0"/>
              <a:cs typeface="Arial" panose="020B0604020202020204" pitchFamily="34" charset="0"/>
            </a:endParaRPr>
          </a:p>
          <a:p>
            <a:pPr marL="793750" indent="-793750">
              <a:buClr>
                <a:srgbClr val="C00000"/>
              </a:buClr>
              <a:tabLst>
                <a:tab pos="2070100" algn="l"/>
                <a:tab pos="3863975" algn="l"/>
                <a:tab pos="5468938" algn="l"/>
                <a:tab pos="6815138" algn="l"/>
              </a:tabLst>
            </a:pPr>
            <a:endParaRPr lang="en-US" sz="2000" dirty="0" smtClean="0">
              <a:solidFill>
                <a:srgbClr val="000000"/>
              </a:solidFill>
              <a:latin typeface="Arial" panose="020B0604020202020204" pitchFamily="34" charset="0"/>
              <a:cs typeface="Arial" panose="020B0604020202020204" pitchFamily="34" charset="0"/>
            </a:endParaRPr>
          </a:p>
          <a:p>
            <a:pPr marL="793750" indent="-793750">
              <a:buClr>
                <a:srgbClr val="C00000"/>
              </a:buClr>
              <a:tabLst>
                <a:tab pos="2070100" algn="l"/>
                <a:tab pos="3863975" algn="l"/>
                <a:tab pos="5468938" algn="l"/>
                <a:tab pos="6815138" algn="l"/>
              </a:tabLst>
            </a:pPr>
            <a:endParaRPr lang="en-US" sz="2000" dirty="0">
              <a:solidFill>
                <a:srgbClr val="000000"/>
              </a:solidFill>
              <a:latin typeface="Arial" panose="020B0604020202020204" pitchFamily="34" charset="0"/>
              <a:cs typeface="Arial" panose="020B0604020202020204" pitchFamily="34" charset="0"/>
            </a:endParaRPr>
          </a:p>
          <a:p>
            <a:pPr marL="793750" indent="-793750">
              <a:buClr>
                <a:srgbClr val="C00000"/>
              </a:buClr>
              <a:tabLst>
                <a:tab pos="2070100" algn="l"/>
                <a:tab pos="3863975" algn="l"/>
                <a:tab pos="5468938" algn="l"/>
                <a:tab pos="6815138" algn="l"/>
              </a:tabLst>
            </a:pPr>
            <a:endParaRPr lang="en-US" sz="2000" dirty="0" smtClean="0">
              <a:solidFill>
                <a:srgbClr val="000000"/>
              </a:solidFill>
              <a:latin typeface="Arial" panose="020B0604020202020204" pitchFamily="34" charset="0"/>
              <a:cs typeface="Arial" panose="020B0604020202020204" pitchFamily="34" charset="0"/>
            </a:endParaRPr>
          </a:p>
          <a:p>
            <a:pPr marL="793750" indent="-793750">
              <a:buClr>
                <a:srgbClr val="C00000"/>
              </a:buClr>
              <a:tabLst>
                <a:tab pos="2070100" algn="l"/>
                <a:tab pos="3863975" algn="l"/>
                <a:tab pos="5468938" algn="l"/>
                <a:tab pos="6815138" algn="l"/>
              </a:tabLst>
            </a:pPr>
            <a:endParaRPr lang="en-US" sz="2000" dirty="0" smtClean="0">
              <a:solidFill>
                <a:srgbClr val="000000"/>
              </a:solidFill>
              <a:latin typeface="Arial" panose="020B0604020202020204" pitchFamily="34" charset="0"/>
              <a:cs typeface="Arial" panose="020B0604020202020204" pitchFamily="34" charset="0"/>
            </a:endParaRPr>
          </a:p>
          <a:p>
            <a:pPr>
              <a:buClr>
                <a:srgbClr val="C00000"/>
              </a:buClr>
              <a:tabLst>
                <a:tab pos="2070100" algn="l"/>
                <a:tab pos="3863975" algn="l"/>
                <a:tab pos="5468938" algn="l"/>
                <a:tab pos="6815138" algn="l"/>
              </a:tabLst>
            </a:pPr>
            <a:r>
              <a:rPr lang="en-US" sz="2000" dirty="0" smtClean="0">
                <a:solidFill>
                  <a:srgbClr val="000000"/>
                </a:solidFill>
                <a:latin typeface="Arial" panose="020B0604020202020204" pitchFamily="34" charset="0"/>
                <a:cs typeface="Arial" panose="020B0604020202020204" pitchFamily="34" charset="0"/>
              </a:rPr>
              <a:t>Remember </a:t>
            </a:r>
            <a:r>
              <a:rPr lang="en-US" sz="2000" dirty="0">
                <a:solidFill>
                  <a:srgbClr val="000000"/>
                </a:solidFill>
                <a:latin typeface="Arial" panose="020B0604020202020204" pitchFamily="34" charset="0"/>
                <a:cs typeface="Arial" panose="020B0604020202020204" pitchFamily="34" charset="0"/>
              </a:rPr>
              <a:t>the program counter stores the location of the </a:t>
            </a:r>
            <a:r>
              <a:rPr lang="en-US" sz="2000" b="1" dirty="0">
                <a:solidFill>
                  <a:srgbClr val="000000"/>
                </a:solidFill>
                <a:latin typeface="Arial" panose="020B0604020202020204" pitchFamily="34" charset="0"/>
                <a:cs typeface="Arial" panose="020B0604020202020204" pitchFamily="34" charset="0"/>
              </a:rPr>
              <a:t>next</a:t>
            </a:r>
            <a:r>
              <a:rPr lang="en-US" sz="2000" dirty="0">
                <a:solidFill>
                  <a:srgbClr val="000000"/>
                </a:solidFill>
                <a:latin typeface="Arial" panose="020B0604020202020204" pitchFamily="34" charset="0"/>
                <a:cs typeface="Arial" panose="020B0604020202020204" pitchFamily="34" charset="0"/>
              </a:rPr>
              <a:t> instruction.</a:t>
            </a:r>
            <a:endParaRPr lang="en-US" sz="2000" dirty="0" smtClean="0">
              <a:solidFill>
                <a:srgbClr val="000000"/>
              </a:solidFill>
              <a:latin typeface="Arial" panose="020B0604020202020204" pitchFamily="34" charset="0"/>
              <a:cs typeface="Arial" panose="020B0604020202020204" pitchFamily="34" charset="0"/>
            </a:endParaRPr>
          </a:p>
        </p:txBody>
      </p:sp>
      <p:sp>
        <p:nvSpPr>
          <p:cNvPr id="27" name="Oval 26"/>
          <p:cNvSpPr/>
          <p:nvPr/>
        </p:nvSpPr>
        <p:spPr>
          <a:xfrm rot="1949270">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809975065"/>
              </p:ext>
            </p:extLst>
          </p:nvPr>
        </p:nvGraphicFramePr>
        <p:xfrm>
          <a:off x="323528" y="2492896"/>
          <a:ext cx="8472264" cy="1828662"/>
        </p:xfrm>
        <a:graphic>
          <a:graphicData uri="http://schemas.openxmlformats.org/drawingml/2006/table">
            <a:tbl>
              <a:tblPr firstRow="1" bandRow="1">
                <a:tableStyleId>{FABFCF23-3B69-468F-B69F-88F6DE6A72F2}</a:tableStyleId>
              </a:tblPr>
              <a:tblGrid>
                <a:gridCol w="1296144"/>
                <a:gridCol w="1944216"/>
                <a:gridCol w="1728192"/>
                <a:gridCol w="1080120"/>
                <a:gridCol w="1224136"/>
                <a:gridCol w="1199456"/>
              </a:tblGrid>
              <a:tr h="487542">
                <a:tc>
                  <a:txBody>
                    <a:bodyPr/>
                    <a:lstStyle/>
                    <a:p>
                      <a:r>
                        <a:rPr lang="en-US" sz="1600" dirty="0" smtClean="0">
                          <a:latin typeface="Arial" panose="020B0604020202020204" pitchFamily="34" charset="0"/>
                          <a:cs typeface="Arial" panose="020B0604020202020204" pitchFamily="34" charset="0"/>
                        </a:rPr>
                        <a:t>Instruction</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Program Counter</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Accumulator</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Input</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Output</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NUM1</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2198">
                <a:tc>
                  <a:txBody>
                    <a:bodyPr/>
                    <a:lstStyle/>
                    <a:p>
                      <a:pPr algn="ctr"/>
                      <a:r>
                        <a:rPr lang="en-US" sz="1600" i="1" dirty="0" smtClean="0">
                          <a:latin typeface="Comic Sans MS" panose="030F0702030302020204" pitchFamily="66" charset="0"/>
                        </a:rPr>
                        <a:t>0</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i="1" dirty="0" smtClean="0">
                          <a:latin typeface="Comic Sans MS" panose="030F0702030302020204" pitchFamily="66" charset="0"/>
                        </a:rPr>
                        <a:t>1</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i="1" dirty="0" smtClean="0">
                          <a:latin typeface="Comic Sans MS" panose="030F0702030302020204" pitchFamily="66" charset="0"/>
                        </a:rPr>
                        <a:t>5</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i="1" dirty="0" smtClean="0">
                          <a:latin typeface="Comic Sans MS" panose="030F0702030302020204" pitchFamily="66" charset="0"/>
                        </a:rPr>
                        <a:t>5</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i="1" dirty="0" smtClean="0">
                          <a:latin typeface="Comic Sans MS" panose="030F0702030302020204" pitchFamily="66" charset="0"/>
                        </a:rPr>
                        <a:t>-</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i="1" dirty="0" smtClean="0">
                          <a:latin typeface="Comic Sans MS" panose="030F0702030302020204" pitchFamily="66" charset="0"/>
                        </a:rPr>
                        <a:t>-</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2198">
                <a:tc>
                  <a:txBody>
                    <a:bodyPr/>
                    <a:lstStyle/>
                    <a:p>
                      <a:pPr algn="ctr"/>
                      <a:r>
                        <a:rPr lang="en-US" sz="1600" i="1" dirty="0" smtClean="0">
                          <a:latin typeface="Comic Sans MS" panose="030F0702030302020204" pitchFamily="66" charset="0"/>
                        </a:rPr>
                        <a:t>1</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i="1" dirty="0" smtClean="0">
                          <a:latin typeface="Comic Sans MS" panose="030F0702030302020204" pitchFamily="66" charset="0"/>
                        </a:rPr>
                        <a:t>2</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i="1" dirty="0" smtClean="0">
                          <a:latin typeface="Comic Sans MS" panose="030F0702030302020204" pitchFamily="66" charset="0"/>
                        </a:rPr>
                        <a:t>5</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i="1" dirty="0" smtClean="0">
                          <a:latin typeface="Comic Sans MS" panose="030F0702030302020204" pitchFamily="66" charset="0"/>
                        </a:rPr>
                        <a:t>-</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i="1" dirty="0" smtClean="0">
                          <a:latin typeface="Comic Sans MS" panose="030F0702030302020204" pitchFamily="66" charset="0"/>
                        </a:rPr>
                        <a:t>-</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i="1" dirty="0" smtClean="0">
                          <a:latin typeface="Comic Sans MS" panose="030F0702030302020204" pitchFamily="66" charset="0"/>
                        </a:rPr>
                        <a:t>5</a:t>
                      </a:r>
                      <a:endParaRPr lang="en-US" sz="1600" i="1"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2198">
                <a:tc>
                  <a:txBody>
                    <a:bodyPr/>
                    <a:lstStyle/>
                    <a:p>
                      <a:pPr algn="ctr"/>
                      <a:endParaRPr lang="en-US" sz="16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2198">
                <a:tc>
                  <a:txBody>
                    <a:bodyPr/>
                    <a:lstStyle/>
                    <a:p>
                      <a:pPr algn="ctr"/>
                      <a:endParaRPr lang="en-US" sz="16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8" name="Rectangle 27"/>
          <p:cNvSpPr/>
          <p:nvPr/>
        </p:nvSpPr>
        <p:spPr>
          <a:xfrm>
            <a:off x="179512" y="4897891"/>
            <a:ext cx="8708513" cy="1708160"/>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100" b="1" dirty="0" smtClean="0">
                <a:solidFill>
                  <a:srgbClr val="000000"/>
                </a:solidFill>
                <a:latin typeface="Arial" panose="020B0604020202020204" pitchFamily="34" charset="0"/>
                <a:cs typeface="Arial" panose="020B0604020202020204" pitchFamily="34" charset="0"/>
              </a:rPr>
              <a:t>Key </a:t>
            </a:r>
            <a:r>
              <a:rPr lang="en-US" sz="21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100" b="1" dirty="0" smtClean="0">
                <a:solidFill>
                  <a:srgbClr val="C00000"/>
                </a:solidFill>
                <a:latin typeface="Arial" panose="020B0604020202020204" pitchFamily="34" charset="0"/>
                <a:cs typeface="Arial" panose="020B0604020202020204" pitchFamily="34" charset="0"/>
              </a:rPr>
              <a:t>Dry </a:t>
            </a:r>
            <a:r>
              <a:rPr lang="en-US" sz="2100" b="1" dirty="0">
                <a:solidFill>
                  <a:srgbClr val="C00000"/>
                </a:solidFill>
                <a:latin typeface="Arial" panose="020B0604020202020204" pitchFamily="34" charset="0"/>
                <a:cs typeface="Arial" panose="020B0604020202020204" pitchFamily="34" charset="0"/>
              </a:rPr>
              <a:t>run:</a:t>
            </a:r>
            <a:r>
              <a:rPr lang="en-US" sz="2100" dirty="0">
                <a:solidFill>
                  <a:srgbClr val="000000"/>
                </a:solidFill>
                <a:latin typeface="Arial" panose="020B0604020202020204" pitchFamily="34" charset="0"/>
                <a:cs typeface="Arial" panose="020B0604020202020204" pitchFamily="34" charset="0"/>
              </a:rPr>
              <a:t> To run through a program on paper to see how it works. A dry run records the state of each variable when </a:t>
            </a:r>
            <a:r>
              <a:rPr lang="en-US" sz="2100" dirty="0" smtClean="0">
                <a:solidFill>
                  <a:srgbClr val="000000"/>
                </a:solidFill>
                <a:latin typeface="Arial" panose="020B0604020202020204" pitchFamily="34" charset="0"/>
                <a:cs typeface="Arial" panose="020B0604020202020204" pitchFamily="34" charset="0"/>
              </a:rPr>
              <a:t>each line </a:t>
            </a:r>
            <a:r>
              <a:rPr lang="en-US" sz="2100" dirty="0">
                <a:solidFill>
                  <a:srgbClr val="000000"/>
                </a:solidFill>
                <a:latin typeface="Arial" panose="020B0604020202020204" pitchFamily="34" charset="0"/>
                <a:cs typeface="Arial" panose="020B0604020202020204" pitchFamily="34" charset="0"/>
              </a:rPr>
              <a:t>of the program is executed, so it has one line for each line of code in the program.</a:t>
            </a:r>
            <a:endParaRPr lang="en-GB" sz="2100" u="sng" dirty="0">
              <a:solidFill>
                <a:srgbClr val="FF0000"/>
              </a:solidFill>
              <a:latin typeface="Arial" panose="020B0604020202020204" pitchFamily="34" charset="0"/>
              <a:cs typeface="Arial" panose="020B0604020202020204" pitchFamily="34" charset="0"/>
            </a:endParaRPr>
          </a:p>
        </p:txBody>
      </p:sp>
      <p:sp>
        <p:nvSpPr>
          <p:cNvPr id="29" name="Oval 28"/>
          <p:cNvSpPr/>
          <p:nvPr/>
        </p:nvSpPr>
        <p:spPr>
          <a:xfrm rot="1949270">
            <a:off x="8600851" y="4743415"/>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2574026"/>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5.2 – Programming the Machine</a:t>
            </a:r>
            <a:endParaRPr lang="en-GB" sz="4000" b="1" dirty="0" smtClean="0"/>
          </a:p>
        </p:txBody>
      </p:sp>
      <p:sp>
        <p:nvSpPr>
          <p:cNvPr id="34" name="Rectangle 33"/>
          <p:cNvSpPr/>
          <p:nvPr/>
        </p:nvSpPr>
        <p:spPr>
          <a:xfrm>
            <a:off x="179511" y="1103833"/>
            <a:ext cx="8708514" cy="3785652"/>
          </a:xfrm>
          <a:prstGeom prst="rect">
            <a:avLst/>
          </a:prstGeom>
        </p:spPr>
        <p:txBody>
          <a:bodyPr wrap="square">
            <a:spAutoFit/>
          </a:bodyPr>
          <a:lstStyle/>
          <a:p>
            <a:pPr>
              <a:buClr>
                <a:srgbClr val="0070C0"/>
              </a:buClr>
            </a:pPr>
            <a:r>
              <a:rPr lang="en-US" sz="2400" b="1" dirty="0" smtClean="0">
                <a:solidFill>
                  <a:srgbClr val="C00000"/>
                </a:solidFill>
              </a:rPr>
              <a:t>Assembly </a:t>
            </a:r>
            <a:r>
              <a:rPr lang="en-US" sz="2400" b="1" dirty="0">
                <a:solidFill>
                  <a:srgbClr val="C00000"/>
                </a:solidFill>
              </a:rPr>
              <a:t>languages</a:t>
            </a:r>
          </a:p>
          <a:p>
            <a:pPr marL="396875" indent="-396875">
              <a:buClr>
                <a:srgbClr val="0070C0"/>
              </a:buClr>
              <a:buFont typeface="Wingdings 3" panose="05040102010807070707" pitchFamily="18" charset="2"/>
              <a:buChar char=""/>
            </a:pPr>
            <a:r>
              <a:rPr lang="en-US" sz="2400" dirty="0"/>
              <a:t>If we add </a:t>
            </a:r>
            <a:r>
              <a:rPr lang="en-US" sz="2400" dirty="0" smtClean="0"/>
              <a:t>2 more </a:t>
            </a:r>
            <a:r>
              <a:rPr lang="en-US" sz="2400" dirty="0"/>
              <a:t>commands to the programming language:</a:t>
            </a:r>
          </a:p>
          <a:p>
            <a:pPr marL="2293938" indent="-1897063">
              <a:buClr>
                <a:srgbClr val="0070C0"/>
              </a:buClr>
            </a:pPr>
            <a:r>
              <a:rPr lang="en-US" sz="2400" dirty="0" smtClean="0">
                <a:solidFill>
                  <a:srgbClr val="0070C0"/>
                </a:solidFill>
              </a:rPr>
              <a:t>ADD FIRST</a:t>
            </a:r>
            <a:r>
              <a:rPr lang="en-US" sz="2400" dirty="0" smtClean="0"/>
              <a:t>	</a:t>
            </a:r>
            <a:r>
              <a:rPr lang="en-US" sz="2400" dirty="0"/>
              <a:t>meaning add whatever you find in the memory location labelled </a:t>
            </a:r>
            <a:r>
              <a:rPr lang="en-US" sz="2400" b="1" dirty="0"/>
              <a:t>FIRST</a:t>
            </a:r>
            <a:r>
              <a:rPr lang="en-US" sz="2400" dirty="0"/>
              <a:t> to whatever is already in </a:t>
            </a:r>
            <a:r>
              <a:rPr lang="en-US" sz="2400" dirty="0" smtClean="0"/>
              <a:t>the accumulator</a:t>
            </a:r>
            <a:endParaRPr lang="en-US" sz="2400" dirty="0"/>
          </a:p>
          <a:p>
            <a:pPr marL="2293938" indent="-1897063">
              <a:buClr>
                <a:srgbClr val="0070C0"/>
              </a:buClr>
            </a:pPr>
            <a:r>
              <a:rPr lang="en-US" sz="2400" dirty="0" smtClean="0">
                <a:solidFill>
                  <a:srgbClr val="0070C0"/>
                </a:solidFill>
              </a:rPr>
              <a:t>SUB </a:t>
            </a:r>
            <a:r>
              <a:rPr lang="en-US" sz="2400" dirty="0">
                <a:solidFill>
                  <a:srgbClr val="0070C0"/>
                </a:solidFill>
              </a:rPr>
              <a:t>FIRST </a:t>
            </a:r>
            <a:r>
              <a:rPr lang="en-US" sz="2400" dirty="0" smtClean="0"/>
              <a:t>	meaning </a:t>
            </a:r>
            <a:r>
              <a:rPr lang="en-US" sz="2400" dirty="0"/>
              <a:t>subtract whatever you find in the memory location labelled FIRST from whatever is already in </a:t>
            </a:r>
            <a:r>
              <a:rPr lang="en-US" sz="2400" dirty="0" smtClean="0"/>
              <a:t>the accumulator</a:t>
            </a:r>
            <a:endParaRPr lang="en-US" sz="2400" dirty="0"/>
          </a:p>
          <a:p>
            <a:pPr marL="396875" indent="-396875">
              <a:buClr>
                <a:srgbClr val="0070C0"/>
              </a:buClr>
              <a:buFont typeface="Wingdings 3" panose="05040102010807070707" pitchFamily="18" charset="2"/>
              <a:buChar char=""/>
            </a:pPr>
            <a:r>
              <a:rPr lang="en-US" sz="2400" dirty="0"/>
              <a:t>Then we can input two numbers and add them or subtract one from the other.</a:t>
            </a:r>
          </a:p>
        </p:txBody>
      </p:sp>
      <p:sp>
        <p:nvSpPr>
          <p:cNvPr id="28" name="Rectangle 27"/>
          <p:cNvSpPr/>
          <p:nvPr/>
        </p:nvSpPr>
        <p:spPr>
          <a:xfrm>
            <a:off x="179512" y="5049458"/>
            <a:ext cx="8708512" cy="1569660"/>
          </a:xfrm>
          <a:prstGeom prst="rect">
            <a:avLst/>
          </a:prstGeom>
          <a:solidFill>
            <a:schemeClr val="accent2">
              <a:lumMod val="40000"/>
              <a:lumOff val="60000"/>
            </a:schemeClr>
          </a:solidFill>
          <a:ln w="57150">
            <a:solidFill>
              <a:srgbClr val="7030A0"/>
            </a:solidFill>
          </a:ln>
        </p:spPr>
        <p:txBody>
          <a:bodyPr wrap="square">
            <a:spAutoFit/>
          </a:bodyPr>
          <a:lstStyle/>
          <a:p>
            <a:pPr marL="914400" indent="-914400">
              <a:buClr>
                <a:srgbClr val="C00000"/>
              </a:buClr>
              <a:tabLst>
                <a:tab pos="2420938" algn="l"/>
              </a:tabLst>
            </a:pPr>
            <a:r>
              <a:rPr lang="en-US" sz="2400" b="1" dirty="0" smtClean="0">
                <a:solidFill>
                  <a:srgbClr val="002060"/>
                </a:solidFill>
                <a:latin typeface="Arial" panose="020B0604020202020204" pitchFamily="34" charset="0"/>
                <a:cs typeface="Arial" panose="020B0604020202020204" pitchFamily="34" charset="0"/>
              </a:rPr>
              <a:t>Compute-IT</a:t>
            </a:r>
            <a:endParaRPr lang="en-US" sz="2400" b="1" dirty="0">
              <a:solidFill>
                <a:srgbClr val="002060"/>
              </a:solidFill>
              <a:latin typeface="Arial" panose="020B0604020202020204" pitchFamily="34" charset="0"/>
              <a:cs typeface="Arial" panose="020B0604020202020204" pitchFamily="34" charset="0"/>
            </a:endParaRPr>
          </a:p>
          <a:p>
            <a:pPr marL="914400" indent="-914400">
              <a:buClr>
                <a:srgbClr val="C00000"/>
              </a:buClr>
              <a:tabLst>
                <a:tab pos="2420938" algn="l"/>
              </a:tabLst>
            </a:pPr>
            <a:r>
              <a:rPr lang="en-US" sz="2400" b="1" dirty="0">
                <a:solidFill>
                  <a:srgbClr val="000000"/>
                </a:solidFill>
                <a:latin typeface="Arial" panose="020B0604020202020204" pitchFamily="34" charset="0"/>
                <a:cs typeface="Arial" panose="020B0604020202020204" pitchFamily="34" charset="0"/>
              </a:rPr>
              <a:t>5.2.2 </a:t>
            </a:r>
            <a:r>
              <a:rPr lang="en-US" sz="2400" dirty="0" smtClean="0">
                <a:solidFill>
                  <a:srgbClr val="000000"/>
                </a:solidFill>
                <a:latin typeface="Arial" panose="020B0604020202020204" pitchFamily="34" charset="0"/>
                <a:cs typeface="Arial" panose="020B0604020202020204" pitchFamily="34" charset="0"/>
              </a:rPr>
              <a:t>	Write </a:t>
            </a:r>
            <a:r>
              <a:rPr lang="en-US" sz="2400" dirty="0">
                <a:solidFill>
                  <a:srgbClr val="000000"/>
                </a:solidFill>
                <a:latin typeface="Arial" panose="020B0604020202020204" pitchFamily="34" charset="0"/>
                <a:cs typeface="Arial" panose="020B0604020202020204" pitchFamily="34" charset="0"/>
              </a:rPr>
              <a:t>a simple program to add together two numbers and dry run it to see if it works. Use 5 and 7 as the </a:t>
            </a:r>
            <a:r>
              <a:rPr lang="en-US" sz="2400" dirty="0" smtClean="0">
                <a:solidFill>
                  <a:srgbClr val="000000"/>
                </a:solidFill>
                <a:latin typeface="Arial" panose="020B0604020202020204" pitchFamily="34" charset="0"/>
                <a:cs typeface="Arial" panose="020B0604020202020204" pitchFamily="34" charset="0"/>
              </a:rPr>
              <a:t>input values</a:t>
            </a:r>
            <a:r>
              <a:rPr lang="en-US" sz="2400" dirty="0">
                <a:solidFill>
                  <a:srgbClr val="000000"/>
                </a:solidFill>
                <a:latin typeface="Arial" panose="020B0604020202020204" pitchFamily="34" charset="0"/>
                <a:cs typeface="Arial" panose="020B0604020202020204" pitchFamily="34" charset="0"/>
              </a:rPr>
              <a:t>.</a:t>
            </a:r>
            <a:endParaRPr lang="en-GB" sz="2400" u="sng" dirty="0">
              <a:solidFill>
                <a:srgbClr val="FF0000"/>
              </a:solidFill>
              <a:latin typeface="Arial" panose="020B0604020202020204" pitchFamily="34" charset="0"/>
              <a:cs typeface="Arial" panose="020B0604020202020204" pitchFamily="34" charset="0"/>
            </a:endParaRPr>
          </a:p>
        </p:txBody>
      </p:sp>
      <p:sp>
        <p:nvSpPr>
          <p:cNvPr id="29" name="Oval 28"/>
          <p:cNvSpPr/>
          <p:nvPr/>
        </p:nvSpPr>
        <p:spPr>
          <a:xfrm rot="1949270">
            <a:off x="8574342" y="4887431"/>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4367903"/>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a:t>5.1 </a:t>
            </a:r>
            <a:r>
              <a:rPr lang="en-US" sz="3000" dirty="0" smtClean="0"/>
              <a:t>- The Origins </a:t>
            </a:r>
            <a:r>
              <a:rPr lang="en-US" sz="3000" dirty="0"/>
              <a:t>of </a:t>
            </a:r>
            <a:r>
              <a:rPr lang="en-US" sz="3000" dirty="0" smtClean="0"/>
              <a:t>Modern Digital Computing</a:t>
            </a:r>
            <a:endParaRPr lang="en-GB" sz="3000" b="1" dirty="0" smtClean="0"/>
          </a:p>
        </p:txBody>
      </p:sp>
      <p:sp>
        <p:nvSpPr>
          <p:cNvPr id="34" name="Rectangle 33"/>
          <p:cNvSpPr/>
          <p:nvPr/>
        </p:nvSpPr>
        <p:spPr>
          <a:xfrm>
            <a:off x="179512" y="1103833"/>
            <a:ext cx="8708512" cy="1938992"/>
          </a:xfrm>
          <a:prstGeom prst="rect">
            <a:avLst/>
          </a:prstGeom>
        </p:spPr>
        <p:txBody>
          <a:bodyPr wrap="square">
            <a:spAutoFit/>
          </a:bodyPr>
          <a:lstStyle/>
          <a:p>
            <a:pPr>
              <a:buClr>
                <a:srgbClr val="0070C0"/>
              </a:buClr>
            </a:pPr>
            <a:r>
              <a:rPr lang="en-US" sz="2400" b="1" dirty="0" smtClean="0">
                <a:solidFill>
                  <a:srgbClr val="C00000"/>
                </a:solidFill>
              </a:rPr>
              <a:t>Computing Pioneers</a:t>
            </a:r>
            <a:endParaRPr lang="en-US" sz="2400" b="1" dirty="0">
              <a:solidFill>
                <a:srgbClr val="C00000"/>
              </a:solidFill>
            </a:endParaRPr>
          </a:p>
          <a:p>
            <a:pPr marL="287338" indent="-287338">
              <a:buClr>
                <a:srgbClr val="0070C0"/>
              </a:buClr>
              <a:buFont typeface="Wingdings 3" panose="05040102010807070707" pitchFamily="18" charset="2"/>
              <a:buChar char=""/>
            </a:pPr>
            <a:r>
              <a:rPr lang="en-US" sz="2400" dirty="0"/>
              <a:t>The French mathematician and physicist Blaise Pascal built the first mechanical calculating machine in 1645. </a:t>
            </a:r>
            <a:r>
              <a:rPr lang="en-US" sz="2400" dirty="0" smtClean="0"/>
              <a:t>This machine </a:t>
            </a:r>
            <a:r>
              <a:rPr lang="en-US" sz="2400" dirty="0"/>
              <a:t>used a series of dials and geared wheels to add and subtract.</a:t>
            </a:r>
          </a:p>
        </p:txBody>
      </p:sp>
      <p:sp>
        <p:nvSpPr>
          <p:cNvPr id="11" name="TextBox 10"/>
          <p:cNvSpPr txBox="1"/>
          <p:nvPr/>
        </p:nvSpPr>
        <p:spPr>
          <a:xfrm>
            <a:off x="251520" y="6207695"/>
            <a:ext cx="4493411" cy="461665"/>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2400" b="1" dirty="0" smtClean="0"/>
              <a:t>Pascal’s Wheel</a:t>
            </a:r>
            <a:r>
              <a:rPr lang="en-GB" sz="2400" dirty="0" smtClean="0"/>
              <a:t>, dated 1645</a:t>
            </a:r>
            <a:endParaRPr lang="en-GB" sz="2400" dirty="0"/>
          </a:p>
        </p:txBody>
      </p:sp>
      <p:pic>
        <p:nvPicPr>
          <p:cNvPr id="2050" name="Picture 2" descr="Image result for Pascal’s Wheel"/>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38301" y="3068960"/>
            <a:ext cx="6174093" cy="280831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ascal’s Whe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216" y="3068960"/>
            <a:ext cx="2371808" cy="2361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631902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smtClean="0"/>
              <a:t>5.3 – How a Computer Runs a Program</a:t>
            </a:r>
            <a:endParaRPr lang="en-GB" sz="3600" b="1" dirty="0" smtClean="0"/>
          </a:p>
        </p:txBody>
      </p:sp>
      <p:sp>
        <p:nvSpPr>
          <p:cNvPr id="34" name="Rectangle 33"/>
          <p:cNvSpPr/>
          <p:nvPr/>
        </p:nvSpPr>
        <p:spPr>
          <a:xfrm>
            <a:off x="179511" y="1103833"/>
            <a:ext cx="8708514" cy="2139047"/>
          </a:xfrm>
          <a:prstGeom prst="rect">
            <a:avLst/>
          </a:prstGeom>
        </p:spPr>
        <p:txBody>
          <a:bodyPr wrap="square">
            <a:spAutoFit/>
          </a:bodyPr>
          <a:lstStyle/>
          <a:p>
            <a:pPr>
              <a:buClr>
                <a:srgbClr val="0070C0"/>
              </a:buClr>
            </a:pPr>
            <a:r>
              <a:rPr lang="en-US" sz="1900" dirty="0">
                <a:solidFill>
                  <a:srgbClr val="C00000"/>
                </a:solidFill>
              </a:rPr>
              <a:t>How the CPU works</a:t>
            </a:r>
          </a:p>
          <a:p>
            <a:pPr marL="396875" indent="-396875">
              <a:buClr>
                <a:srgbClr val="0070C0"/>
              </a:buClr>
              <a:buFont typeface="Wingdings 3" panose="05040102010807070707" pitchFamily="18" charset="2"/>
              <a:buChar char=""/>
            </a:pPr>
            <a:r>
              <a:rPr lang="en-US" sz="1900" dirty="0"/>
              <a:t>The CPU processes a simple assembly language program using memory locations, input, output, an accumulator and </a:t>
            </a:r>
            <a:r>
              <a:rPr lang="en-US" sz="1900" dirty="0" smtClean="0"/>
              <a:t>a program </a:t>
            </a:r>
            <a:r>
              <a:rPr lang="en-US" sz="1900" dirty="0"/>
              <a:t>counter, but the data needs to be carefully controlled if the machine is to process it correctly. There are </a:t>
            </a:r>
            <a:r>
              <a:rPr lang="en-US" sz="1900" dirty="0" smtClean="0"/>
              <a:t>therefore two </a:t>
            </a:r>
            <a:r>
              <a:rPr lang="en-US" sz="1900" dirty="0"/>
              <a:t>more important features of a CPU that are vital for it to work correctly: the memory address register and the </a:t>
            </a:r>
            <a:r>
              <a:rPr lang="en-US" sz="1900" dirty="0" smtClean="0"/>
              <a:t>memory data </a:t>
            </a:r>
            <a:r>
              <a:rPr lang="en-US" sz="1900" dirty="0"/>
              <a:t>register</a:t>
            </a:r>
            <a:r>
              <a:rPr lang="en-US" sz="1900" dirty="0" smtClean="0"/>
              <a:t>.</a:t>
            </a:r>
            <a:endParaRPr lang="en-US" sz="1900" dirty="0"/>
          </a:p>
        </p:txBody>
      </p:sp>
      <p:grpSp>
        <p:nvGrpSpPr>
          <p:cNvPr id="39" name="Group 38"/>
          <p:cNvGrpSpPr/>
          <p:nvPr/>
        </p:nvGrpSpPr>
        <p:grpSpPr>
          <a:xfrm>
            <a:off x="323527" y="3063761"/>
            <a:ext cx="8424937" cy="2237447"/>
            <a:chOff x="323527" y="3068960"/>
            <a:chExt cx="8424937" cy="3493214"/>
          </a:xfrm>
          <a:effectLst>
            <a:outerShdw blurRad="50800" dist="38100" dir="2700000" algn="tl" rotWithShape="0">
              <a:prstClr val="black">
                <a:alpha val="40000"/>
              </a:prstClr>
            </a:outerShdw>
          </a:effectLst>
        </p:grpSpPr>
        <p:sp>
          <p:nvSpPr>
            <p:cNvPr id="7" name="Rectangle 6"/>
            <p:cNvSpPr/>
            <p:nvPr/>
          </p:nvSpPr>
          <p:spPr>
            <a:xfrm>
              <a:off x="323527" y="3527650"/>
              <a:ext cx="1684987" cy="566836"/>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panose="020B0604020202020204" pitchFamily="34" charset="0"/>
                  <a:cs typeface="Arial" panose="020B0604020202020204" pitchFamily="34" charset="0"/>
                </a:rPr>
                <a:t>Program Counter</a:t>
              </a:r>
              <a:endParaRPr lang="en-US" sz="1400" dirty="0">
                <a:solidFill>
                  <a:schemeClr val="tx1"/>
                </a:solidFill>
                <a:latin typeface="Arial" panose="020B0604020202020204" pitchFamily="34" charset="0"/>
                <a:cs typeface="Arial" panose="020B0604020202020204" pitchFamily="34" charset="0"/>
              </a:endParaRPr>
            </a:p>
          </p:txBody>
        </p:sp>
        <p:sp>
          <p:nvSpPr>
            <p:cNvPr id="8" name="Rectangle 7"/>
            <p:cNvSpPr/>
            <p:nvPr/>
          </p:nvSpPr>
          <p:spPr>
            <a:xfrm>
              <a:off x="323527" y="4316517"/>
              <a:ext cx="1684987" cy="47332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panose="020B0604020202020204" pitchFamily="34" charset="0"/>
                  <a:cs typeface="Arial" panose="020B0604020202020204" pitchFamily="34" charset="0"/>
                </a:rPr>
                <a:t>Accumulator</a:t>
              </a:r>
              <a:endParaRPr lang="en-US" sz="1400" dirty="0">
                <a:solidFill>
                  <a:schemeClr val="tx1"/>
                </a:solidFill>
                <a:latin typeface="Arial" panose="020B0604020202020204" pitchFamily="34" charset="0"/>
                <a:cs typeface="Arial" panose="020B0604020202020204" pitchFamily="34" charset="0"/>
              </a:endParaRPr>
            </a:p>
          </p:txBody>
        </p:sp>
        <p:sp>
          <p:nvSpPr>
            <p:cNvPr id="9" name="Rectangle 8"/>
            <p:cNvSpPr/>
            <p:nvPr/>
          </p:nvSpPr>
          <p:spPr>
            <a:xfrm>
              <a:off x="323527" y="5026497"/>
              <a:ext cx="1684987" cy="47332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panose="020B0604020202020204" pitchFamily="34" charset="0"/>
                  <a:cs typeface="Arial" panose="020B0604020202020204" pitchFamily="34" charset="0"/>
                </a:rPr>
                <a:t>INPUT</a:t>
              </a:r>
              <a:endParaRPr lang="en-US" sz="1400" dirty="0">
                <a:solidFill>
                  <a:schemeClr val="tx1"/>
                </a:solidFill>
                <a:latin typeface="Arial" panose="020B0604020202020204" pitchFamily="34" charset="0"/>
                <a:cs typeface="Arial" panose="020B0604020202020204" pitchFamily="34" charset="0"/>
              </a:endParaRPr>
            </a:p>
          </p:txBody>
        </p:sp>
        <p:sp>
          <p:nvSpPr>
            <p:cNvPr id="10" name="Rectangle 9"/>
            <p:cNvSpPr/>
            <p:nvPr/>
          </p:nvSpPr>
          <p:spPr>
            <a:xfrm>
              <a:off x="2650414" y="5010719"/>
              <a:ext cx="1777570" cy="489097"/>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panose="020B0604020202020204" pitchFamily="34" charset="0"/>
                  <a:cs typeface="Arial" panose="020B0604020202020204" pitchFamily="34" charset="0"/>
                </a:rPr>
                <a:t>OUTPUT</a:t>
              </a:r>
              <a:endParaRPr lang="en-US" sz="1400" dirty="0">
                <a:solidFill>
                  <a:schemeClr val="tx1"/>
                </a:solidFill>
                <a:latin typeface="Arial" panose="020B0604020202020204" pitchFamily="34" charset="0"/>
                <a:cs typeface="Arial" panose="020B0604020202020204" pitchFamily="34" charset="0"/>
              </a:endParaRPr>
            </a:p>
          </p:txBody>
        </p:sp>
        <p:sp>
          <p:nvSpPr>
            <p:cNvPr id="11" name="Rectangle 10"/>
            <p:cNvSpPr/>
            <p:nvPr/>
          </p:nvSpPr>
          <p:spPr>
            <a:xfrm>
              <a:off x="5436096" y="3068960"/>
              <a:ext cx="3312368" cy="45869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panose="020B0604020202020204" pitchFamily="34" charset="0"/>
                  <a:cs typeface="Arial" panose="020B0604020202020204" pitchFamily="34" charset="0"/>
                </a:rPr>
                <a:t>Memory</a:t>
              </a:r>
              <a:endParaRPr lang="en-US" sz="1400" dirty="0">
                <a:solidFill>
                  <a:schemeClr val="tx1"/>
                </a:solidFill>
                <a:latin typeface="Arial" panose="020B0604020202020204" pitchFamily="34" charset="0"/>
                <a:cs typeface="Arial" panose="020B0604020202020204" pitchFamily="34" charset="0"/>
              </a:endParaRPr>
            </a:p>
          </p:txBody>
        </p:sp>
        <p:sp>
          <p:nvSpPr>
            <p:cNvPr id="12" name="Rectangle 11"/>
            <p:cNvSpPr/>
            <p:nvPr/>
          </p:nvSpPr>
          <p:spPr>
            <a:xfrm>
              <a:off x="5436096" y="3606537"/>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panose="020B0604020202020204" pitchFamily="34" charset="0"/>
                  <a:cs typeface="Arial" panose="020B0604020202020204" pitchFamily="34" charset="0"/>
                </a:rPr>
                <a:t>0</a:t>
              </a:r>
              <a:endParaRPr lang="en-US" sz="1400" dirty="0">
                <a:solidFill>
                  <a:schemeClr val="tx1"/>
                </a:solidFill>
                <a:latin typeface="Arial" panose="020B0604020202020204" pitchFamily="34" charset="0"/>
                <a:cs typeface="Arial" panose="020B0604020202020204" pitchFamily="34" charset="0"/>
              </a:endParaRPr>
            </a:p>
          </p:txBody>
        </p:sp>
        <p:sp>
          <p:nvSpPr>
            <p:cNvPr id="13" name="Rectangle 12"/>
            <p:cNvSpPr/>
            <p:nvPr/>
          </p:nvSpPr>
          <p:spPr>
            <a:xfrm>
              <a:off x="5436096" y="4111412"/>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panose="020B0604020202020204" pitchFamily="34" charset="0"/>
                  <a:cs typeface="Arial" panose="020B0604020202020204" pitchFamily="34" charset="0"/>
                </a:rPr>
                <a:t>1</a:t>
              </a:r>
              <a:endParaRPr lang="en-US" sz="1400" dirty="0">
                <a:solidFill>
                  <a:schemeClr val="tx1"/>
                </a:solidFill>
                <a:latin typeface="Arial" panose="020B0604020202020204" pitchFamily="34" charset="0"/>
                <a:cs typeface="Arial" panose="020B0604020202020204" pitchFamily="34" charset="0"/>
              </a:endParaRPr>
            </a:p>
          </p:txBody>
        </p:sp>
        <p:sp>
          <p:nvSpPr>
            <p:cNvPr id="14" name="Rectangle 13"/>
            <p:cNvSpPr/>
            <p:nvPr/>
          </p:nvSpPr>
          <p:spPr>
            <a:xfrm>
              <a:off x="5436096" y="4616286"/>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panose="020B0604020202020204" pitchFamily="34" charset="0"/>
                  <a:cs typeface="Arial" panose="020B0604020202020204" pitchFamily="34" charset="0"/>
                </a:rPr>
                <a:t>2</a:t>
              </a:r>
              <a:endParaRPr lang="en-US" sz="1400" dirty="0">
                <a:solidFill>
                  <a:schemeClr val="tx1"/>
                </a:solidFill>
                <a:latin typeface="Arial" panose="020B0604020202020204" pitchFamily="34" charset="0"/>
                <a:cs typeface="Arial" panose="020B0604020202020204" pitchFamily="34" charset="0"/>
              </a:endParaRPr>
            </a:p>
          </p:txBody>
        </p:sp>
        <p:sp>
          <p:nvSpPr>
            <p:cNvPr id="15" name="Rectangle 14"/>
            <p:cNvSpPr/>
            <p:nvPr/>
          </p:nvSpPr>
          <p:spPr>
            <a:xfrm>
              <a:off x="5436096" y="5121161"/>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panose="020B0604020202020204" pitchFamily="34" charset="0"/>
                  <a:cs typeface="Arial" panose="020B0604020202020204" pitchFamily="34" charset="0"/>
                </a:rPr>
                <a:t>3</a:t>
              </a:r>
              <a:endParaRPr lang="en-US" sz="1400" dirty="0">
                <a:solidFill>
                  <a:schemeClr val="tx1"/>
                </a:solidFill>
                <a:latin typeface="Arial" panose="020B0604020202020204" pitchFamily="34" charset="0"/>
                <a:cs typeface="Arial" panose="020B0604020202020204" pitchFamily="34" charset="0"/>
              </a:endParaRPr>
            </a:p>
          </p:txBody>
        </p:sp>
        <p:sp>
          <p:nvSpPr>
            <p:cNvPr id="16" name="Rectangle 15"/>
            <p:cNvSpPr/>
            <p:nvPr/>
          </p:nvSpPr>
          <p:spPr>
            <a:xfrm>
              <a:off x="5436096" y="5626035"/>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panose="020B0604020202020204" pitchFamily="34" charset="0"/>
                  <a:cs typeface="Arial" panose="020B0604020202020204" pitchFamily="34" charset="0"/>
                </a:rPr>
                <a:t>4</a:t>
              </a:r>
              <a:endParaRPr lang="en-US" sz="1400" dirty="0">
                <a:solidFill>
                  <a:schemeClr val="tx1"/>
                </a:solidFill>
                <a:latin typeface="Arial" panose="020B0604020202020204" pitchFamily="34" charset="0"/>
                <a:cs typeface="Arial" panose="020B0604020202020204" pitchFamily="34" charset="0"/>
              </a:endParaRPr>
            </a:p>
          </p:txBody>
        </p:sp>
        <p:sp>
          <p:nvSpPr>
            <p:cNvPr id="17" name="Rectangle 16"/>
            <p:cNvSpPr/>
            <p:nvPr/>
          </p:nvSpPr>
          <p:spPr>
            <a:xfrm>
              <a:off x="5436096" y="6130911"/>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panose="020B0604020202020204" pitchFamily="34" charset="0"/>
                  <a:cs typeface="Arial" panose="020B0604020202020204" pitchFamily="34" charset="0"/>
                </a:rPr>
                <a:t>5</a:t>
              </a:r>
              <a:endParaRPr lang="en-US" sz="1400" dirty="0">
                <a:solidFill>
                  <a:schemeClr val="tx1"/>
                </a:solidFill>
                <a:latin typeface="Arial" panose="020B0604020202020204" pitchFamily="34" charset="0"/>
                <a:cs typeface="Arial" panose="020B0604020202020204" pitchFamily="34" charset="0"/>
              </a:endParaRPr>
            </a:p>
          </p:txBody>
        </p:sp>
        <p:sp>
          <p:nvSpPr>
            <p:cNvPr id="18" name="Rectangle 17"/>
            <p:cNvSpPr/>
            <p:nvPr/>
          </p:nvSpPr>
          <p:spPr>
            <a:xfrm>
              <a:off x="6421577" y="3606537"/>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latin typeface="Arial" panose="020B0604020202020204" pitchFamily="34" charset="0"/>
                  <a:cs typeface="Arial" panose="020B0604020202020204" pitchFamily="34" charset="0"/>
                </a:rPr>
                <a:t>INP</a:t>
              </a:r>
              <a:endParaRPr lang="en-US" sz="1400" dirty="0">
                <a:solidFill>
                  <a:schemeClr val="tx1"/>
                </a:solidFill>
                <a:latin typeface="Arial" panose="020B0604020202020204" pitchFamily="34" charset="0"/>
                <a:cs typeface="Arial" panose="020B0604020202020204" pitchFamily="34" charset="0"/>
              </a:endParaRPr>
            </a:p>
          </p:txBody>
        </p:sp>
        <p:sp>
          <p:nvSpPr>
            <p:cNvPr id="19" name="Rectangle 18"/>
            <p:cNvSpPr/>
            <p:nvPr/>
          </p:nvSpPr>
          <p:spPr>
            <a:xfrm>
              <a:off x="6421577" y="4111412"/>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latin typeface="Arial" panose="020B0604020202020204" pitchFamily="34" charset="0"/>
                  <a:cs typeface="Arial" panose="020B0604020202020204" pitchFamily="34" charset="0"/>
                </a:rPr>
                <a:t>STA NUM1</a:t>
              </a:r>
              <a:endParaRPr lang="en-US" sz="1400" dirty="0">
                <a:solidFill>
                  <a:schemeClr val="tx1"/>
                </a:solidFill>
                <a:latin typeface="Arial" panose="020B0604020202020204" pitchFamily="34" charset="0"/>
                <a:cs typeface="Arial" panose="020B0604020202020204" pitchFamily="34" charset="0"/>
              </a:endParaRPr>
            </a:p>
          </p:txBody>
        </p:sp>
        <p:sp>
          <p:nvSpPr>
            <p:cNvPr id="20" name="Rectangle 19"/>
            <p:cNvSpPr/>
            <p:nvPr/>
          </p:nvSpPr>
          <p:spPr>
            <a:xfrm>
              <a:off x="6421577" y="4616286"/>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latin typeface="Arial" panose="020B0604020202020204" pitchFamily="34" charset="0"/>
                  <a:cs typeface="Arial" panose="020B0604020202020204" pitchFamily="34" charset="0"/>
                </a:rPr>
                <a:t>OUT</a:t>
              </a:r>
              <a:endParaRPr lang="en-US" sz="1400" dirty="0">
                <a:solidFill>
                  <a:schemeClr val="tx1"/>
                </a:solidFill>
                <a:latin typeface="Arial" panose="020B0604020202020204" pitchFamily="34" charset="0"/>
                <a:cs typeface="Arial" panose="020B0604020202020204" pitchFamily="34" charset="0"/>
              </a:endParaRPr>
            </a:p>
          </p:txBody>
        </p:sp>
        <p:sp>
          <p:nvSpPr>
            <p:cNvPr id="21" name="Rectangle 20"/>
            <p:cNvSpPr/>
            <p:nvPr/>
          </p:nvSpPr>
          <p:spPr>
            <a:xfrm>
              <a:off x="6421577" y="5121161"/>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latin typeface="Arial" panose="020B0604020202020204" pitchFamily="34" charset="0"/>
                  <a:cs typeface="Arial" panose="020B0604020202020204" pitchFamily="34" charset="0"/>
                </a:rPr>
                <a:t>HLT</a:t>
              </a:r>
              <a:endParaRPr lang="en-US" sz="1400" dirty="0">
                <a:solidFill>
                  <a:schemeClr val="tx1"/>
                </a:solidFill>
                <a:latin typeface="Arial" panose="020B0604020202020204" pitchFamily="34" charset="0"/>
                <a:cs typeface="Arial" panose="020B0604020202020204" pitchFamily="34" charset="0"/>
              </a:endParaRPr>
            </a:p>
          </p:txBody>
        </p:sp>
        <p:sp>
          <p:nvSpPr>
            <p:cNvPr id="22" name="Rectangle 21"/>
            <p:cNvSpPr/>
            <p:nvPr/>
          </p:nvSpPr>
          <p:spPr>
            <a:xfrm>
              <a:off x="6421577" y="5626035"/>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tx1"/>
                  </a:solidFill>
                  <a:latin typeface="Arial" panose="020B0604020202020204" pitchFamily="34" charset="0"/>
                  <a:cs typeface="Arial" panose="020B0604020202020204" pitchFamily="34" charset="0"/>
                </a:rPr>
                <a:t>NUM1 DAT</a:t>
              </a:r>
              <a:endParaRPr lang="en-US" sz="1400" dirty="0">
                <a:solidFill>
                  <a:schemeClr val="tx1"/>
                </a:solidFill>
                <a:latin typeface="Arial" panose="020B0604020202020204" pitchFamily="34" charset="0"/>
                <a:cs typeface="Arial" panose="020B0604020202020204" pitchFamily="34" charset="0"/>
              </a:endParaRPr>
            </a:p>
          </p:txBody>
        </p:sp>
        <p:sp>
          <p:nvSpPr>
            <p:cNvPr id="23" name="Rectangle 22"/>
            <p:cNvSpPr/>
            <p:nvPr/>
          </p:nvSpPr>
          <p:spPr>
            <a:xfrm>
              <a:off x="6421577" y="6130911"/>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400" dirty="0">
                <a:solidFill>
                  <a:schemeClr val="tx1"/>
                </a:solidFill>
                <a:latin typeface="Arial" panose="020B0604020202020204" pitchFamily="34" charset="0"/>
                <a:cs typeface="Arial" panose="020B0604020202020204" pitchFamily="34" charset="0"/>
              </a:endParaRPr>
            </a:p>
          </p:txBody>
        </p:sp>
        <p:cxnSp>
          <p:nvCxnSpPr>
            <p:cNvPr id="3" name="Straight Arrow Connector 2"/>
            <p:cNvCxnSpPr>
              <a:stCxn id="30" idx="1"/>
              <a:endCxn id="8" idx="3"/>
            </p:cNvCxnSpPr>
            <p:nvPr/>
          </p:nvCxnSpPr>
          <p:spPr>
            <a:xfrm flipH="1">
              <a:off x="2008514" y="4548597"/>
              <a:ext cx="662475" cy="4581"/>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2" idx="1"/>
              <a:endCxn id="30" idx="3"/>
            </p:cNvCxnSpPr>
            <p:nvPr/>
          </p:nvCxnSpPr>
          <p:spPr>
            <a:xfrm flipH="1" flipV="1">
              <a:off x="4448559" y="4548597"/>
              <a:ext cx="1973018" cy="1274654"/>
            </a:xfrm>
            <a:prstGeom prst="straightConnector1">
              <a:avLst/>
            </a:prstGeom>
            <a:ln w="57150">
              <a:solidFill>
                <a:srgbClr val="F53939"/>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2670989" y="4304048"/>
              <a:ext cx="1777570" cy="489097"/>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100" dirty="0">
                  <a:solidFill>
                    <a:schemeClr val="tx1"/>
                  </a:solidFill>
                  <a:latin typeface="Arial" panose="020B0604020202020204" pitchFamily="34" charset="0"/>
                  <a:cs typeface="Arial" panose="020B0604020202020204" pitchFamily="34" charset="0"/>
                </a:rPr>
                <a:t>Memory </a:t>
              </a:r>
              <a:r>
                <a:rPr lang="en-US" sz="1100" dirty="0" smtClean="0">
                  <a:solidFill>
                    <a:schemeClr val="tx1"/>
                  </a:solidFill>
                  <a:latin typeface="Arial" panose="020B0604020202020204" pitchFamily="34" charset="0"/>
                  <a:cs typeface="Arial" panose="020B0604020202020204" pitchFamily="34" charset="0"/>
                </a:rPr>
                <a:t>Data Register</a:t>
              </a:r>
              <a:endParaRPr lang="en-US" sz="1100" dirty="0">
                <a:solidFill>
                  <a:schemeClr val="tx1"/>
                </a:solidFill>
                <a:latin typeface="Arial" panose="020B0604020202020204" pitchFamily="34" charset="0"/>
                <a:cs typeface="Arial" panose="020B0604020202020204" pitchFamily="34" charset="0"/>
              </a:endParaRPr>
            </a:p>
          </p:txBody>
        </p:sp>
        <p:sp>
          <p:nvSpPr>
            <p:cNvPr id="31" name="Rectangle 30"/>
            <p:cNvSpPr/>
            <p:nvPr/>
          </p:nvSpPr>
          <p:spPr>
            <a:xfrm>
              <a:off x="2670989" y="3557238"/>
              <a:ext cx="1777570" cy="489097"/>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100" dirty="0" smtClean="0">
                  <a:solidFill>
                    <a:schemeClr val="tx1"/>
                  </a:solidFill>
                  <a:latin typeface="Arial" panose="020B0604020202020204" pitchFamily="34" charset="0"/>
                  <a:cs typeface="Arial" panose="020B0604020202020204" pitchFamily="34" charset="0"/>
                </a:rPr>
                <a:t>Memory Address Register</a:t>
              </a:r>
              <a:endParaRPr lang="en-US" sz="1100" dirty="0">
                <a:solidFill>
                  <a:schemeClr val="tx1"/>
                </a:solidFill>
                <a:latin typeface="Arial" panose="020B0604020202020204" pitchFamily="34" charset="0"/>
                <a:cs typeface="Arial" panose="020B0604020202020204" pitchFamily="34" charset="0"/>
              </a:endParaRPr>
            </a:p>
          </p:txBody>
        </p:sp>
        <p:cxnSp>
          <p:nvCxnSpPr>
            <p:cNvPr id="36" name="Elbow Connector 35"/>
            <p:cNvCxnSpPr>
              <a:stCxn id="16" idx="1"/>
              <a:endCxn id="31" idx="3"/>
            </p:cNvCxnSpPr>
            <p:nvPr/>
          </p:nvCxnSpPr>
          <p:spPr>
            <a:xfrm rot="10800000">
              <a:off x="4448560" y="3801787"/>
              <a:ext cx="987537" cy="2039879"/>
            </a:xfrm>
            <a:prstGeom prst="bent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41" name="Rectangle 40"/>
          <p:cNvSpPr/>
          <p:nvPr/>
        </p:nvSpPr>
        <p:spPr>
          <a:xfrm>
            <a:off x="179512" y="5407476"/>
            <a:ext cx="8712968" cy="1261884"/>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1900" b="1" dirty="0" smtClean="0">
                <a:solidFill>
                  <a:srgbClr val="002060"/>
                </a:solidFill>
                <a:latin typeface="Arial" panose="020B0604020202020204" pitchFamily="34" charset="0"/>
                <a:cs typeface="Arial" panose="020B0604020202020204" pitchFamily="34" charset="0"/>
              </a:rPr>
              <a:t>Think-IT</a:t>
            </a:r>
            <a:endParaRPr lang="en-US" sz="19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070100" algn="l"/>
                <a:tab pos="3863975" algn="l"/>
                <a:tab pos="5468938" algn="l"/>
                <a:tab pos="6815138" algn="l"/>
              </a:tabLst>
            </a:pPr>
            <a:r>
              <a:rPr lang="en-US" sz="1900" b="1" dirty="0">
                <a:solidFill>
                  <a:srgbClr val="000000"/>
                </a:solidFill>
                <a:latin typeface="Arial" panose="020B0604020202020204" pitchFamily="34" charset="0"/>
                <a:cs typeface="Arial" panose="020B0604020202020204" pitchFamily="34" charset="0"/>
              </a:rPr>
              <a:t>5.3.1</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	Add </a:t>
            </a:r>
            <a:r>
              <a:rPr lang="en-US" sz="1900" dirty="0">
                <a:solidFill>
                  <a:srgbClr val="000000"/>
                </a:solidFill>
                <a:latin typeface="Arial" panose="020B0604020202020204" pitchFamily="34" charset="0"/>
                <a:cs typeface="Arial" panose="020B0604020202020204" pitchFamily="34" charset="0"/>
              </a:rPr>
              <a:t>two more columns to the dry-run table you created for </a:t>
            </a:r>
            <a:r>
              <a:rPr lang="en-US" sz="1900" dirty="0">
                <a:solidFill>
                  <a:srgbClr val="000000"/>
                </a:solidFill>
                <a:latin typeface="Arial" panose="020B0604020202020204" pitchFamily="34" charset="0"/>
                <a:cs typeface="Arial" panose="020B0604020202020204" pitchFamily="34" charset="0"/>
                <a:hlinkClick r:id="rId3" action="ppaction://hlinksldjump"/>
              </a:rPr>
              <a:t>5.2.2 Compute-IT</a:t>
            </a:r>
            <a:r>
              <a:rPr lang="en-US" sz="1900" dirty="0">
                <a:solidFill>
                  <a:srgbClr val="000000"/>
                </a:solidFill>
                <a:latin typeface="Arial" panose="020B0604020202020204" pitchFamily="34" charset="0"/>
                <a:cs typeface="Arial" panose="020B0604020202020204" pitchFamily="34" charset="0"/>
              </a:rPr>
              <a:t>, one for the memory address </a:t>
            </a:r>
            <a:r>
              <a:rPr lang="en-US" sz="1900" dirty="0" smtClean="0">
                <a:solidFill>
                  <a:srgbClr val="000000"/>
                </a:solidFill>
                <a:latin typeface="Arial" panose="020B0604020202020204" pitchFamily="34" charset="0"/>
                <a:cs typeface="Arial" panose="020B0604020202020204" pitchFamily="34" charset="0"/>
              </a:rPr>
              <a:t>register (MAR</a:t>
            </a:r>
            <a:r>
              <a:rPr lang="en-US" sz="1900" dirty="0">
                <a:solidFill>
                  <a:srgbClr val="000000"/>
                </a:solidFill>
                <a:latin typeface="Arial" panose="020B0604020202020204" pitchFamily="34" charset="0"/>
                <a:cs typeface="Arial" panose="020B0604020202020204" pitchFamily="34" charset="0"/>
              </a:rPr>
              <a:t>) and one for the memory data register (MDR), and complete them.</a:t>
            </a:r>
            <a:endParaRPr lang="en-US" sz="1900" dirty="0" smtClean="0">
              <a:solidFill>
                <a:srgbClr val="000000"/>
              </a:solidFill>
              <a:latin typeface="Arial" panose="020B0604020202020204" pitchFamily="34" charset="0"/>
              <a:cs typeface="Arial" panose="020B0604020202020204" pitchFamily="34" charset="0"/>
            </a:endParaRPr>
          </a:p>
        </p:txBody>
      </p:sp>
      <p:sp>
        <p:nvSpPr>
          <p:cNvPr id="42" name="Oval 41"/>
          <p:cNvSpPr/>
          <p:nvPr/>
        </p:nvSpPr>
        <p:spPr>
          <a:xfrm rot="1949270">
            <a:off x="8574342" y="5254295"/>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45" name="TextBox 44"/>
          <p:cNvSpPr txBox="1"/>
          <p:nvPr/>
        </p:nvSpPr>
        <p:spPr>
          <a:xfrm>
            <a:off x="2178868" y="4054843"/>
            <a:ext cx="438582" cy="430887"/>
          </a:xfrm>
          <a:prstGeom prst="rect">
            <a:avLst/>
          </a:prstGeom>
          <a:noFill/>
        </p:spPr>
        <p:txBody>
          <a:bodyPr wrap="none" lIns="45720" rIns="45720" rtlCol="0">
            <a:spAutoFit/>
          </a:bodyPr>
          <a:lstStyle/>
          <a:p>
            <a:pPr>
              <a:buClr>
                <a:srgbClr val="C00000"/>
              </a:buClr>
              <a:buSzPct val="80000"/>
            </a:pPr>
            <a:r>
              <a:rPr lang="en-US" sz="2200" dirty="0" smtClean="0">
                <a:solidFill>
                  <a:srgbClr val="0070C0"/>
                </a:solidFill>
              </a:rPr>
              <a:t>(3)</a:t>
            </a:r>
          </a:p>
        </p:txBody>
      </p:sp>
      <p:sp>
        <p:nvSpPr>
          <p:cNvPr id="47" name="TextBox 46"/>
          <p:cNvSpPr txBox="1"/>
          <p:nvPr/>
        </p:nvSpPr>
        <p:spPr>
          <a:xfrm>
            <a:off x="4572000" y="3068960"/>
            <a:ext cx="438582" cy="430887"/>
          </a:xfrm>
          <a:prstGeom prst="rect">
            <a:avLst/>
          </a:prstGeom>
          <a:noFill/>
        </p:spPr>
        <p:txBody>
          <a:bodyPr wrap="none" lIns="45720" rIns="45720" rtlCol="0">
            <a:spAutoFit/>
          </a:bodyPr>
          <a:lstStyle/>
          <a:p>
            <a:pPr>
              <a:buClr>
                <a:srgbClr val="C00000"/>
              </a:buClr>
              <a:buSzPct val="80000"/>
            </a:pPr>
            <a:r>
              <a:rPr lang="en-US" sz="2200" dirty="0" smtClean="0">
                <a:solidFill>
                  <a:srgbClr val="00B050"/>
                </a:solidFill>
              </a:rPr>
              <a:t>(1)</a:t>
            </a:r>
          </a:p>
        </p:txBody>
      </p:sp>
      <p:sp>
        <p:nvSpPr>
          <p:cNvPr id="48" name="TextBox 47"/>
          <p:cNvSpPr txBox="1"/>
          <p:nvPr/>
        </p:nvSpPr>
        <p:spPr>
          <a:xfrm>
            <a:off x="4499992" y="4366265"/>
            <a:ext cx="438582" cy="430887"/>
          </a:xfrm>
          <a:prstGeom prst="rect">
            <a:avLst/>
          </a:prstGeom>
          <a:noFill/>
        </p:spPr>
        <p:txBody>
          <a:bodyPr wrap="none" lIns="45720" rIns="45720" rtlCol="0">
            <a:spAutoFit/>
          </a:bodyPr>
          <a:lstStyle/>
          <a:p>
            <a:pPr>
              <a:buClr>
                <a:srgbClr val="C00000"/>
              </a:buClr>
              <a:buSzPct val="80000"/>
            </a:pPr>
            <a:r>
              <a:rPr lang="en-US" sz="2200" dirty="0" smtClean="0">
                <a:solidFill>
                  <a:schemeClr val="tx2"/>
                </a:solidFill>
              </a:rPr>
              <a:t>(2)</a:t>
            </a:r>
          </a:p>
        </p:txBody>
      </p:sp>
    </p:spTree>
    <p:extLst>
      <p:ext uri="{BB962C8B-B14F-4D97-AF65-F5344CB8AC3E}">
        <p14:creationId xmlns:p14="http://schemas.microsoft.com/office/powerpoint/2010/main" val="1340226829"/>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smtClean="0"/>
              <a:t>5.3 – How a Computer Runs a Program</a:t>
            </a:r>
            <a:endParaRPr lang="en-GB" sz="3600" b="1" dirty="0" smtClean="0"/>
          </a:p>
        </p:txBody>
      </p:sp>
      <p:sp>
        <p:nvSpPr>
          <p:cNvPr id="34" name="Rectangle 33"/>
          <p:cNvSpPr/>
          <p:nvPr/>
        </p:nvSpPr>
        <p:spPr>
          <a:xfrm>
            <a:off x="179511" y="1103833"/>
            <a:ext cx="8708514" cy="2383729"/>
          </a:xfrm>
          <a:prstGeom prst="rect">
            <a:avLst/>
          </a:prstGeom>
        </p:spPr>
        <p:txBody>
          <a:bodyPr wrap="square">
            <a:spAutoFit/>
          </a:bodyPr>
          <a:lstStyle/>
          <a:p>
            <a:pPr>
              <a:buClr>
                <a:srgbClr val="0070C0"/>
              </a:buClr>
            </a:pPr>
            <a:r>
              <a:rPr lang="en-US" dirty="0">
                <a:solidFill>
                  <a:srgbClr val="C00000"/>
                </a:solidFill>
              </a:rPr>
              <a:t>How the CPU works</a:t>
            </a:r>
          </a:p>
          <a:p>
            <a:pPr marL="396875" indent="-396875">
              <a:buClr>
                <a:srgbClr val="0070C0"/>
              </a:buClr>
              <a:buFont typeface="Wingdings 3" panose="05040102010807070707" pitchFamily="18" charset="2"/>
              <a:buChar char=""/>
            </a:pPr>
            <a:r>
              <a:rPr lang="en-US" sz="1870" dirty="0" smtClean="0"/>
              <a:t>When </a:t>
            </a:r>
            <a:r>
              <a:rPr lang="en-US" sz="1870" dirty="0"/>
              <a:t>an instruction refers to an item of data, such as </a:t>
            </a:r>
            <a:r>
              <a:rPr lang="en-US" sz="1870" b="1" dirty="0"/>
              <a:t>NUM1</a:t>
            </a:r>
            <a:r>
              <a:rPr lang="en-US" sz="1870" dirty="0"/>
              <a:t>, the real location of </a:t>
            </a:r>
            <a:r>
              <a:rPr lang="en-US" sz="1870" b="1" dirty="0"/>
              <a:t>NUM1</a:t>
            </a:r>
            <a:r>
              <a:rPr lang="en-US" sz="1870" dirty="0"/>
              <a:t> in the memory is put into </a:t>
            </a:r>
            <a:r>
              <a:rPr lang="en-US" sz="1870" dirty="0" smtClean="0"/>
              <a:t>the memory </a:t>
            </a:r>
            <a:r>
              <a:rPr lang="en-US" sz="1870" dirty="0"/>
              <a:t>address register.</a:t>
            </a:r>
          </a:p>
          <a:p>
            <a:pPr marL="396875" indent="-396875">
              <a:buClr>
                <a:srgbClr val="0070C0"/>
              </a:buClr>
              <a:buFont typeface="Wingdings 3" panose="05040102010807070707" pitchFamily="18" charset="2"/>
              <a:buChar char=""/>
            </a:pPr>
            <a:r>
              <a:rPr lang="en-US" sz="1870" dirty="0"/>
              <a:t>The accumulator cannot directly access memory locations. It must take data from the memory data register. Putting </a:t>
            </a:r>
            <a:r>
              <a:rPr lang="en-US" sz="1870" dirty="0" smtClean="0"/>
              <a:t>the location </a:t>
            </a:r>
            <a:r>
              <a:rPr lang="en-US" sz="1870" dirty="0"/>
              <a:t>of the data in the memory address register prompts the CPU to move the data it finds in this location (1) into </a:t>
            </a:r>
            <a:r>
              <a:rPr lang="en-US" sz="1870" dirty="0" smtClean="0"/>
              <a:t>the memory </a:t>
            </a:r>
            <a:r>
              <a:rPr lang="en-US" sz="1870" dirty="0"/>
              <a:t>data register (2) so that the accumulator can access it (3</a:t>
            </a:r>
            <a:r>
              <a:rPr lang="en-US" sz="1870" dirty="0" smtClean="0"/>
              <a:t>).</a:t>
            </a:r>
          </a:p>
          <a:p>
            <a:pPr marL="396875" indent="-396875">
              <a:buClr>
                <a:srgbClr val="0070C0"/>
              </a:buClr>
              <a:buFont typeface="Wingdings 3" panose="05040102010807070707" pitchFamily="18" charset="2"/>
              <a:buChar char=""/>
            </a:pPr>
            <a:r>
              <a:rPr lang="en-US" sz="1870" dirty="0"/>
              <a:t>Our diagram for a CPU now looks like this:</a:t>
            </a:r>
          </a:p>
        </p:txBody>
      </p:sp>
      <p:grpSp>
        <p:nvGrpSpPr>
          <p:cNvPr id="4" name="Group 3"/>
          <p:cNvGrpSpPr/>
          <p:nvPr/>
        </p:nvGrpSpPr>
        <p:grpSpPr>
          <a:xfrm>
            <a:off x="323528" y="3356992"/>
            <a:ext cx="8436457" cy="3240360"/>
            <a:chOff x="323527" y="3007786"/>
            <a:chExt cx="8424937" cy="3593400"/>
          </a:xfrm>
          <a:effectLst>
            <a:outerShdw blurRad="50800" dist="38100" dir="2700000" algn="tl" rotWithShape="0">
              <a:prstClr val="black">
                <a:alpha val="40000"/>
              </a:prstClr>
            </a:outerShdw>
          </a:effectLst>
        </p:grpSpPr>
        <p:sp>
          <p:nvSpPr>
            <p:cNvPr id="5" name="Rectangle 4"/>
            <p:cNvSpPr/>
            <p:nvPr/>
          </p:nvSpPr>
          <p:spPr>
            <a:xfrm>
              <a:off x="323527" y="3527650"/>
              <a:ext cx="1684987" cy="566836"/>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Program Counter</a:t>
              </a:r>
              <a:endParaRPr lang="en-US" dirty="0">
                <a:solidFill>
                  <a:schemeClr val="tx1"/>
                </a:solidFill>
                <a:latin typeface="Arial" panose="020B0604020202020204" pitchFamily="34" charset="0"/>
                <a:cs typeface="Arial" panose="020B0604020202020204" pitchFamily="34" charset="0"/>
              </a:endParaRPr>
            </a:p>
          </p:txBody>
        </p:sp>
        <p:sp>
          <p:nvSpPr>
            <p:cNvPr id="6" name="Rectangle 5"/>
            <p:cNvSpPr/>
            <p:nvPr/>
          </p:nvSpPr>
          <p:spPr>
            <a:xfrm>
              <a:off x="323527" y="4316517"/>
              <a:ext cx="1684987" cy="47332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Accumulator</a:t>
              </a:r>
              <a:endParaRPr lang="en-US" dirty="0">
                <a:solidFill>
                  <a:schemeClr val="tx1"/>
                </a:solidFill>
                <a:latin typeface="Arial" panose="020B0604020202020204" pitchFamily="34" charset="0"/>
                <a:cs typeface="Arial" panose="020B0604020202020204" pitchFamily="34" charset="0"/>
              </a:endParaRPr>
            </a:p>
          </p:txBody>
        </p:sp>
        <p:sp>
          <p:nvSpPr>
            <p:cNvPr id="7" name="Rectangle 6"/>
            <p:cNvSpPr/>
            <p:nvPr/>
          </p:nvSpPr>
          <p:spPr>
            <a:xfrm>
              <a:off x="323527" y="5026497"/>
              <a:ext cx="1684987" cy="47332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INPUT</a:t>
              </a:r>
              <a:endParaRPr lang="en-US" dirty="0">
                <a:solidFill>
                  <a:schemeClr val="tx1"/>
                </a:solidFill>
                <a:latin typeface="Arial" panose="020B0604020202020204" pitchFamily="34" charset="0"/>
                <a:cs typeface="Arial" panose="020B0604020202020204" pitchFamily="34" charset="0"/>
              </a:endParaRPr>
            </a:p>
          </p:txBody>
        </p:sp>
        <p:sp>
          <p:nvSpPr>
            <p:cNvPr id="8" name="Rectangle 7"/>
            <p:cNvSpPr/>
            <p:nvPr/>
          </p:nvSpPr>
          <p:spPr>
            <a:xfrm>
              <a:off x="2650414" y="5026497"/>
              <a:ext cx="1684987" cy="47332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OUTPUT</a:t>
              </a:r>
              <a:endParaRPr lang="en-US" dirty="0">
                <a:solidFill>
                  <a:schemeClr val="tx1"/>
                </a:solidFill>
                <a:latin typeface="Arial" panose="020B0604020202020204" pitchFamily="34" charset="0"/>
                <a:cs typeface="Arial" panose="020B0604020202020204" pitchFamily="34" charset="0"/>
              </a:endParaRPr>
            </a:p>
          </p:txBody>
        </p:sp>
        <p:sp>
          <p:nvSpPr>
            <p:cNvPr id="9" name="Rectangle 8"/>
            <p:cNvSpPr/>
            <p:nvPr/>
          </p:nvSpPr>
          <p:spPr>
            <a:xfrm>
              <a:off x="5436096" y="3007786"/>
              <a:ext cx="3312368" cy="45869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Memory</a:t>
              </a:r>
              <a:endParaRPr lang="en-US" dirty="0">
                <a:solidFill>
                  <a:schemeClr val="tx1"/>
                </a:solidFill>
                <a:latin typeface="Arial" panose="020B0604020202020204" pitchFamily="34" charset="0"/>
                <a:cs typeface="Arial" panose="020B0604020202020204" pitchFamily="34" charset="0"/>
              </a:endParaRPr>
            </a:p>
          </p:txBody>
        </p:sp>
        <p:sp>
          <p:nvSpPr>
            <p:cNvPr id="10" name="Rectangle 9"/>
            <p:cNvSpPr/>
            <p:nvPr/>
          </p:nvSpPr>
          <p:spPr>
            <a:xfrm>
              <a:off x="5436096" y="3606537"/>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0</a:t>
              </a:r>
              <a:endParaRPr lang="en-US" dirty="0">
                <a:solidFill>
                  <a:schemeClr val="tx1"/>
                </a:solidFill>
                <a:latin typeface="Arial" panose="020B0604020202020204" pitchFamily="34" charset="0"/>
                <a:cs typeface="Arial" panose="020B0604020202020204" pitchFamily="34" charset="0"/>
              </a:endParaRPr>
            </a:p>
          </p:txBody>
        </p:sp>
        <p:sp>
          <p:nvSpPr>
            <p:cNvPr id="11" name="Rectangle 10"/>
            <p:cNvSpPr/>
            <p:nvPr/>
          </p:nvSpPr>
          <p:spPr>
            <a:xfrm>
              <a:off x="5436096" y="4111412"/>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1</a:t>
              </a:r>
              <a:endParaRPr lang="en-US" dirty="0">
                <a:solidFill>
                  <a:schemeClr val="tx1"/>
                </a:solidFill>
                <a:latin typeface="Arial" panose="020B0604020202020204" pitchFamily="34" charset="0"/>
                <a:cs typeface="Arial" panose="020B0604020202020204" pitchFamily="34" charset="0"/>
              </a:endParaRPr>
            </a:p>
          </p:txBody>
        </p:sp>
        <p:sp>
          <p:nvSpPr>
            <p:cNvPr id="12" name="Rectangle 11"/>
            <p:cNvSpPr/>
            <p:nvPr/>
          </p:nvSpPr>
          <p:spPr>
            <a:xfrm>
              <a:off x="5436096" y="4616286"/>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2</a:t>
              </a:r>
              <a:endParaRPr lang="en-US" dirty="0">
                <a:solidFill>
                  <a:schemeClr val="tx1"/>
                </a:solidFill>
                <a:latin typeface="Arial" panose="020B0604020202020204" pitchFamily="34" charset="0"/>
                <a:cs typeface="Arial" panose="020B0604020202020204" pitchFamily="34" charset="0"/>
              </a:endParaRPr>
            </a:p>
          </p:txBody>
        </p:sp>
        <p:sp>
          <p:nvSpPr>
            <p:cNvPr id="13" name="Rectangle 12"/>
            <p:cNvSpPr/>
            <p:nvPr/>
          </p:nvSpPr>
          <p:spPr>
            <a:xfrm>
              <a:off x="5436096" y="5121161"/>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3</a:t>
              </a:r>
              <a:endParaRPr lang="en-US" dirty="0">
                <a:solidFill>
                  <a:schemeClr val="tx1"/>
                </a:solidFill>
                <a:latin typeface="Arial" panose="020B0604020202020204" pitchFamily="34" charset="0"/>
                <a:cs typeface="Arial" panose="020B0604020202020204" pitchFamily="34" charset="0"/>
              </a:endParaRPr>
            </a:p>
          </p:txBody>
        </p:sp>
        <p:sp>
          <p:nvSpPr>
            <p:cNvPr id="14" name="Rectangle 13"/>
            <p:cNvSpPr/>
            <p:nvPr/>
          </p:nvSpPr>
          <p:spPr>
            <a:xfrm>
              <a:off x="5436096" y="5626035"/>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4</a:t>
              </a:r>
              <a:endParaRPr lang="en-US" dirty="0">
                <a:solidFill>
                  <a:schemeClr val="tx1"/>
                </a:solidFill>
                <a:latin typeface="Arial" panose="020B0604020202020204" pitchFamily="34" charset="0"/>
                <a:cs typeface="Arial" panose="020B0604020202020204" pitchFamily="34" charset="0"/>
              </a:endParaRPr>
            </a:p>
          </p:txBody>
        </p:sp>
        <p:sp>
          <p:nvSpPr>
            <p:cNvPr id="15" name="Rectangle 14"/>
            <p:cNvSpPr/>
            <p:nvPr/>
          </p:nvSpPr>
          <p:spPr>
            <a:xfrm>
              <a:off x="5436096" y="6169923"/>
              <a:ext cx="744768" cy="43126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Arial" panose="020B0604020202020204" pitchFamily="34" charset="0"/>
                  <a:cs typeface="Arial" panose="020B0604020202020204" pitchFamily="34" charset="0"/>
                </a:rPr>
                <a:t>5</a:t>
              </a:r>
              <a:endParaRPr lang="en-US" dirty="0">
                <a:solidFill>
                  <a:schemeClr val="tx1"/>
                </a:solidFill>
                <a:latin typeface="Arial" panose="020B0604020202020204" pitchFamily="34" charset="0"/>
                <a:cs typeface="Arial" panose="020B0604020202020204" pitchFamily="34" charset="0"/>
              </a:endParaRPr>
            </a:p>
          </p:txBody>
        </p:sp>
        <p:sp>
          <p:nvSpPr>
            <p:cNvPr id="16" name="Rectangle 15"/>
            <p:cNvSpPr/>
            <p:nvPr/>
          </p:nvSpPr>
          <p:spPr>
            <a:xfrm>
              <a:off x="6421577" y="3606537"/>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Arial" panose="020B0604020202020204" pitchFamily="34" charset="0"/>
                  <a:cs typeface="Arial" panose="020B0604020202020204" pitchFamily="34" charset="0"/>
                </a:rPr>
                <a:t>INP</a:t>
              </a:r>
              <a:endParaRPr lang="en-US" dirty="0">
                <a:solidFill>
                  <a:schemeClr val="tx1"/>
                </a:solidFill>
                <a:latin typeface="Arial" panose="020B0604020202020204" pitchFamily="34" charset="0"/>
                <a:cs typeface="Arial" panose="020B0604020202020204" pitchFamily="34" charset="0"/>
              </a:endParaRPr>
            </a:p>
          </p:txBody>
        </p:sp>
        <p:sp>
          <p:nvSpPr>
            <p:cNvPr id="17" name="Rectangle 16"/>
            <p:cNvSpPr/>
            <p:nvPr/>
          </p:nvSpPr>
          <p:spPr>
            <a:xfrm>
              <a:off x="6421577" y="4111412"/>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Arial" panose="020B0604020202020204" pitchFamily="34" charset="0"/>
                  <a:cs typeface="Arial" panose="020B0604020202020204" pitchFamily="34" charset="0"/>
                </a:rPr>
                <a:t>STA NUM1</a:t>
              </a:r>
              <a:endParaRPr lang="en-US" dirty="0">
                <a:solidFill>
                  <a:schemeClr val="tx1"/>
                </a:solidFill>
                <a:latin typeface="Arial" panose="020B0604020202020204" pitchFamily="34" charset="0"/>
                <a:cs typeface="Arial" panose="020B0604020202020204" pitchFamily="34" charset="0"/>
              </a:endParaRPr>
            </a:p>
          </p:txBody>
        </p:sp>
        <p:sp>
          <p:nvSpPr>
            <p:cNvPr id="18" name="Rectangle 17"/>
            <p:cNvSpPr/>
            <p:nvPr/>
          </p:nvSpPr>
          <p:spPr>
            <a:xfrm>
              <a:off x="6421577" y="4616286"/>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Arial" panose="020B0604020202020204" pitchFamily="34" charset="0"/>
                  <a:cs typeface="Arial" panose="020B0604020202020204" pitchFamily="34" charset="0"/>
                </a:rPr>
                <a:t>OUT</a:t>
              </a:r>
              <a:endParaRPr lang="en-US" dirty="0">
                <a:solidFill>
                  <a:schemeClr val="tx1"/>
                </a:solidFill>
                <a:latin typeface="Arial" panose="020B0604020202020204" pitchFamily="34" charset="0"/>
                <a:cs typeface="Arial" panose="020B0604020202020204" pitchFamily="34" charset="0"/>
              </a:endParaRPr>
            </a:p>
          </p:txBody>
        </p:sp>
        <p:sp>
          <p:nvSpPr>
            <p:cNvPr id="19" name="Rectangle 18"/>
            <p:cNvSpPr/>
            <p:nvPr/>
          </p:nvSpPr>
          <p:spPr>
            <a:xfrm>
              <a:off x="6421577" y="5121161"/>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Arial" panose="020B0604020202020204" pitchFamily="34" charset="0"/>
                  <a:cs typeface="Arial" panose="020B0604020202020204" pitchFamily="34" charset="0"/>
                </a:rPr>
                <a:t>HLT</a:t>
              </a:r>
              <a:endParaRPr lang="en-US" dirty="0">
                <a:solidFill>
                  <a:schemeClr val="tx1"/>
                </a:solidFill>
                <a:latin typeface="Arial" panose="020B0604020202020204" pitchFamily="34" charset="0"/>
                <a:cs typeface="Arial" panose="020B0604020202020204" pitchFamily="34" charset="0"/>
              </a:endParaRPr>
            </a:p>
          </p:txBody>
        </p:sp>
        <p:sp>
          <p:nvSpPr>
            <p:cNvPr id="20" name="Rectangle 19"/>
            <p:cNvSpPr/>
            <p:nvPr/>
          </p:nvSpPr>
          <p:spPr>
            <a:xfrm>
              <a:off x="6421577" y="5647780"/>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latin typeface="Arial" panose="020B0604020202020204" pitchFamily="34" charset="0"/>
                  <a:cs typeface="Arial" panose="020B0604020202020204" pitchFamily="34" charset="0"/>
                </a:rPr>
                <a:t>NUM1 DAT</a:t>
              </a:r>
              <a:endParaRPr lang="en-US" dirty="0">
                <a:solidFill>
                  <a:schemeClr val="tx1"/>
                </a:solidFill>
                <a:latin typeface="Arial" panose="020B0604020202020204" pitchFamily="34" charset="0"/>
                <a:cs typeface="Arial" panose="020B0604020202020204" pitchFamily="34" charset="0"/>
              </a:endParaRPr>
            </a:p>
          </p:txBody>
        </p:sp>
        <p:sp>
          <p:nvSpPr>
            <p:cNvPr id="21" name="Rectangle 20"/>
            <p:cNvSpPr/>
            <p:nvPr/>
          </p:nvSpPr>
          <p:spPr>
            <a:xfrm>
              <a:off x="6421577" y="6206753"/>
              <a:ext cx="2326887" cy="394433"/>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1"/>
                </a:solidFill>
                <a:latin typeface="Arial" panose="020B0604020202020204" pitchFamily="34" charset="0"/>
                <a:cs typeface="Arial" panose="020B0604020202020204" pitchFamily="34" charset="0"/>
              </a:endParaRPr>
            </a:p>
          </p:txBody>
        </p:sp>
        <p:cxnSp>
          <p:nvCxnSpPr>
            <p:cNvPr id="22" name="Straight Arrow Connector 21"/>
            <p:cNvCxnSpPr>
              <a:stCxn id="24" idx="1"/>
              <a:endCxn id="6" idx="3"/>
            </p:cNvCxnSpPr>
            <p:nvPr/>
          </p:nvCxnSpPr>
          <p:spPr>
            <a:xfrm flipH="1" flipV="1">
              <a:off x="2008514" y="4553177"/>
              <a:ext cx="662475" cy="3309"/>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20" idx="1"/>
              <a:endCxn id="24" idx="3"/>
            </p:cNvCxnSpPr>
            <p:nvPr/>
          </p:nvCxnSpPr>
          <p:spPr>
            <a:xfrm flipH="1" flipV="1">
              <a:off x="4355976" y="4556486"/>
              <a:ext cx="2065601" cy="1288511"/>
            </a:xfrm>
            <a:prstGeom prst="straightConnector1">
              <a:avLst/>
            </a:prstGeom>
            <a:ln w="57150">
              <a:solidFill>
                <a:srgbClr val="F53939"/>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670989" y="4319826"/>
              <a:ext cx="1684987" cy="47332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400" dirty="0">
                  <a:solidFill>
                    <a:schemeClr val="tx1"/>
                  </a:solidFill>
                  <a:latin typeface="Arial" panose="020B0604020202020204" pitchFamily="34" charset="0"/>
                  <a:cs typeface="Arial" panose="020B0604020202020204" pitchFamily="34" charset="0"/>
                </a:rPr>
                <a:t>Memory </a:t>
              </a:r>
              <a:r>
                <a:rPr lang="en-US" sz="1400" dirty="0" smtClean="0">
                  <a:solidFill>
                    <a:schemeClr val="tx1"/>
                  </a:solidFill>
                  <a:latin typeface="Arial" panose="020B0604020202020204" pitchFamily="34" charset="0"/>
                  <a:cs typeface="Arial" panose="020B0604020202020204" pitchFamily="34" charset="0"/>
                </a:rPr>
                <a:t>Data Register</a:t>
              </a:r>
              <a:endParaRPr lang="en-US" sz="1400" dirty="0">
                <a:solidFill>
                  <a:schemeClr val="tx1"/>
                </a:solidFill>
                <a:latin typeface="Arial" panose="020B0604020202020204" pitchFamily="34" charset="0"/>
                <a:cs typeface="Arial" panose="020B0604020202020204" pitchFamily="34" charset="0"/>
              </a:endParaRPr>
            </a:p>
          </p:txBody>
        </p:sp>
        <p:sp>
          <p:nvSpPr>
            <p:cNvPr id="25" name="Rectangle 24"/>
            <p:cNvSpPr/>
            <p:nvPr/>
          </p:nvSpPr>
          <p:spPr>
            <a:xfrm>
              <a:off x="2670989" y="3573016"/>
              <a:ext cx="1684987" cy="47332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algn="ctr"/>
              <a:r>
                <a:rPr lang="en-US" sz="1400" dirty="0" smtClean="0">
                  <a:solidFill>
                    <a:schemeClr val="tx1"/>
                  </a:solidFill>
                  <a:latin typeface="Arial" panose="020B0604020202020204" pitchFamily="34" charset="0"/>
                  <a:cs typeface="Arial" panose="020B0604020202020204" pitchFamily="34" charset="0"/>
                </a:rPr>
                <a:t>Memory Address Register</a:t>
              </a:r>
              <a:endParaRPr lang="en-US" sz="1400" dirty="0">
                <a:solidFill>
                  <a:schemeClr val="tx1"/>
                </a:solidFill>
                <a:latin typeface="Arial" panose="020B0604020202020204" pitchFamily="34" charset="0"/>
                <a:cs typeface="Arial" panose="020B0604020202020204" pitchFamily="34" charset="0"/>
              </a:endParaRPr>
            </a:p>
          </p:txBody>
        </p:sp>
        <p:cxnSp>
          <p:nvCxnSpPr>
            <p:cNvPr id="26" name="Elbow Connector 25"/>
            <p:cNvCxnSpPr>
              <a:stCxn id="14" idx="1"/>
              <a:endCxn id="25" idx="3"/>
            </p:cNvCxnSpPr>
            <p:nvPr/>
          </p:nvCxnSpPr>
          <p:spPr>
            <a:xfrm rot="10800000">
              <a:off x="4355976" y="3809677"/>
              <a:ext cx="1080120" cy="2031991"/>
            </a:xfrm>
            <a:prstGeom prst="bentConnector3">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2178868" y="4846931"/>
            <a:ext cx="438582" cy="430887"/>
          </a:xfrm>
          <a:prstGeom prst="rect">
            <a:avLst/>
          </a:prstGeom>
          <a:noFill/>
        </p:spPr>
        <p:txBody>
          <a:bodyPr wrap="none" lIns="45720" rIns="45720" rtlCol="0">
            <a:spAutoFit/>
          </a:bodyPr>
          <a:lstStyle/>
          <a:p>
            <a:pPr>
              <a:buClr>
                <a:srgbClr val="C00000"/>
              </a:buClr>
              <a:buSzPct val="80000"/>
            </a:pPr>
            <a:r>
              <a:rPr lang="en-US" sz="2200" dirty="0" smtClean="0">
                <a:solidFill>
                  <a:srgbClr val="0070C0"/>
                </a:solidFill>
              </a:rPr>
              <a:t>(3)</a:t>
            </a:r>
          </a:p>
        </p:txBody>
      </p:sp>
      <p:sp>
        <p:nvSpPr>
          <p:cNvPr id="29" name="TextBox 28"/>
          <p:cNvSpPr txBox="1"/>
          <p:nvPr/>
        </p:nvSpPr>
        <p:spPr>
          <a:xfrm>
            <a:off x="4499992" y="3573016"/>
            <a:ext cx="438582" cy="430887"/>
          </a:xfrm>
          <a:prstGeom prst="rect">
            <a:avLst/>
          </a:prstGeom>
          <a:noFill/>
        </p:spPr>
        <p:txBody>
          <a:bodyPr wrap="none" lIns="45720" rIns="45720" rtlCol="0">
            <a:spAutoFit/>
          </a:bodyPr>
          <a:lstStyle/>
          <a:p>
            <a:pPr>
              <a:buClr>
                <a:srgbClr val="C00000"/>
              </a:buClr>
              <a:buSzPct val="80000"/>
            </a:pPr>
            <a:r>
              <a:rPr lang="en-US" sz="2200" dirty="0" smtClean="0">
                <a:solidFill>
                  <a:srgbClr val="00B050"/>
                </a:solidFill>
              </a:rPr>
              <a:t>(1)</a:t>
            </a:r>
          </a:p>
        </p:txBody>
      </p:sp>
      <p:sp>
        <p:nvSpPr>
          <p:cNvPr id="30" name="TextBox 29"/>
          <p:cNvSpPr txBox="1"/>
          <p:nvPr/>
        </p:nvSpPr>
        <p:spPr>
          <a:xfrm>
            <a:off x="4427984" y="5013176"/>
            <a:ext cx="438582" cy="430887"/>
          </a:xfrm>
          <a:prstGeom prst="rect">
            <a:avLst/>
          </a:prstGeom>
          <a:noFill/>
        </p:spPr>
        <p:txBody>
          <a:bodyPr wrap="none" lIns="45720" rIns="45720" rtlCol="0">
            <a:spAutoFit/>
          </a:bodyPr>
          <a:lstStyle/>
          <a:p>
            <a:pPr>
              <a:buClr>
                <a:srgbClr val="C00000"/>
              </a:buClr>
              <a:buSzPct val="80000"/>
            </a:pPr>
            <a:r>
              <a:rPr lang="en-US" sz="2200" dirty="0" smtClean="0">
                <a:solidFill>
                  <a:schemeClr val="tx2"/>
                </a:solidFill>
              </a:rPr>
              <a:t>(2)</a:t>
            </a:r>
          </a:p>
        </p:txBody>
      </p:sp>
    </p:spTree>
    <p:extLst>
      <p:ext uri="{BB962C8B-B14F-4D97-AF65-F5344CB8AC3E}">
        <p14:creationId xmlns:p14="http://schemas.microsoft.com/office/powerpoint/2010/main" val="1813004964"/>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smtClean="0"/>
              <a:t>5.3 – How a Computer Runs a Program</a:t>
            </a:r>
            <a:endParaRPr lang="en-GB" sz="3600" b="1" dirty="0" smtClean="0"/>
          </a:p>
        </p:txBody>
      </p:sp>
      <p:sp>
        <p:nvSpPr>
          <p:cNvPr id="27" name="Rectangle 26"/>
          <p:cNvSpPr/>
          <p:nvPr/>
        </p:nvSpPr>
        <p:spPr>
          <a:xfrm>
            <a:off x="161885" y="1124744"/>
            <a:ext cx="8708512" cy="5466112"/>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1940" b="1" dirty="0" smtClean="0">
                <a:solidFill>
                  <a:srgbClr val="C00000"/>
                </a:solidFill>
                <a:latin typeface="Arial" panose="020B0604020202020204" pitchFamily="34" charset="0"/>
                <a:cs typeface="Arial" panose="020B0604020202020204" pitchFamily="34" charset="0"/>
              </a:rPr>
              <a:t>Challenge</a:t>
            </a:r>
            <a:endParaRPr lang="en-US" sz="194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1950" dirty="0">
                <a:solidFill>
                  <a:srgbClr val="000000"/>
                </a:solidFill>
                <a:latin typeface="Arial" panose="020B0604020202020204" pitchFamily="34" charset="0"/>
                <a:cs typeface="Arial" panose="020B0604020202020204" pitchFamily="34" charset="0"/>
              </a:rPr>
              <a:t>Do you remember the challenge at the beginning of the unit, to write a program to carry out simple arithmetic </a:t>
            </a:r>
            <a:r>
              <a:rPr lang="en-US" sz="1950" dirty="0" smtClean="0">
                <a:solidFill>
                  <a:srgbClr val="000000"/>
                </a:solidFill>
                <a:latin typeface="Arial" panose="020B0604020202020204" pitchFamily="34" charset="0"/>
                <a:cs typeface="Arial" panose="020B0604020202020204" pitchFamily="34" charset="0"/>
              </a:rPr>
              <a:t>calculations in </a:t>
            </a:r>
            <a:r>
              <a:rPr lang="en-US" sz="1950" dirty="0">
                <a:solidFill>
                  <a:srgbClr val="000000"/>
                </a:solidFill>
                <a:latin typeface="Arial" panose="020B0604020202020204" pitchFamily="34" charset="0"/>
                <a:cs typeface="Arial" panose="020B0604020202020204" pitchFamily="34" charset="0"/>
              </a:rPr>
              <a:t>a language a computer can understand?</a:t>
            </a:r>
          </a:p>
          <a:p>
            <a:pPr marL="285750" indent="-285750">
              <a:buClr>
                <a:srgbClr val="C00000"/>
              </a:buClr>
              <a:buFont typeface="Wingdings" panose="05000000000000000000" pitchFamily="2" charset="2"/>
              <a:buChar char="§"/>
              <a:tabLst>
                <a:tab pos="2420938" algn="l"/>
              </a:tabLst>
            </a:pPr>
            <a:r>
              <a:rPr lang="en-US" sz="1950" dirty="0">
                <a:solidFill>
                  <a:srgbClr val="000000"/>
                </a:solidFill>
                <a:latin typeface="Arial" panose="020B0604020202020204" pitchFamily="34" charset="0"/>
                <a:cs typeface="Arial" panose="020B0604020202020204" pitchFamily="34" charset="0"/>
              </a:rPr>
              <a:t>We use algebra in mathematics to represent unknown numbers with letters, for example a + b or a − c. The letters a, b </a:t>
            </a:r>
            <a:r>
              <a:rPr lang="en-US" sz="1950" dirty="0" smtClean="0">
                <a:solidFill>
                  <a:srgbClr val="000000"/>
                </a:solidFill>
                <a:latin typeface="Arial" panose="020B0604020202020204" pitchFamily="34" charset="0"/>
                <a:cs typeface="Arial" panose="020B0604020202020204" pitchFamily="34" charset="0"/>
              </a:rPr>
              <a:t>and c </a:t>
            </a:r>
            <a:r>
              <a:rPr lang="en-US" sz="1950" dirty="0">
                <a:solidFill>
                  <a:srgbClr val="000000"/>
                </a:solidFill>
                <a:latin typeface="Arial" panose="020B0604020202020204" pitchFamily="34" charset="0"/>
                <a:cs typeface="Arial" panose="020B0604020202020204" pitchFamily="34" charset="0"/>
              </a:rPr>
              <a:t>are variables, just like NUM1, and we can write a program in the language the machine understands using some </a:t>
            </a:r>
            <a:r>
              <a:rPr lang="en-US" sz="1950" dirty="0" smtClean="0">
                <a:solidFill>
                  <a:srgbClr val="000000"/>
                </a:solidFill>
                <a:latin typeface="Arial" panose="020B0604020202020204" pitchFamily="34" charset="0"/>
                <a:cs typeface="Arial" panose="020B0604020202020204" pitchFamily="34" charset="0"/>
              </a:rPr>
              <a:t>simple commands </a:t>
            </a:r>
            <a:r>
              <a:rPr lang="en-US" sz="1950" dirty="0">
                <a:solidFill>
                  <a:srgbClr val="000000"/>
                </a:solidFill>
                <a:latin typeface="Arial" panose="020B0604020202020204" pitchFamily="34" charset="0"/>
                <a:cs typeface="Arial" panose="020B0604020202020204" pitchFamily="34" charset="0"/>
              </a:rPr>
              <a:t>and variables to make the computer perform as a very simple calculator.</a:t>
            </a:r>
          </a:p>
          <a:p>
            <a:pPr marL="285750" indent="-285750">
              <a:buClr>
                <a:srgbClr val="C00000"/>
              </a:buClr>
              <a:buFont typeface="Wingdings" panose="05000000000000000000" pitchFamily="2" charset="2"/>
              <a:buChar char="§"/>
              <a:tabLst>
                <a:tab pos="2420938" algn="l"/>
              </a:tabLst>
            </a:pPr>
            <a:r>
              <a:rPr lang="en-US" sz="1950" dirty="0">
                <a:solidFill>
                  <a:srgbClr val="000000"/>
                </a:solidFill>
                <a:latin typeface="Arial" panose="020B0604020202020204" pitchFamily="34" charset="0"/>
                <a:cs typeface="Arial" panose="020B0604020202020204" pitchFamily="34" charset="0"/>
              </a:rPr>
              <a:t>We have already learned how to add two numbers together, but what about calculating the value of a + b − c?</a:t>
            </a:r>
          </a:p>
          <a:p>
            <a:pPr marL="285750" indent="-285750">
              <a:buClr>
                <a:srgbClr val="C00000"/>
              </a:buClr>
              <a:buFont typeface="Wingdings" panose="05000000000000000000" pitchFamily="2" charset="2"/>
              <a:buChar char="§"/>
              <a:tabLst>
                <a:tab pos="2420938" algn="l"/>
              </a:tabLst>
            </a:pPr>
            <a:r>
              <a:rPr lang="en-US" sz="1950" dirty="0">
                <a:solidFill>
                  <a:srgbClr val="000000"/>
                </a:solidFill>
                <a:latin typeface="Arial" panose="020B0604020202020204" pitchFamily="34" charset="0"/>
                <a:cs typeface="Arial" panose="020B0604020202020204" pitchFamily="34" charset="0"/>
              </a:rPr>
              <a:t>We need two more commands for our assembly language to help us to do this</a:t>
            </a:r>
            <a:r>
              <a:rPr lang="en-US" sz="1950" dirty="0" smtClean="0">
                <a:solidFill>
                  <a:srgbClr val="000000"/>
                </a:solidFill>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420938" algn="l"/>
              </a:tabLst>
            </a:pPr>
            <a:endParaRPr lang="en-US" sz="1940" b="1" u="sng"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40" b="1" u="sng"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GB" sz="1940" b="1" u="sng" dirty="0">
              <a:solidFill>
                <a:srgbClr val="FF0000"/>
              </a:solidFill>
              <a:latin typeface="Arial" panose="020B0604020202020204" pitchFamily="34" charset="0"/>
              <a:cs typeface="Arial" panose="020B0604020202020204" pitchFamily="34" charset="0"/>
            </a:endParaRPr>
          </a:p>
          <a:p>
            <a:pPr>
              <a:buClr>
                <a:srgbClr val="C00000"/>
              </a:buClr>
              <a:tabLst>
                <a:tab pos="2420938" algn="l"/>
              </a:tabLst>
            </a:pPr>
            <a:endParaRPr lang="en-GB" sz="1940" b="1" u="sng" dirty="0">
              <a:solidFill>
                <a:srgbClr val="FF0000"/>
              </a:solidFill>
              <a:latin typeface="Arial" panose="020B0604020202020204" pitchFamily="34" charset="0"/>
              <a:cs typeface="Arial" panose="020B0604020202020204" pitchFamily="34" charset="0"/>
            </a:endParaRPr>
          </a:p>
          <a:p>
            <a:pPr>
              <a:buClr>
                <a:srgbClr val="C00000"/>
              </a:buClr>
              <a:tabLst>
                <a:tab pos="2420938" algn="l"/>
              </a:tabLst>
            </a:pPr>
            <a:endParaRPr lang="en-GB" sz="1940" b="1" u="sng" dirty="0">
              <a:solidFill>
                <a:srgbClr val="FF0000"/>
              </a:solidFill>
              <a:latin typeface="Arial" panose="020B0604020202020204" pitchFamily="34" charset="0"/>
              <a:cs typeface="Arial" panose="020B0604020202020204" pitchFamily="34" charset="0"/>
            </a:endParaRPr>
          </a:p>
        </p:txBody>
      </p:sp>
      <p:sp>
        <p:nvSpPr>
          <p:cNvPr id="28" name="Oval 27"/>
          <p:cNvSpPr/>
          <p:nvPr/>
        </p:nvSpPr>
        <p:spPr>
          <a:xfrm rot="1497372">
            <a:off x="8580953" y="970268"/>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2" name="TextBox 1"/>
          <p:cNvSpPr txBox="1"/>
          <p:nvPr/>
        </p:nvSpPr>
        <p:spPr>
          <a:xfrm>
            <a:off x="273603" y="5140349"/>
            <a:ext cx="8474861" cy="1384995"/>
          </a:xfrm>
          <a:prstGeom prst="rect">
            <a:avLst/>
          </a:prstGeom>
          <a:noFill/>
          <a:ln w="38100">
            <a:solidFill>
              <a:srgbClr val="0070C0"/>
            </a:solidFill>
          </a:ln>
        </p:spPr>
        <p:txBody>
          <a:bodyPr wrap="square" lIns="45720" rIns="45720" rtlCol="0">
            <a:spAutoFit/>
          </a:bodyPr>
          <a:lstStyle/>
          <a:p>
            <a:pPr marL="2001838" indent="-2001838">
              <a:buClr>
                <a:srgbClr val="C00000"/>
              </a:buClr>
              <a:buSzPct val="80000"/>
            </a:pPr>
            <a:r>
              <a:rPr lang="en-US" sz="2100" b="1" dirty="0">
                <a:solidFill>
                  <a:srgbClr val="0070C0"/>
                </a:solidFill>
              </a:rPr>
              <a:t>SUB THIRD </a:t>
            </a:r>
            <a:r>
              <a:rPr lang="en-US" sz="2100" dirty="0" smtClean="0"/>
              <a:t>	meaning </a:t>
            </a:r>
            <a:r>
              <a:rPr lang="en-US" sz="2100" dirty="0"/>
              <a:t>subtract the value in memory location </a:t>
            </a:r>
            <a:r>
              <a:rPr lang="en-US" sz="2100" dirty="0">
                <a:solidFill>
                  <a:srgbClr val="0070C0"/>
                </a:solidFill>
              </a:rPr>
              <a:t>THIRD</a:t>
            </a:r>
            <a:r>
              <a:rPr lang="en-US" sz="2100" dirty="0"/>
              <a:t> from the value in the accumulator.</a:t>
            </a:r>
          </a:p>
          <a:p>
            <a:pPr marL="2001838" indent="-2001838">
              <a:buClr>
                <a:srgbClr val="C00000"/>
              </a:buClr>
              <a:buSzPct val="80000"/>
            </a:pPr>
            <a:r>
              <a:rPr lang="en-US" sz="2100" b="1" dirty="0">
                <a:solidFill>
                  <a:srgbClr val="0070C0"/>
                </a:solidFill>
              </a:rPr>
              <a:t>LDA FOURTH </a:t>
            </a:r>
            <a:r>
              <a:rPr lang="en-US" sz="2100" dirty="0" smtClean="0"/>
              <a:t>	meaning </a:t>
            </a:r>
            <a:r>
              <a:rPr lang="en-US" sz="2100" dirty="0"/>
              <a:t>load the value in memory location </a:t>
            </a:r>
            <a:r>
              <a:rPr lang="en-US" sz="2100" dirty="0">
                <a:solidFill>
                  <a:srgbClr val="0070C0"/>
                </a:solidFill>
              </a:rPr>
              <a:t>FOURTH</a:t>
            </a:r>
            <a:r>
              <a:rPr lang="en-US" sz="2100" dirty="0"/>
              <a:t> into the accumulator.</a:t>
            </a:r>
            <a:endParaRPr lang="en-US" sz="2100" dirty="0" smtClean="0"/>
          </a:p>
        </p:txBody>
      </p:sp>
    </p:spTree>
    <p:extLst>
      <p:ext uri="{BB962C8B-B14F-4D97-AF65-F5344CB8AC3E}">
        <p14:creationId xmlns:p14="http://schemas.microsoft.com/office/powerpoint/2010/main" val="3577952834"/>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smtClean="0"/>
              <a:t>5.3 – How a Computer Runs a Program</a:t>
            </a:r>
            <a:endParaRPr lang="en-GB" sz="3600" b="1" dirty="0" smtClean="0"/>
          </a:p>
        </p:txBody>
      </p:sp>
      <p:sp>
        <p:nvSpPr>
          <p:cNvPr id="27" name="Rectangle 26"/>
          <p:cNvSpPr/>
          <p:nvPr/>
        </p:nvSpPr>
        <p:spPr>
          <a:xfrm>
            <a:off x="161885" y="1124744"/>
            <a:ext cx="8708512" cy="5536900"/>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Challenge</a:t>
            </a: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40" b="1" u="sng"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40" b="1" u="sng"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GB" sz="1940" b="1" u="sng" dirty="0">
              <a:solidFill>
                <a:srgbClr val="FF0000"/>
              </a:solidFill>
              <a:latin typeface="Arial" panose="020B0604020202020204" pitchFamily="34" charset="0"/>
              <a:cs typeface="Arial" panose="020B0604020202020204" pitchFamily="34" charset="0"/>
            </a:endParaRPr>
          </a:p>
          <a:p>
            <a:pPr>
              <a:buClr>
                <a:srgbClr val="C00000"/>
              </a:buClr>
              <a:tabLst>
                <a:tab pos="2420938" algn="l"/>
              </a:tabLst>
            </a:pPr>
            <a:endParaRPr lang="en-GB" sz="1940" b="1" u="sng" dirty="0">
              <a:solidFill>
                <a:srgbClr val="FF0000"/>
              </a:solidFill>
              <a:latin typeface="Arial" panose="020B0604020202020204" pitchFamily="34" charset="0"/>
              <a:cs typeface="Arial" panose="020B0604020202020204" pitchFamily="34" charset="0"/>
            </a:endParaRPr>
          </a:p>
          <a:p>
            <a:pPr>
              <a:buClr>
                <a:srgbClr val="C00000"/>
              </a:buClr>
              <a:tabLst>
                <a:tab pos="2420938" algn="l"/>
              </a:tabLst>
            </a:pPr>
            <a:endParaRPr lang="en-GB" sz="1940" b="1" u="sng" dirty="0">
              <a:solidFill>
                <a:srgbClr val="FF0000"/>
              </a:solidFill>
              <a:latin typeface="Arial" panose="020B0604020202020204" pitchFamily="34" charset="0"/>
              <a:cs typeface="Arial" panose="020B0604020202020204" pitchFamily="34" charset="0"/>
            </a:endParaRPr>
          </a:p>
        </p:txBody>
      </p:sp>
      <p:sp>
        <p:nvSpPr>
          <p:cNvPr id="28" name="Oval 27"/>
          <p:cNvSpPr/>
          <p:nvPr/>
        </p:nvSpPr>
        <p:spPr>
          <a:xfrm rot="1497372">
            <a:off x="8580953" y="970268"/>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6" name="Rectangle 5"/>
          <p:cNvSpPr/>
          <p:nvPr/>
        </p:nvSpPr>
        <p:spPr>
          <a:xfrm>
            <a:off x="251519" y="1657538"/>
            <a:ext cx="4744503" cy="4939814"/>
          </a:xfrm>
          <a:prstGeom prst="rect">
            <a:avLst/>
          </a:prstGeom>
          <a:solidFill>
            <a:srgbClr val="FFFF99"/>
          </a:solidFill>
          <a:ln w="57150">
            <a:solidFill>
              <a:srgbClr val="BAAD06"/>
            </a:solidFill>
          </a:ln>
        </p:spPr>
        <p:txBody>
          <a:bodyPr wrap="square">
            <a:spAutoFit/>
          </a:bodyPr>
          <a:lstStyle/>
          <a:p>
            <a:pPr>
              <a:buClr>
                <a:srgbClr val="C00000"/>
              </a:buClr>
              <a:tabLst>
                <a:tab pos="2420938" algn="l"/>
              </a:tabLst>
            </a:pPr>
            <a:r>
              <a:rPr lang="en-US" sz="2100" b="1" dirty="0" smtClean="0">
                <a:solidFill>
                  <a:srgbClr val="C00000"/>
                </a:solidFill>
                <a:latin typeface="Arial" panose="020B0604020202020204" pitchFamily="34" charset="0"/>
                <a:cs typeface="Arial" panose="020B0604020202020204" pitchFamily="34" charset="0"/>
              </a:rPr>
              <a:t>Plan-IT</a:t>
            </a:r>
            <a:endParaRPr lang="en-US" sz="2100" b="1" dirty="0">
              <a:solidFill>
                <a:srgbClr val="C00000"/>
              </a:solidFill>
              <a:latin typeface="Arial" panose="020B0604020202020204" pitchFamily="34" charset="0"/>
              <a:cs typeface="Arial" panose="020B0604020202020204" pitchFamily="34" charset="0"/>
            </a:endParaRPr>
          </a:p>
          <a:p>
            <a:pPr marL="793750" indent="-793750">
              <a:buClr>
                <a:srgbClr val="C00000"/>
              </a:buClr>
              <a:tabLst>
                <a:tab pos="2420938" algn="l"/>
              </a:tabLst>
            </a:pPr>
            <a:r>
              <a:rPr lang="en-US" sz="2100" b="1" dirty="0">
                <a:solidFill>
                  <a:srgbClr val="000000"/>
                </a:solidFill>
                <a:latin typeface="Arial" panose="020B0604020202020204" pitchFamily="34" charset="0"/>
                <a:cs typeface="Arial" panose="020B0604020202020204" pitchFamily="34" charset="0"/>
              </a:rPr>
              <a:t>5.3.2 </a:t>
            </a:r>
            <a:r>
              <a:rPr lang="en-US" sz="2100" dirty="0" smtClean="0">
                <a:solidFill>
                  <a:srgbClr val="000000"/>
                </a:solidFill>
                <a:latin typeface="Arial" panose="020B0604020202020204" pitchFamily="34" charset="0"/>
                <a:cs typeface="Arial" panose="020B0604020202020204" pitchFamily="34" charset="0"/>
              </a:rPr>
              <a:t>	Write </a:t>
            </a:r>
            <a:r>
              <a:rPr lang="en-US" sz="2100" dirty="0">
                <a:solidFill>
                  <a:srgbClr val="000000"/>
                </a:solidFill>
                <a:latin typeface="Arial" panose="020B0604020202020204" pitchFamily="34" charset="0"/>
                <a:cs typeface="Arial" panose="020B0604020202020204" pitchFamily="34" charset="0"/>
              </a:rPr>
              <a:t>an algorithm to show how we can calculate a + b − c by inputting values for a, b and c into our program </a:t>
            </a:r>
            <a:r>
              <a:rPr lang="en-US" sz="2100" dirty="0" smtClean="0">
                <a:solidFill>
                  <a:srgbClr val="000000"/>
                </a:solidFill>
                <a:latin typeface="Arial" panose="020B0604020202020204" pitchFamily="34" charset="0"/>
                <a:cs typeface="Arial" panose="020B0604020202020204" pitchFamily="34" charset="0"/>
              </a:rPr>
              <a:t>and having </a:t>
            </a:r>
            <a:r>
              <a:rPr lang="en-US" sz="2100" dirty="0">
                <a:solidFill>
                  <a:srgbClr val="000000"/>
                </a:solidFill>
                <a:latin typeface="Arial" panose="020B0604020202020204" pitchFamily="34" charset="0"/>
                <a:cs typeface="Arial" panose="020B0604020202020204" pitchFamily="34" charset="0"/>
              </a:rPr>
              <a:t>our program output the </a:t>
            </a:r>
            <a:r>
              <a:rPr lang="en-US" sz="2100" dirty="0" smtClean="0">
                <a:solidFill>
                  <a:srgbClr val="000000"/>
                </a:solidFill>
                <a:latin typeface="Arial" panose="020B0604020202020204" pitchFamily="34" charset="0"/>
                <a:cs typeface="Arial" panose="020B0604020202020204" pitchFamily="34" charset="0"/>
              </a:rPr>
              <a:t>result.</a:t>
            </a:r>
          </a:p>
          <a:p>
            <a:pPr marL="793750" indent="-793750">
              <a:buClr>
                <a:srgbClr val="C00000"/>
              </a:buClr>
              <a:tabLst>
                <a:tab pos="2420938" algn="l"/>
              </a:tabLst>
            </a:pPr>
            <a:r>
              <a:rPr lang="en-US" sz="2100" b="1" dirty="0" smtClean="0">
                <a:solidFill>
                  <a:srgbClr val="000000"/>
                </a:solidFill>
                <a:latin typeface="Arial" panose="020B0604020202020204" pitchFamily="34" charset="0"/>
                <a:cs typeface="Arial" panose="020B0604020202020204" pitchFamily="34" charset="0"/>
              </a:rPr>
              <a:t>HINT</a:t>
            </a:r>
            <a:r>
              <a:rPr lang="en-US" sz="2100" b="1" dirty="0">
                <a:solidFill>
                  <a:srgbClr val="000000"/>
                </a:solidFill>
                <a:latin typeface="Arial" panose="020B0604020202020204" pitchFamily="34" charset="0"/>
                <a:cs typeface="Arial" panose="020B0604020202020204" pitchFamily="34" charset="0"/>
              </a:rPr>
              <a:t>: </a:t>
            </a:r>
            <a:r>
              <a:rPr lang="en-US" sz="2100" dirty="0" smtClean="0">
                <a:solidFill>
                  <a:srgbClr val="000000"/>
                </a:solidFill>
                <a:latin typeface="Arial" panose="020B0604020202020204" pitchFamily="34" charset="0"/>
                <a:cs typeface="Arial" panose="020B0604020202020204" pitchFamily="34" charset="0"/>
              </a:rPr>
              <a:t>	Do </a:t>
            </a:r>
            <a:r>
              <a:rPr lang="en-US" sz="2100" dirty="0">
                <a:solidFill>
                  <a:srgbClr val="000000"/>
                </a:solidFill>
                <a:latin typeface="Arial" panose="020B0604020202020204" pitchFamily="34" charset="0"/>
                <a:cs typeface="Arial" panose="020B0604020202020204" pitchFamily="34" charset="0"/>
              </a:rPr>
              <a:t>this calculation on a calculator first and note the key presses. For example, 3 + 5 − 2 requires us </a:t>
            </a:r>
            <a:r>
              <a:rPr lang="en-US" sz="2100" dirty="0" smtClean="0">
                <a:solidFill>
                  <a:srgbClr val="000000"/>
                </a:solidFill>
                <a:latin typeface="Arial" panose="020B0604020202020204" pitchFamily="34" charset="0"/>
                <a:cs typeface="Arial" panose="020B0604020202020204" pitchFamily="34" charset="0"/>
              </a:rPr>
              <a:t>to press:</a:t>
            </a:r>
            <a:br>
              <a:rPr lang="en-US" sz="2100" dirty="0" smtClean="0">
                <a:solidFill>
                  <a:srgbClr val="000000"/>
                </a:solidFill>
                <a:latin typeface="Arial" panose="020B0604020202020204" pitchFamily="34" charset="0"/>
                <a:cs typeface="Arial" panose="020B0604020202020204" pitchFamily="34" charset="0"/>
              </a:rPr>
            </a:br>
            <a:endParaRPr lang="en-US" sz="2100" dirty="0" smtClean="0">
              <a:solidFill>
                <a:srgbClr val="000000"/>
              </a:solidFill>
              <a:latin typeface="Arial" panose="020B0604020202020204" pitchFamily="34" charset="0"/>
              <a:cs typeface="Arial" panose="020B0604020202020204" pitchFamily="34" charset="0"/>
            </a:endParaRPr>
          </a:p>
          <a:p>
            <a:pPr marL="793750" indent="-793750">
              <a:buClr>
                <a:srgbClr val="C00000"/>
              </a:buClr>
              <a:tabLst>
                <a:tab pos="2420938" algn="l"/>
              </a:tabLst>
            </a:pPr>
            <a:endParaRPr lang="en-US" sz="2100" dirty="0">
              <a:solidFill>
                <a:srgbClr val="000000"/>
              </a:solidFill>
              <a:latin typeface="Arial" panose="020B0604020202020204" pitchFamily="34" charset="0"/>
              <a:cs typeface="Arial" panose="020B0604020202020204" pitchFamily="34" charset="0"/>
            </a:endParaRPr>
          </a:p>
          <a:p>
            <a:pPr marL="793750" indent="-793750">
              <a:buClr>
                <a:srgbClr val="C00000"/>
              </a:buClr>
              <a:tabLst>
                <a:tab pos="2420938" algn="l"/>
              </a:tabLst>
            </a:pPr>
            <a:r>
              <a:rPr lang="en-US" sz="2100" dirty="0" smtClean="0">
                <a:solidFill>
                  <a:srgbClr val="000000"/>
                </a:solidFill>
                <a:latin typeface="Arial" panose="020B0604020202020204" pitchFamily="34" charset="0"/>
                <a:cs typeface="Arial" panose="020B0604020202020204" pitchFamily="34" charset="0"/>
              </a:rPr>
              <a:t>	We </a:t>
            </a:r>
            <a:r>
              <a:rPr lang="en-US" sz="2100" dirty="0">
                <a:solidFill>
                  <a:srgbClr val="000000"/>
                </a:solidFill>
                <a:latin typeface="Arial" panose="020B0604020202020204" pitchFamily="34" charset="0"/>
                <a:cs typeface="Arial" panose="020B0604020202020204" pitchFamily="34" charset="0"/>
              </a:rPr>
              <a:t>enter 3 + 5 and get the result before subtracting the 2 and outputting the result.</a:t>
            </a:r>
            <a:endParaRPr lang="en-GB" sz="2100" b="1" u="sng" dirty="0">
              <a:solidFill>
                <a:srgbClr val="FF0000"/>
              </a:solidFill>
              <a:latin typeface="Arial" panose="020B0604020202020204" pitchFamily="34" charset="0"/>
              <a:cs typeface="Arial" panose="020B0604020202020204" pitchFamily="34" charset="0"/>
            </a:endParaRPr>
          </a:p>
        </p:txBody>
      </p:sp>
      <p:sp>
        <p:nvSpPr>
          <p:cNvPr id="8" name="Rectangle 7"/>
          <p:cNvSpPr/>
          <p:nvPr/>
        </p:nvSpPr>
        <p:spPr>
          <a:xfrm>
            <a:off x="5076056" y="1714029"/>
            <a:ext cx="3667952" cy="4493538"/>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marL="738188" indent="-738188">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5.3.3 </a:t>
            </a:r>
            <a:r>
              <a:rPr lang="en-US" sz="2200" b="1" dirty="0" smtClean="0">
                <a:solidFill>
                  <a:srgbClr val="000000"/>
                </a:solidFill>
                <a:latin typeface="Arial" panose="020B0604020202020204" pitchFamily="34" charset="0"/>
                <a:cs typeface="Arial" panose="020B0604020202020204" pitchFamily="34" charset="0"/>
              </a:rPr>
              <a:t>	a</a:t>
            </a:r>
            <a:r>
              <a:rPr lang="en-US" sz="2200" b="1" dirty="0">
                <a:solidFill>
                  <a:srgbClr val="000000"/>
                </a:solidFill>
                <a:latin typeface="Arial" panose="020B0604020202020204" pitchFamily="34" charset="0"/>
                <a:cs typeface="Arial" panose="020B0604020202020204" pitchFamily="34" charset="0"/>
              </a:rPr>
              <a:t>) </a:t>
            </a:r>
            <a:r>
              <a:rPr lang="en-US" sz="2200" dirty="0">
                <a:solidFill>
                  <a:srgbClr val="000000"/>
                </a:solidFill>
                <a:latin typeface="Arial" panose="020B0604020202020204" pitchFamily="34" charset="0"/>
                <a:cs typeface="Arial" panose="020B0604020202020204" pitchFamily="34" charset="0"/>
              </a:rPr>
              <a:t>Write the assembly language program to calculate a + b − c and test it with values a = 5, b = 7 and c = 3 </a:t>
            </a:r>
            <a:r>
              <a:rPr lang="en-US" sz="2200" dirty="0" smtClean="0">
                <a:solidFill>
                  <a:srgbClr val="000000"/>
                </a:solidFill>
                <a:latin typeface="Arial" panose="020B0604020202020204" pitchFamily="34" charset="0"/>
                <a:cs typeface="Arial" panose="020B0604020202020204" pitchFamily="34" charset="0"/>
              </a:rPr>
              <a:t>and with </a:t>
            </a:r>
            <a:r>
              <a:rPr lang="en-US" sz="2200" dirty="0">
                <a:solidFill>
                  <a:srgbClr val="000000"/>
                </a:solidFill>
                <a:latin typeface="Arial" panose="020B0604020202020204" pitchFamily="34" charset="0"/>
                <a:cs typeface="Arial" panose="020B0604020202020204" pitchFamily="34" charset="0"/>
              </a:rPr>
              <a:t>values a = 6, b = 3 and c = 8.</a:t>
            </a:r>
          </a:p>
          <a:p>
            <a:pPr marL="738188" indent="-738188">
              <a:buClr>
                <a:srgbClr val="C00000"/>
              </a:buClr>
              <a:tabLst>
                <a:tab pos="2420938" algn="l"/>
              </a:tabLst>
            </a:pPr>
            <a:r>
              <a:rPr lang="en-US" sz="2200" dirty="0" smtClean="0">
                <a:solidFill>
                  <a:srgbClr val="000000"/>
                </a:solidFill>
                <a:latin typeface="Arial" panose="020B0604020202020204" pitchFamily="34" charset="0"/>
                <a:cs typeface="Arial" panose="020B0604020202020204" pitchFamily="34" charset="0"/>
              </a:rPr>
              <a:t>	</a:t>
            </a:r>
            <a:r>
              <a:rPr lang="en-US" sz="2200" b="1" dirty="0" smtClean="0">
                <a:solidFill>
                  <a:srgbClr val="000000"/>
                </a:solidFill>
                <a:latin typeface="Arial" panose="020B0604020202020204" pitchFamily="34" charset="0"/>
                <a:cs typeface="Arial" panose="020B0604020202020204" pitchFamily="34" charset="0"/>
              </a:rPr>
              <a:t>b</a:t>
            </a:r>
            <a:r>
              <a:rPr lang="en-US" sz="2200" b="1" dirty="0">
                <a:solidFill>
                  <a:srgbClr val="000000"/>
                </a:solidFill>
                <a:latin typeface="Arial" panose="020B0604020202020204" pitchFamily="34" charset="0"/>
                <a:cs typeface="Arial" panose="020B0604020202020204" pitchFamily="34" charset="0"/>
              </a:rPr>
              <a:t>) </a:t>
            </a:r>
            <a:r>
              <a:rPr lang="en-US" sz="2200" dirty="0">
                <a:solidFill>
                  <a:srgbClr val="000000"/>
                </a:solidFill>
                <a:latin typeface="Arial" panose="020B0604020202020204" pitchFamily="34" charset="0"/>
                <a:cs typeface="Arial" panose="020B0604020202020204" pitchFamily="34" charset="0"/>
              </a:rPr>
              <a:t>Now work out how to do the same calculation with just one variable, rather than three.</a:t>
            </a:r>
            <a:endParaRPr lang="en-GB" sz="220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949270">
            <a:off x="8405664" y="1644413"/>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3" name="TextBox 2"/>
          <p:cNvSpPr txBox="1"/>
          <p:nvPr/>
        </p:nvSpPr>
        <p:spPr>
          <a:xfrm>
            <a:off x="971600" y="4954389"/>
            <a:ext cx="504056" cy="523220"/>
          </a:xfrm>
          <a:prstGeom prst="rect">
            <a:avLst/>
          </a:prstGeom>
          <a:solidFill>
            <a:schemeClr val="tx1"/>
          </a:solidFill>
        </p:spPr>
        <p:txBody>
          <a:bodyPr wrap="square" lIns="45720" rIns="45720" rtlCol="0">
            <a:spAutoFit/>
          </a:bodyPr>
          <a:lstStyle/>
          <a:p>
            <a:pPr algn="ctr">
              <a:buClr>
                <a:srgbClr val="C00000"/>
              </a:buClr>
              <a:buSzPct val="80000"/>
            </a:pPr>
            <a:r>
              <a:rPr lang="en-US" sz="2800" b="1" dirty="0" smtClean="0">
                <a:solidFill>
                  <a:schemeClr val="bg1"/>
                </a:solidFill>
              </a:rPr>
              <a:t>3</a:t>
            </a:r>
            <a:endParaRPr lang="en-US" sz="2200" b="1" dirty="0" smtClean="0">
              <a:solidFill>
                <a:schemeClr val="bg1"/>
              </a:solidFill>
            </a:endParaRPr>
          </a:p>
        </p:txBody>
      </p:sp>
      <p:sp>
        <p:nvSpPr>
          <p:cNvPr id="11" name="TextBox 10"/>
          <p:cNvSpPr txBox="1"/>
          <p:nvPr/>
        </p:nvSpPr>
        <p:spPr>
          <a:xfrm>
            <a:off x="1547664" y="4954389"/>
            <a:ext cx="504056" cy="523220"/>
          </a:xfrm>
          <a:prstGeom prst="rect">
            <a:avLst/>
          </a:prstGeom>
          <a:solidFill>
            <a:srgbClr val="FF0000"/>
          </a:solidFill>
        </p:spPr>
        <p:txBody>
          <a:bodyPr wrap="square" lIns="45720" rIns="45720" rtlCol="0">
            <a:spAutoFit/>
          </a:bodyPr>
          <a:lstStyle/>
          <a:p>
            <a:pPr algn="ctr">
              <a:buClr>
                <a:srgbClr val="C00000"/>
              </a:buClr>
              <a:buSzPct val="80000"/>
            </a:pPr>
            <a:r>
              <a:rPr lang="en-US" sz="2800" b="1" dirty="0" smtClean="0">
                <a:solidFill>
                  <a:schemeClr val="bg1"/>
                </a:solidFill>
              </a:rPr>
              <a:t>+</a:t>
            </a:r>
            <a:endParaRPr lang="en-US" sz="2200" b="1" dirty="0" smtClean="0">
              <a:solidFill>
                <a:schemeClr val="bg1"/>
              </a:solidFill>
            </a:endParaRPr>
          </a:p>
        </p:txBody>
      </p:sp>
      <p:sp>
        <p:nvSpPr>
          <p:cNvPr id="12" name="TextBox 11"/>
          <p:cNvSpPr txBox="1"/>
          <p:nvPr/>
        </p:nvSpPr>
        <p:spPr>
          <a:xfrm>
            <a:off x="2123728" y="4954389"/>
            <a:ext cx="504056" cy="523220"/>
          </a:xfrm>
          <a:prstGeom prst="rect">
            <a:avLst/>
          </a:prstGeom>
          <a:solidFill>
            <a:schemeClr val="tx1"/>
          </a:solidFill>
        </p:spPr>
        <p:txBody>
          <a:bodyPr wrap="square" lIns="45720" rIns="45720" rtlCol="0">
            <a:spAutoFit/>
          </a:bodyPr>
          <a:lstStyle/>
          <a:p>
            <a:pPr algn="ctr">
              <a:buClr>
                <a:srgbClr val="C00000"/>
              </a:buClr>
              <a:buSzPct val="80000"/>
            </a:pPr>
            <a:r>
              <a:rPr lang="en-US" sz="2800" b="1" dirty="0" smtClean="0">
                <a:solidFill>
                  <a:schemeClr val="bg1"/>
                </a:solidFill>
              </a:rPr>
              <a:t>5</a:t>
            </a:r>
            <a:endParaRPr lang="en-US" sz="2200" b="1" dirty="0" smtClean="0">
              <a:solidFill>
                <a:schemeClr val="bg1"/>
              </a:solidFill>
            </a:endParaRPr>
          </a:p>
        </p:txBody>
      </p:sp>
      <p:sp>
        <p:nvSpPr>
          <p:cNvPr id="13" name="TextBox 12"/>
          <p:cNvSpPr txBox="1"/>
          <p:nvPr/>
        </p:nvSpPr>
        <p:spPr>
          <a:xfrm>
            <a:off x="2699792" y="4954389"/>
            <a:ext cx="504056" cy="523220"/>
          </a:xfrm>
          <a:prstGeom prst="rect">
            <a:avLst/>
          </a:prstGeom>
          <a:solidFill>
            <a:schemeClr val="bg1">
              <a:lumMod val="65000"/>
            </a:schemeClr>
          </a:solidFill>
        </p:spPr>
        <p:txBody>
          <a:bodyPr wrap="square" lIns="45720" rIns="45720" rtlCol="0">
            <a:spAutoFit/>
          </a:bodyPr>
          <a:lstStyle/>
          <a:p>
            <a:pPr algn="ctr">
              <a:buClr>
                <a:srgbClr val="C00000"/>
              </a:buClr>
              <a:buSzPct val="80000"/>
            </a:pPr>
            <a:r>
              <a:rPr lang="en-US" sz="2800" b="1" dirty="0" smtClean="0">
                <a:solidFill>
                  <a:schemeClr val="bg1"/>
                </a:solidFill>
              </a:rPr>
              <a:t>=</a:t>
            </a:r>
            <a:endParaRPr lang="en-US" sz="2200" b="1" dirty="0" smtClean="0">
              <a:solidFill>
                <a:schemeClr val="bg1"/>
              </a:solidFill>
            </a:endParaRPr>
          </a:p>
        </p:txBody>
      </p:sp>
      <p:sp>
        <p:nvSpPr>
          <p:cNvPr id="14" name="TextBox 13"/>
          <p:cNvSpPr txBox="1"/>
          <p:nvPr/>
        </p:nvSpPr>
        <p:spPr>
          <a:xfrm>
            <a:off x="3275856" y="4954389"/>
            <a:ext cx="504056" cy="523220"/>
          </a:xfrm>
          <a:prstGeom prst="rect">
            <a:avLst/>
          </a:prstGeom>
          <a:solidFill>
            <a:srgbClr val="FF0000"/>
          </a:solidFill>
        </p:spPr>
        <p:txBody>
          <a:bodyPr wrap="square" lIns="45720" rIns="45720" rtlCol="0">
            <a:spAutoFit/>
          </a:bodyPr>
          <a:lstStyle/>
          <a:p>
            <a:pPr algn="ctr">
              <a:buClr>
                <a:srgbClr val="C00000"/>
              </a:buClr>
              <a:buSzPct val="80000"/>
            </a:pPr>
            <a:r>
              <a:rPr lang="en-US" sz="2800" b="1" dirty="0" smtClean="0">
                <a:solidFill>
                  <a:schemeClr val="bg1"/>
                </a:solidFill>
              </a:rPr>
              <a:t>-</a:t>
            </a:r>
            <a:endParaRPr lang="en-US" sz="2200" b="1" dirty="0" smtClean="0">
              <a:solidFill>
                <a:schemeClr val="bg1"/>
              </a:solidFill>
            </a:endParaRPr>
          </a:p>
        </p:txBody>
      </p:sp>
      <p:sp>
        <p:nvSpPr>
          <p:cNvPr id="15" name="TextBox 14"/>
          <p:cNvSpPr txBox="1"/>
          <p:nvPr/>
        </p:nvSpPr>
        <p:spPr>
          <a:xfrm>
            <a:off x="3851920" y="4954389"/>
            <a:ext cx="504056" cy="523220"/>
          </a:xfrm>
          <a:prstGeom prst="rect">
            <a:avLst/>
          </a:prstGeom>
          <a:solidFill>
            <a:schemeClr val="tx1"/>
          </a:solidFill>
        </p:spPr>
        <p:txBody>
          <a:bodyPr wrap="square" lIns="45720" rIns="45720" rtlCol="0">
            <a:spAutoFit/>
          </a:bodyPr>
          <a:lstStyle/>
          <a:p>
            <a:pPr algn="ctr">
              <a:buClr>
                <a:srgbClr val="C00000"/>
              </a:buClr>
              <a:buSzPct val="80000"/>
            </a:pPr>
            <a:r>
              <a:rPr lang="en-US" sz="2800" b="1" dirty="0" smtClean="0">
                <a:solidFill>
                  <a:schemeClr val="bg1"/>
                </a:solidFill>
              </a:rPr>
              <a:t>2</a:t>
            </a:r>
            <a:endParaRPr lang="en-US" sz="2200" b="1" dirty="0" smtClean="0">
              <a:solidFill>
                <a:schemeClr val="bg1"/>
              </a:solidFill>
            </a:endParaRPr>
          </a:p>
        </p:txBody>
      </p:sp>
      <p:sp>
        <p:nvSpPr>
          <p:cNvPr id="16" name="TextBox 15"/>
          <p:cNvSpPr txBox="1"/>
          <p:nvPr/>
        </p:nvSpPr>
        <p:spPr>
          <a:xfrm>
            <a:off x="4427984" y="4954389"/>
            <a:ext cx="504056" cy="523220"/>
          </a:xfrm>
          <a:prstGeom prst="rect">
            <a:avLst/>
          </a:prstGeom>
          <a:solidFill>
            <a:schemeClr val="bg1">
              <a:lumMod val="65000"/>
            </a:schemeClr>
          </a:solidFill>
        </p:spPr>
        <p:txBody>
          <a:bodyPr wrap="square" lIns="45720" rIns="45720" rtlCol="0">
            <a:spAutoFit/>
          </a:bodyPr>
          <a:lstStyle/>
          <a:p>
            <a:pPr algn="ctr">
              <a:buClr>
                <a:srgbClr val="C00000"/>
              </a:buClr>
              <a:buSzPct val="80000"/>
            </a:pPr>
            <a:r>
              <a:rPr lang="en-US" sz="2800" b="1" dirty="0" smtClean="0">
                <a:solidFill>
                  <a:schemeClr val="bg1"/>
                </a:solidFill>
              </a:rPr>
              <a:t>=</a:t>
            </a:r>
            <a:endParaRPr lang="en-US" sz="2200" b="1" dirty="0" smtClean="0">
              <a:solidFill>
                <a:schemeClr val="bg1"/>
              </a:solidFill>
            </a:endParaRPr>
          </a:p>
        </p:txBody>
      </p:sp>
      <p:sp>
        <p:nvSpPr>
          <p:cNvPr id="7" name="Oval 6"/>
          <p:cNvSpPr/>
          <p:nvPr/>
        </p:nvSpPr>
        <p:spPr>
          <a:xfrm rot="1497372">
            <a:off x="4649101" y="1440801"/>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871785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smtClean="0"/>
              <a:t>6.1 – How The Web Works</a:t>
            </a:r>
            <a:r>
              <a:rPr lang="en-US" sz="3600" dirty="0"/>
              <a:t> - </a:t>
            </a:r>
            <a:r>
              <a:rPr lang="en-US" sz="3600" dirty="0" smtClean="0"/>
              <a:t>Internet</a:t>
            </a:r>
            <a:endParaRPr lang="en-GB" sz="3600" b="1" dirty="0" smtClean="0"/>
          </a:p>
        </p:txBody>
      </p:sp>
      <p:sp>
        <p:nvSpPr>
          <p:cNvPr id="34" name="Rectangle 33"/>
          <p:cNvSpPr/>
          <p:nvPr/>
        </p:nvSpPr>
        <p:spPr>
          <a:xfrm>
            <a:off x="179511" y="2348880"/>
            <a:ext cx="5688633" cy="3139321"/>
          </a:xfrm>
          <a:prstGeom prst="rect">
            <a:avLst/>
          </a:prstGeom>
        </p:spPr>
        <p:txBody>
          <a:bodyPr wrap="square">
            <a:spAutoFit/>
          </a:bodyPr>
          <a:lstStyle/>
          <a:p>
            <a:pPr>
              <a:buClr>
                <a:srgbClr val="0070C0"/>
              </a:buClr>
            </a:pPr>
            <a:r>
              <a:rPr lang="en-US" sz="2200" b="1" dirty="0" smtClean="0">
                <a:solidFill>
                  <a:srgbClr val="C00000"/>
                </a:solidFill>
              </a:rPr>
              <a:t>The </a:t>
            </a:r>
            <a:r>
              <a:rPr lang="en-US" sz="2200" b="1" dirty="0">
                <a:solidFill>
                  <a:srgbClr val="C00000"/>
                </a:solidFill>
              </a:rPr>
              <a:t>internet</a:t>
            </a:r>
          </a:p>
          <a:p>
            <a:pPr marL="396875" indent="-396875">
              <a:buClr>
                <a:srgbClr val="0070C0"/>
              </a:buClr>
              <a:buFont typeface="Wingdings 3" panose="05040102010807070707" pitchFamily="18" charset="2"/>
              <a:buChar char=""/>
            </a:pPr>
            <a:r>
              <a:rPr lang="en-US" sz="2200" dirty="0"/>
              <a:t>The internet started out as a system called ‘ARPANET’. This was the name given to the computer hardware and </a:t>
            </a:r>
            <a:r>
              <a:rPr lang="en-US" sz="2200" dirty="0" smtClean="0"/>
              <a:t>software that </a:t>
            </a:r>
            <a:r>
              <a:rPr lang="en-US" sz="2200" dirty="0"/>
              <a:t>connected the computers at a number of universities and research laboratories in the USA. It was a US Department </a:t>
            </a:r>
            <a:r>
              <a:rPr lang="en-US" sz="2200" dirty="0" smtClean="0"/>
              <a:t>of Defense </a:t>
            </a:r>
            <a:r>
              <a:rPr lang="en-US" sz="2200" dirty="0"/>
              <a:t>project to allow these institutions to share research.</a:t>
            </a:r>
          </a:p>
        </p:txBody>
      </p:sp>
      <p:sp>
        <p:nvSpPr>
          <p:cNvPr id="31" name="Rectangle 30"/>
          <p:cNvSpPr/>
          <p:nvPr/>
        </p:nvSpPr>
        <p:spPr>
          <a:xfrm>
            <a:off x="179512" y="1141063"/>
            <a:ext cx="8708512" cy="1107996"/>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Challenge</a:t>
            </a:r>
            <a:endParaRPr lang="en-US" sz="22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200" dirty="0">
                <a:solidFill>
                  <a:srgbClr val="000000"/>
                </a:solidFill>
                <a:latin typeface="Arial" panose="020B0604020202020204" pitchFamily="34" charset="0"/>
                <a:cs typeface="Arial" panose="020B0604020202020204" pitchFamily="34" charset="0"/>
              </a:rPr>
              <a:t>Your challenge is to research efficiently and effectively three programming languages named after famous people.</a:t>
            </a:r>
            <a:endParaRPr lang="en-GB" sz="2200" b="1" u="sng" dirty="0">
              <a:solidFill>
                <a:srgbClr val="FF0000"/>
              </a:solidFill>
              <a:latin typeface="Arial" panose="020B0604020202020204" pitchFamily="34" charset="0"/>
              <a:cs typeface="Arial" panose="020B0604020202020204" pitchFamily="34" charset="0"/>
            </a:endParaRPr>
          </a:p>
        </p:txBody>
      </p:sp>
      <p:sp>
        <p:nvSpPr>
          <p:cNvPr id="32" name="Oval 31"/>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33" name="Rectangle 32"/>
          <p:cNvSpPr/>
          <p:nvPr/>
        </p:nvSpPr>
        <p:spPr>
          <a:xfrm>
            <a:off x="179512" y="5561364"/>
            <a:ext cx="8708513" cy="1107996"/>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00" b="1" dirty="0" smtClean="0">
                <a:solidFill>
                  <a:srgbClr val="000000"/>
                </a:solidFill>
                <a:latin typeface="Arial" panose="020B0604020202020204" pitchFamily="34" charset="0"/>
                <a:cs typeface="Arial" panose="020B0604020202020204" pitchFamily="34" charset="0"/>
              </a:rPr>
              <a:t>Key </a:t>
            </a:r>
            <a:r>
              <a:rPr lang="en-US" sz="22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00" b="1" dirty="0" smtClean="0">
                <a:solidFill>
                  <a:srgbClr val="C00000"/>
                </a:solidFill>
                <a:latin typeface="Arial" panose="020B0604020202020204" pitchFamily="34" charset="0"/>
                <a:cs typeface="Arial" panose="020B0604020202020204" pitchFamily="34" charset="0"/>
              </a:rPr>
              <a:t>Internet</a:t>
            </a:r>
            <a:r>
              <a:rPr lang="en-US" sz="2200" b="1" dirty="0">
                <a:solidFill>
                  <a:srgbClr val="C00000"/>
                </a:solidFill>
                <a:latin typeface="Arial" panose="020B0604020202020204" pitchFamily="34" charset="0"/>
                <a:cs typeface="Arial" panose="020B0604020202020204" pitchFamily="34" charset="0"/>
              </a:rPr>
              <a:t>:</a:t>
            </a:r>
            <a:r>
              <a:rPr lang="en-US" sz="2200" dirty="0">
                <a:solidFill>
                  <a:srgbClr val="000000"/>
                </a:solidFill>
                <a:latin typeface="Arial" panose="020B0604020202020204" pitchFamily="34" charset="0"/>
                <a:cs typeface="Arial" panose="020B0604020202020204" pitchFamily="34" charset="0"/>
              </a:rPr>
              <a:t> The internet is a global network of millions of connected computers</a:t>
            </a:r>
            <a:r>
              <a:rPr lang="en-US" sz="2200" dirty="0" smtClean="0">
                <a:solidFill>
                  <a:srgbClr val="000000"/>
                </a:solidFill>
                <a:latin typeface="Arial" panose="020B0604020202020204" pitchFamily="34" charset="0"/>
                <a:cs typeface="Arial" panose="020B0604020202020204" pitchFamily="34" charset="0"/>
              </a:rPr>
              <a:t>.</a:t>
            </a:r>
            <a:endParaRPr lang="en-US" sz="2200" dirty="0">
              <a:solidFill>
                <a:srgbClr val="000000"/>
              </a:solidFill>
              <a:latin typeface="Arial" panose="020B0604020202020204" pitchFamily="34" charset="0"/>
              <a:cs typeface="Arial" panose="020B0604020202020204" pitchFamily="34" charset="0"/>
            </a:endParaRPr>
          </a:p>
        </p:txBody>
      </p:sp>
      <p:sp>
        <p:nvSpPr>
          <p:cNvPr id="35" name="Oval 34"/>
          <p:cNvSpPr/>
          <p:nvPr/>
        </p:nvSpPr>
        <p:spPr>
          <a:xfrm rot="1949270">
            <a:off x="8600851" y="5406888"/>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25602" name="Picture 2" descr="Image result for arpan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2367026"/>
            <a:ext cx="3019880" cy="2210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8396500"/>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6.1 – How The Web Works</a:t>
            </a:r>
            <a:r>
              <a:rPr lang="en-US" sz="4000" dirty="0"/>
              <a:t> - Server</a:t>
            </a:r>
            <a:endParaRPr lang="en-GB" sz="4000" b="1" dirty="0" smtClean="0"/>
          </a:p>
        </p:txBody>
      </p:sp>
      <p:sp>
        <p:nvSpPr>
          <p:cNvPr id="34" name="Rectangle 33"/>
          <p:cNvSpPr/>
          <p:nvPr/>
        </p:nvSpPr>
        <p:spPr>
          <a:xfrm>
            <a:off x="179512" y="1052736"/>
            <a:ext cx="6192688" cy="3508653"/>
          </a:xfrm>
          <a:prstGeom prst="rect">
            <a:avLst/>
          </a:prstGeom>
        </p:spPr>
        <p:txBody>
          <a:bodyPr wrap="square">
            <a:spAutoFit/>
          </a:bodyPr>
          <a:lstStyle/>
          <a:p>
            <a:pPr>
              <a:buClr>
                <a:srgbClr val="0070C0"/>
              </a:buClr>
            </a:pPr>
            <a:r>
              <a:rPr lang="en-US" sz="1850" b="1" dirty="0" smtClean="0">
                <a:solidFill>
                  <a:srgbClr val="C00000"/>
                </a:solidFill>
              </a:rPr>
              <a:t>Servers</a:t>
            </a:r>
            <a:endParaRPr lang="en-US" sz="1850" b="1" dirty="0">
              <a:solidFill>
                <a:srgbClr val="C00000"/>
              </a:solidFill>
            </a:endParaRPr>
          </a:p>
          <a:p>
            <a:pPr marL="293688" indent="-293688">
              <a:buClr>
                <a:srgbClr val="0070C0"/>
              </a:buClr>
              <a:buFont typeface="Wingdings 3" panose="05040102010807070707" pitchFamily="18" charset="2"/>
              <a:buChar char=""/>
            </a:pPr>
            <a:r>
              <a:rPr lang="en-US" sz="1850" b="1" dirty="0">
                <a:solidFill>
                  <a:srgbClr val="FF0000"/>
                </a:solidFill>
              </a:rPr>
              <a:t>Servers</a:t>
            </a:r>
            <a:r>
              <a:rPr lang="en-US" sz="1850" dirty="0"/>
              <a:t> can be thought of as being like libraries, which are repositories of </a:t>
            </a:r>
            <a:r>
              <a:rPr lang="en-US" sz="1850" b="1" dirty="0">
                <a:solidFill>
                  <a:srgbClr val="FF0000"/>
                </a:solidFill>
              </a:rPr>
              <a:t>artefacts</a:t>
            </a:r>
            <a:r>
              <a:rPr lang="en-US" sz="1850" dirty="0"/>
              <a:t> such as books. Servers store </a:t>
            </a:r>
            <a:r>
              <a:rPr lang="en-US" sz="1850" dirty="0" smtClean="0"/>
              <a:t>digital data</a:t>
            </a:r>
            <a:r>
              <a:rPr lang="en-US" sz="1850" dirty="0"/>
              <a:t>. </a:t>
            </a:r>
            <a:r>
              <a:rPr lang="en-US" sz="1850" b="1" dirty="0">
                <a:solidFill>
                  <a:srgbClr val="FF0000"/>
                </a:solidFill>
              </a:rPr>
              <a:t>Client</a:t>
            </a:r>
            <a:r>
              <a:rPr lang="en-US" sz="1850" dirty="0"/>
              <a:t> computers connect to servers to access the stored data – they are like the people who visit libraries to </a:t>
            </a:r>
            <a:r>
              <a:rPr lang="en-US" sz="1850" dirty="0" smtClean="0"/>
              <a:t>borrow books </a:t>
            </a:r>
            <a:r>
              <a:rPr lang="en-US" sz="1850" dirty="0"/>
              <a:t>or other items. </a:t>
            </a:r>
            <a:endParaRPr lang="en-US" sz="1850" dirty="0" smtClean="0"/>
          </a:p>
          <a:p>
            <a:pPr marL="293688" indent="-293688">
              <a:buClr>
                <a:srgbClr val="0070C0"/>
              </a:buClr>
              <a:buFont typeface="Wingdings 3" panose="05040102010807070707" pitchFamily="18" charset="2"/>
              <a:buChar char=""/>
            </a:pPr>
            <a:r>
              <a:rPr lang="en-US" sz="1850" dirty="0" smtClean="0"/>
              <a:t>A </a:t>
            </a:r>
            <a:r>
              <a:rPr lang="en-US" sz="1850" dirty="0"/>
              <a:t>web page is an example of data stored on a server. A person wishing to access a web page </a:t>
            </a:r>
            <a:r>
              <a:rPr lang="en-US" sz="1850" dirty="0" smtClean="0"/>
              <a:t>stored on </a:t>
            </a:r>
            <a:r>
              <a:rPr lang="en-US" sz="1850" dirty="0"/>
              <a:t>a server will typically do so by connecting to the internet and using a client </a:t>
            </a:r>
            <a:r>
              <a:rPr lang="en-US" sz="1850" b="1" dirty="0">
                <a:solidFill>
                  <a:srgbClr val="FF0000"/>
                </a:solidFill>
              </a:rPr>
              <a:t>web browser </a:t>
            </a:r>
            <a:r>
              <a:rPr lang="en-US" sz="1850" dirty="0"/>
              <a:t>to display the web page data</a:t>
            </a:r>
            <a:r>
              <a:rPr lang="en-US" sz="1850" dirty="0" smtClean="0"/>
              <a:t>.</a:t>
            </a:r>
            <a:endParaRPr lang="en-US" sz="1850" dirty="0"/>
          </a:p>
        </p:txBody>
      </p:sp>
      <p:sp>
        <p:nvSpPr>
          <p:cNvPr id="33" name="Rectangle 32"/>
          <p:cNvSpPr/>
          <p:nvPr/>
        </p:nvSpPr>
        <p:spPr>
          <a:xfrm>
            <a:off x="179512" y="4530313"/>
            <a:ext cx="8708513" cy="2139047"/>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1900" b="1" dirty="0" smtClean="0">
                <a:solidFill>
                  <a:srgbClr val="000000"/>
                </a:solidFill>
                <a:latin typeface="Arial" panose="020B0604020202020204" pitchFamily="34" charset="0"/>
                <a:cs typeface="Arial" panose="020B0604020202020204" pitchFamily="34" charset="0"/>
              </a:rPr>
              <a:t>Key </a:t>
            </a:r>
            <a:r>
              <a:rPr lang="en-US" sz="19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1900" b="1" dirty="0" smtClean="0">
                <a:solidFill>
                  <a:srgbClr val="C00000"/>
                </a:solidFill>
                <a:latin typeface="Arial" panose="020B0604020202020204" pitchFamily="34" charset="0"/>
                <a:cs typeface="Arial" panose="020B0604020202020204" pitchFamily="34" charset="0"/>
              </a:rPr>
              <a:t>Server</a:t>
            </a:r>
            <a:r>
              <a:rPr lang="en-US" sz="1900" b="1" dirty="0">
                <a:solidFill>
                  <a:srgbClr val="C00000"/>
                </a:solidFill>
                <a:latin typeface="Arial" panose="020B0604020202020204" pitchFamily="34" charset="0"/>
                <a:cs typeface="Arial" panose="020B0604020202020204" pitchFamily="34" charset="0"/>
              </a:rPr>
              <a:t>:</a:t>
            </a:r>
            <a:r>
              <a:rPr lang="en-US" sz="1900" dirty="0">
                <a:solidFill>
                  <a:srgbClr val="000000"/>
                </a:solidFill>
                <a:latin typeface="Arial" panose="020B0604020202020204" pitchFamily="34" charset="0"/>
                <a:cs typeface="Arial" panose="020B0604020202020204" pitchFamily="34" charset="0"/>
              </a:rPr>
              <a:t> A computer connected to a network (possibly the internet) that manages requests to access its digital services </a:t>
            </a:r>
            <a:r>
              <a:rPr lang="en-US" sz="1900" dirty="0" smtClean="0">
                <a:solidFill>
                  <a:srgbClr val="000000"/>
                </a:solidFill>
                <a:latin typeface="Arial" panose="020B0604020202020204" pitchFamily="34" charset="0"/>
                <a:cs typeface="Arial" panose="020B0604020202020204" pitchFamily="34" charset="0"/>
              </a:rPr>
              <a:t>and data</a:t>
            </a:r>
            <a:r>
              <a:rPr lang="en-US" sz="1900" dirty="0">
                <a:solidFill>
                  <a:srgbClr val="000000"/>
                </a:solidFill>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420938" algn="l"/>
              </a:tabLst>
            </a:pPr>
            <a:r>
              <a:rPr lang="en-US" sz="1900" b="1" dirty="0">
                <a:solidFill>
                  <a:srgbClr val="C00000"/>
                </a:solidFill>
                <a:latin typeface="Arial" panose="020B0604020202020204" pitchFamily="34" charset="0"/>
                <a:cs typeface="Arial" panose="020B0604020202020204" pitchFamily="34" charset="0"/>
              </a:rPr>
              <a:t>Artefact:</a:t>
            </a:r>
            <a:r>
              <a:rPr lang="en-US" sz="1900" dirty="0">
                <a:solidFill>
                  <a:srgbClr val="000000"/>
                </a:solidFill>
                <a:latin typeface="Arial" panose="020B0604020202020204" pitchFamily="34" charset="0"/>
                <a:cs typeface="Arial" panose="020B0604020202020204" pitchFamily="34" charset="0"/>
              </a:rPr>
              <a:t> A man-made object, which is of educational, cultural or historical interest. Not all digital resources are </a:t>
            </a:r>
            <a:r>
              <a:rPr lang="en-US" sz="1900" dirty="0" smtClean="0">
                <a:solidFill>
                  <a:srgbClr val="000000"/>
                </a:solidFill>
                <a:latin typeface="Arial" panose="020B0604020202020204" pitchFamily="34" charset="0"/>
                <a:cs typeface="Arial" panose="020B0604020202020204" pitchFamily="34" charset="0"/>
              </a:rPr>
              <a:t>manmade, and </a:t>
            </a:r>
            <a:r>
              <a:rPr lang="en-US" sz="1900" dirty="0">
                <a:solidFill>
                  <a:srgbClr val="000000"/>
                </a:solidFill>
                <a:latin typeface="Arial" panose="020B0604020202020204" pitchFamily="34" charset="0"/>
                <a:cs typeface="Arial" panose="020B0604020202020204" pitchFamily="34" charset="0"/>
              </a:rPr>
              <a:t>so are not true artefacts.</a:t>
            </a:r>
          </a:p>
          <a:p>
            <a:pPr marL="285750" indent="-285750">
              <a:buClr>
                <a:srgbClr val="C00000"/>
              </a:buClr>
              <a:buFont typeface="Wingdings" panose="05000000000000000000" pitchFamily="2" charset="2"/>
              <a:buChar char="§"/>
              <a:tabLst>
                <a:tab pos="2420938" algn="l"/>
              </a:tabLst>
            </a:pPr>
            <a:r>
              <a:rPr lang="en-US" sz="1900" b="1" dirty="0">
                <a:solidFill>
                  <a:srgbClr val="C00000"/>
                </a:solidFill>
                <a:latin typeface="Arial" panose="020B0604020202020204" pitchFamily="34" charset="0"/>
                <a:cs typeface="Arial" panose="020B0604020202020204" pitchFamily="34" charset="0"/>
              </a:rPr>
              <a:t>Client:</a:t>
            </a:r>
            <a:r>
              <a:rPr lang="en-US" sz="1900" dirty="0">
                <a:solidFill>
                  <a:srgbClr val="000000"/>
                </a:solidFill>
                <a:latin typeface="Arial" panose="020B0604020202020204" pitchFamily="34" charset="0"/>
                <a:cs typeface="Arial" panose="020B0604020202020204" pitchFamily="34" charset="0"/>
              </a:rPr>
              <a:t> A computer connected to a network (possibly the internet) that can request data and process services </a:t>
            </a:r>
            <a:r>
              <a:rPr lang="en-US" sz="1900" dirty="0" smtClean="0">
                <a:solidFill>
                  <a:srgbClr val="000000"/>
                </a:solidFill>
                <a:latin typeface="Arial" panose="020B0604020202020204" pitchFamily="34" charset="0"/>
                <a:cs typeface="Arial" panose="020B0604020202020204" pitchFamily="34" charset="0"/>
              </a:rPr>
              <a:t>made available </a:t>
            </a:r>
            <a:r>
              <a:rPr lang="en-US" sz="1900" dirty="0">
                <a:solidFill>
                  <a:srgbClr val="000000"/>
                </a:solidFill>
                <a:latin typeface="Arial" panose="020B0604020202020204" pitchFamily="34" charset="0"/>
                <a:cs typeface="Arial" panose="020B0604020202020204" pitchFamily="34" charset="0"/>
              </a:rPr>
              <a:t>by a server.</a:t>
            </a:r>
            <a:endParaRPr lang="en-GB" sz="1900" dirty="0">
              <a:solidFill>
                <a:srgbClr val="000000"/>
              </a:solidFill>
              <a:latin typeface="Arial" panose="020B0604020202020204" pitchFamily="34" charset="0"/>
              <a:cs typeface="Arial" panose="020B0604020202020204" pitchFamily="34" charset="0"/>
            </a:endParaRPr>
          </a:p>
        </p:txBody>
      </p:sp>
      <p:sp>
        <p:nvSpPr>
          <p:cNvPr id="35" name="Oval 34"/>
          <p:cNvSpPr/>
          <p:nvPr/>
        </p:nvSpPr>
        <p:spPr>
          <a:xfrm rot="1949270">
            <a:off x="8600851" y="4375837"/>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8" name="Rectangle 7"/>
          <p:cNvSpPr/>
          <p:nvPr/>
        </p:nvSpPr>
        <p:spPr>
          <a:xfrm>
            <a:off x="6372199" y="1128514"/>
            <a:ext cx="2516711" cy="3308598"/>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1900" b="1" dirty="0" smtClean="0">
                <a:solidFill>
                  <a:srgbClr val="002060"/>
                </a:solidFill>
                <a:latin typeface="Arial" panose="020B0604020202020204" pitchFamily="34" charset="0"/>
                <a:cs typeface="Arial" panose="020B0604020202020204" pitchFamily="34" charset="0"/>
              </a:rPr>
              <a:t>Think-IT</a:t>
            </a:r>
            <a:endParaRPr lang="en-US" sz="1900" b="1" dirty="0">
              <a:solidFill>
                <a:srgbClr val="002060"/>
              </a:solidFill>
              <a:latin typeface="Arial" panose="020B0604020202020204" pitchFamily="34" charset="0"/>
              <a:cs typeface="Arial" panose="020B0604020202020204" pitchFamily="34" charset="0"/>
            </a:endParaRPr>
          </a:p>
          <a:p>
            <a:pPr marL="620713" indent="-620713">
              <a:buClr>
                <a:srgbClr val="C00000"/>
              </a:buClr>
              <a:tabLst>
                <a:tab pos="2070100" algn="l"/>
                <a:tab pos="3863975" algn="l"/>
                <a:tab pos="5468938" algn="l"/>
                <a:tab pos="6815138" algn="l"/>
              </a:tabLst>
            </a:pPr>
            <a:r>
              <a:rPr lang="en-US" sz="1900" b="1" dirty="0">
                <a:solidFill>
                  <a:srgbClr val="000000"/>
                </a:solidFill>
                <a:latin typeface="Arial" panose="020B0604020202020204" pitchFamily="34" charset="0"/>
                <a:cs typeface="Arial" panose="020B0604020202020204" pitchFamily="34" charset="0"/>
              </a:rPr>
              <a:t>6.1.1 </a:t>
            </a:r>
            <a:r>
              <a:rPr lang="en-US" sz="1900" b="1" dirty="0" smtClean="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List </a:t>
            </a:r>
            <a:r>
              <a:rPr lang="en-US" sz="1900" dirty="0">
                <a:solidFill>
                  <a:srgbClr val="000000"/>
                </a:solidFill>
                <a:latin typeface="Arial" panose="020B0604020202020204" pitchFamily="34" charset="0"/>
                <a:cs typeface="Arial" panose="020B0604020202020204" pitchFamily="34" charset="0"/>
              </a:rPr>
              <a:t>the different types of resources (man-made or otherwise) and services that you can access from both a </a:t>
            </a:r>
            <a:r>
              <a:rPr lang="en-US" sz="1900" dirty="0" smtClean="0">
                <a:solidFill>
                  <a:srgbClr val="000000"/>
                </a:solidFill>
                <a:latin typeface="Arial" panose="020B0604020202020204" pitchFamily="34" charset="0"/>
                <a:cs typeface="Arial" panose="020B0604020202020204" pitchFamily="34" charset="0"/>
              </a:rPr>
              <a:t>library and </a:t>
            </a:r>
            <a:r>
              <a:rPr lang="en-US" sz="1900" dirty="0">
                <a:solidFill>
                  <a:srgbClr val="000000"/>
                </a:solidFill>
                <a:latin typeface="Arial" panose="020B0604020202020204" pitchFamily="34" charset="0"/>
                <a:cs typeface="Arial" panose="020B0604020202020204" pitchFamily="34" charset="0"/>
              </a:rPr>
              <a:t>the internet.</a:t>
            </a:r>
            <a:endParaRPr lang="en-US" sz="1900" dirty="0" smtClean="0">
              <a:solidFill>
                <a:srgbClr val="000000"/>
              </a:solidFill>
              <a:latin typeface="Arial" panose="020B0604020202020204" pitchFamily="34" charset="0"/>
              <a:cs typeface="Arial" panose="020B0604020202020204" pitchFamily="34" charset="0"/>
            </a:endParaRPr>
          </a:p>
        </p:txBody>
      </p:sp>
      <p:sp>
        <p:nvSpPr>
          <p:cNvPr id="9" name="Oval 8"/>
          <p:cNvSpPr/>
          <p:nvPr/>
        </p:nvSpPr>
        <p:spPr>
          <a:xfrm rot="1949270">
            <a:off x="8546111" y="1017726"/>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1067034"/>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6.1 – How The Web Works</a:t>
            </a:r>
            <a:r>
              <a:rPr lang="en-US" sz="4000" dirty="0"/>
              <a:t> - Server</a:t>
            </a:r>
            <a:endParaRPr lang="en-GB" sz="4000" b="1" dirty="0" smtClean="0"/>
          </a:p>
        </p:txBody>
      </p:sp>
      <p:sp>
        <p:nvSpPr>
          <p:cNvPr id="34" name="Rectangle 33"/>
          <p:cNvSpPr/>
          <p:nvPr/>
        </p:nvSpPr>
        <p:spPr>
          <a:xfrm>
            <a:off x="179511" y="1124744"/>
            <a:ext cx="6336705" cy="2862322"/>
          </a:xfrm>
          <a:prstGeom prst="rect">
            <a:avLst/>
          </a:prstGeom>
        </p:spPr>
        <p:txBody>
          <a:bodyPr wrap="square">
            <a:spAutoFit/>
          </a:bodyPr>
          <a:lstStyle/>
          <a:p>
            <a:pPr>
              <a:buClr>
                <a:srgbClr val="0070C0"/>
              </a:buClr>
            </a:pPr>
            <a:r>
              <a:rPr lang="en-US" sz="2000" b="1" dirty="0" smtClean="0">
                <a:solidFill>
                  <a:srgbClr val="C00000"/>
                </a:solidFill>
              </a:rPr>
              <a:t>Servers</a:t>
            </a:r>
            <a:endParaRPr lang="en-US" sz="2000" b="1" dirty="0">
              <a:solidFill>
                <a:srgbClr val="C00000"/>
              </a:solidFill>
            </a:endParaRPr>
          </a:p>
          <a:p>
            <a:pPr marL="396875" indent="-396875">
              <a:buClr>
                <a:srgbClr val="0070C0"/>
              </a:buClr>
              <a:buFont typeface="Wingdings 3" panose="05040102010807070707" pitchFamily="18" charset="2"/>
              <a:buChar char=""/>
            </a:pPr>
            <a:r>
              <a:rPr lang="en-US" sz="2000" dirty="0" smtClean="0"/>
              <a:t>Libraries </a:t>
            </a:r>
            <a:r>
              <a:rPr lang="en-US" sz="2000" dirty="0"/>
              <a:t>within a geographical area work as a group, so that if a person requests an item that isn’t available in </a:t>
            </a:r>
            <a:r>
              <a:rPr lang="en-US" sz="2000" dirty="0" smtClean="0"/>
              <a:t>their local </a:t>
            </a:r>
            <a:r>
              <a:rPr lang="en-US" sz="2000" dirty="0"/>
              <a:t>library then the request is passed to another library within the library group. </a:t>
            </a:r>
            <a:endParaRPr lang="en-US" sz="2000" dirty="0" smtClean="0"/>
          </a:p>
          <a:p>
            <a:pPr marL="396875" indent="-396875">
              <a:buClr>
                <a:srgbClr val="0070C0"/>
              </a:buClr>
              <a:buFont typeface="Wingdings 3" panose="05040102010807070707" pitchFamily="18" charset="2"/>
              <a:buChar char=""/>
            </a:pPr>
            <a:r>
              <a:rPr lang="en-US" sz="2000" dirty="0" smtClean="0"/>
              <a:t>Similarly</a:t>
            </a:r>
            <a:r>
              <a:rPr lang="en-US" sz="2000" dirty="0"/>
              <a:t>, servers and their clients </a:t>
            </a:r>
            <a:r>
              <a:rPr lang="en-US" sz="2000" dirty="0" smtClean="0"/>
              <a:t>form </a:t>
            </a:r>
            <a:r>
              <a:rPr lang="en-US" sz="2000" b="1" dirty="0" smtClean="0">
                <a:solidFill>
                  <a:srgbClr val="FF0000"/>
                </a:solidFill>
              </a:rPr>
              <a:t>networks</a:t>
            </a:r>
            <a:r>
              <a:rPr lang="en-US" sz="2000" dirty="0" smtClean="0">
                <a:solidFill>
                  <a:srgbClr val="FF0000"/>
                </a:solidFill>
              </a:rPr>
              <a:t> </a:t>
            </a:r>
            <a:r>
              <a:rPr lang="en-US" sz="2000" dirty="0"/>
              <a:t>of computers that can communicate with each other electronically to provide services and to share data.</a:t>
            </a:r>
          </a:p>
        </p:txBody>
      </p:sp>
      <p:sp>
        <p:nvSpPr>
          <p:cNvPr id="33" name="Rectangle 32"/>
          <p:cNvSpPr/>
          <p:nvPr/>
        </p:nvSpPr>
        <p:spPr>
          <a:xfrm>
            <a:off x="179512" y="4105803"/>
            <a:ext cx="8708513" cy="2554545"/>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Key </a:t>
            </a:r>
            <a:r>
              <a:rPr lang="en-US" sz="20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00" b="1" dirty="0" smtClean="0">
                <a:solidFill>
                  <a:srgbClr val="C00000"/>
                </a:solidFill>
                <a:latin typeface="Arial" panose="020B0604020202020204" pitchFamily="34" charset="0"/>
                <a:cs typeface="Arial" panose="020B0604020202020204" pitchFamily="34" charset="0"/>
              </a:rPr>
              <a:t>Web </a:t>
            </a:r>
            <a:r>
              <a:rPr lang="en-US" sz="2000" b="1" dirty="0">
                <a:solidFill>
                  <a:srgbClr val="C00000"/>
                </a:solidFill>
                <a:latin typeface="Arial" panose="020B0604020202020204" pitchFamily="34" charset="0"/>
                <a:cs typeface="Arial" panose="020B0604020202020204" pitchFamily="34" charset="0"/>
              </a:rPr>
              <a:t>browser</a:t>
            </a:r>
            <a:r>
              <a:rPr lang="en-US" sz="2000" dirty="0">
                <a:solidFill>
                  <a:srgbClr val="000000"/>
                </a:solidFill>
                <a:latin typeface="Arial" panose="020B0604020202020204" pitchFamily="34" charset="0"/>
                <a:cs typeface="Arial" panose="020B0604020202020204" pitchFamily="34" charset="0"/>
              </a:rPr>
              <a:t>: An application that can be used to display information stored digitally as web pages on computers on </a:t>
            </a:r>
            <a:r>
              <a:rPr lang="en-US" sz="2000" dirty="0" smtClean="0">
                <a:solidFill>
                  <a:srgbClr val="000000"/>
                </a:solidFill>
                <a:latin typeface="Arial" panose="020B0604020202020204" pitchFamily="34" charset="0"/>
                <a:cs typeface="Arial" panose="020B0604020202020204" pitchFamily="34" charset="0"/>
              </a:rPr>
              <a:t>the world </a:t>
            </a:r>
            <a:r>
              <a:rPr lang="en-US" sz="2000" dirty="0">
                <a:solidFill>
                  <a:srgbClr val="000000"/>
                </a:solidFill>
                <a:latin typeface="Arial" panose="020B0604020202020204" pitchFamily="34" charset="0"/>
                <a:cs typeface="Arial" panose="020B0604020202020204" pitchFamily="34" charset="0"/>
              </a:rPr>
              <a:t>wide web. Google® Chrome and Microsoft® Internet Explorer® are examples of web browsers.</a:t>
            </a:r>
          </a:p>
          <a:p>
            <a:pPr marL="285750" indent="-285750">
              <a:buClr>
                <a:srgbClr val="C00000"/>
              </a:buClr>
              <a:buFont typeface="Wingdings" panose="05000000000000000000" pitchFamily="2" charset="2"/>
              <a:buChar char="§"/>
              <a:tabLst>
                <a:tab pos="2420938" algn="l"/>
              </a:tabLst>
            </a:pPr>
            <a:r>
              <a:rPr lang="en-US" sz="2000" b="1" dirty="0">
                <a:solidFill>
                  <a:srgbClr val="C00000"/>
                </a:solidFill>
                <a:latin typeface="Arial" panose="020B0604020202020204" pitchFamily="34" charset="0"/>
                <a:cs typeface="Arial" panose="020B0604020202020204" pitchFamily="34" charset="0"/>
              </a:rPr>
              <a:t>Network</a:t>
            </a:r>
            <a:r>
              <a:rPr lang="en-US" sz="2000" dirty="0">
                <a:solidFill>
                  <a:srgbClr val="000000"/>
                </a:solidFill>
                <a:latin typeface="Arial" panose="020B0604020202020204" pitchFamily="34" charset="0"/>
                <a:cs typeface="Arial" panose="020B0604020202020204" pitchFamily="34" charset="0"/>
              </a:rPr>
              <a:t>: A group of inter-connected computers and the communication infrastructure that allows digital data </a:t>
            </a:r>
            <a:r>
              <a:rPr lang="en-US" sz="2000" dirty="0" smtClean="0">
                <a:solidFill>
                  <a:srgbClr val="000000"/>
                </a:solidFill>
                <a:latin typeface="Arial" panose="020B0604020202020204" pitchFamily="34" charset="0"/>
                <a:cs typeface="Arial" panose="020B0604020202020204" pitchFamily="34" charset="0"/>
              </a:rPr>
              <a:t>and services </a:t>
            </a:r>
            <a:r>
              <a:rPr lang="en-US" sz="2000" dirty="0">
                <a:solidFill>
                  <a:srgbClr val="000000"/>
                </a:solidFill>
                <a:latin typeface="Arial" panose="020B0604020202020204" pitchFamily="34" charset="0"/>
                <a:cs typeface="Arial" panose="020B0604020202020204" pitchFamily="34" charset="0"/>
              </a:rPr>
              <a:t>to be shared electronically.</a:t>
            </a:r>
            <a:endParaRPr lang="en-GB" sz="2000" dirty="0">
              <a:solidFill>
                <a:srgbClr val="000000"/>
              </a:solidFill>
              <a:latin typeface="Arial" panose="020B0604020202020204" pitchFamily="34" charset="0"/>
              <a:cs typeface="Arial" panose="020B0604020202020204" pitchFamily="34" charset="0"/>
            </a:endParaRPr>
          </a:p>
        </p:txBody>
      </p:sp>
      <p:sp>
        <p:nvSpPr>
          <p:cNvPr id="35" name="Oval 34"/>
          <p:cNvSpPr/>
          <p:nvPr/>
        </p:nvSpPr>
        <p:spPr>
          <a:xfrm rot="1949270">
            <a:off x="8600851" y="3951327"/>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35844" name="Picture 4" descr="Image result for network serv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516215" y="1127502"/>
            <a:ext cx="2371809" cy="2752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018818"/>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6.1 – How The Web Works - Server</a:t>
            </a:r>
            <a:endParaRPr lang="en-GB" sz="4000" b="1" dirty="0" smtClean="0"/>
          </a:p>
        </p:txBody>
      </p:sp>
      <p:sp>
        <p:nvSpPr>
          <p:cNvPr id="34" name="Rectangle 33"/>
          <p:cNvSpPr/>
          <p:nvPr/>
        </p:nvSpPr>
        <p:spPr>
          <a:xfrm>
            <a:off x="179511" y="1124744"/>
            <a:ext cx="8712969" cy="3308598"/>
          </a:xfrm>
          <a:prstGeom prst="rect">
            <a:avLst/>
          </a:prstGeom>
        </p:spPr>
        <p:txBody>
          <a:bodyPr wrap="square">
            <a:spAutoFit/>
          </a:bodyPr>
          <a:lstStyle/>
          <a:p>
            <a:pPr>
              <a:buClr>
                <a:srgbClr val="0070C0"/>
              </a:buClr>
            </a:pPr>
            <a:r>
              <a:rPr lang="en-US" sz="1900" b="1" dirty="0" smtClean="0">
                <a:solidFill>
                  <a:srgbClr val="C00000"/>
                </a:solidFill>
              </a:rPr>
              <a:t>Servers</a:t>
            </a:r>
            <a:endParaRPr lang="en-US" sz="1900" b="1" dirty="0">
              <a:solidFill>
                <a:srgbClr val="C00000"/>
              </a:solidFill>
            </a:endParaRPr>
          </a:p>
          <a:p>
            <a:pPr marL="396875" indent="-396875">
              <a:buClr>
                <a:srgbClr val="0070C0"/>
              </a:buClr>
              <a:buFont typeface="Wingdings 3" panose="05040102010807070707" pitchFamily="18" charset="2"/>
              <a:buChar char=""/>
            </a:pPr>
            <a:r>
              <a:rPr lang="en-US" sz="1900" dirty="0"/>
              <a:t>At the heart of the internet is the ‘backbone’, a network of super-powerful computers, known as ‘a Tier 1 network</a:t>
            </a:r>
            <a:r>
              <a:rPr lang="en-US" sz="1900" dirty="0" smtClean="0"/>
              <a:t>’. These </a:t>
            </a:r>
            <a:r>
              <a:rPr lang="en-US" sz="1900" dirty="0"/>
              <a:t>computers route all the internet requests that flow between servers and clients. Most belong to governments </a:t>
            </a:r>
            <a:r>
              <a:rPr lang="en-US" sz="1900" dirty="0" smtClean="0"/>
              <a:t>and universities</a:t>
            </a:r>
            <a:r>
              <a:rPr lang="en-US" sz="1900" dirty="0"/>
              <a:t>, who feel it is their duty to contribute to the smooth running of the internet, and do not run the backbone </a:t>
            </a:r>
            <a:r>
              <a:rPr lang="en-US" sz="1900" dirty="0" smtClean="0"/>
              <a:t>for profit</a:t>
            </a:r>
            <a:r>
              <a:rPr lang="en-US" sz="1900" dirty="0"/>
              <a:t>.</a:t>
            </a:r>
          </a:p>
          <a:p>
            <a:pPr marL="396875" indent="-396875">
              <a:buClr>
                <a:srgbClr val="0070C0"/>
              </a:buClr>
              <a:buFont typeface="Wingdings 3" panose="05040102010807070707" pitchFamily="18" charset="2"/>
              <a:buChar char=""/>
            </a:pPr>
            <a:r>
              <a:rPr lang="en-US" sz="1900" dirty="0"/>
              <a:t>The main purpose of the internet is to make sure that two devices that want to share data can find each other, </a:t>
            </a:r>
            <a:r>
              <a:rPr lang="en-US" sz="1900" dirty="0" smtClean="0"/>
              <a:t>regardless of </a:t>
            </a:r>
            <a:r>
              <a:rPr lang="en-US" sz="1900" dirty="0"/>
              <a:t>how far they are from each other and regardless of how busy they are. The internet is a ‘network of networks’. </a:t>
            </a:r>
            <a:r>
              <a:rPr lang="en-US" sz="1900" dirty="0" smtClean="0"/>
              <a:t>Without the </a:t>
            </a:r>
            <a:r>
              <a:rPr lang="en-US" sz="1900" dirty="0"/>
              <a:t>internet, a computer can only communicate to other directly connected computers, in the same room or </a:t>
            </a:r>
            <a:r>
              <a:rPr lang="en-US" sz="1900" dirty="0" err="1"/>
              <a:t>organisation</a:t>
            </a:r>
            <a:r>
              <a:rPr lang="en-US" sz="1900" dirty="0"/>
              <a:t>.</a:t>
            </a:r>
          </a:p>
        </p:txBody>
      </p:sp>
      <p:pic>
        <p:nvPicPr>
          <p:cNvPr id="36870" name="Picture 6" descr="Image result for world internet map"/>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434" t="5044" b="9552"/>
          <a:stretch/>
        </p:blipFill>
        <p:spPr bwMode="auto">
          <a:xfrm>
            <a:off x="4716016" y="4433342"/>
            <a:ext cx="4176464" cy="223744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79512" y="4491505"/>
            <a:ext cx="4392488" cy="2123658"/>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200" b="1" dirty="0" smtClean="0">
                <a:solidFill>
                  <a:srgbClr val="002060"/>
                </a:solidFill>
                <a:latin typeface="Arial" panose="020B0604020202020204" pitchFamily="34" charset="0"/>
                <a:cs typeface="Arial" panose="020B0604020202020204" pitchFamily="34" charset="0"/>
              </a:rPr>
              <a:t>Think-IT</a:t>
            </a:r>
            <a:endParaRPr lang="en-US" sz="22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070100" algn="l"/>
                <a:tab pos="3863975" algn="l"/>
                <a:tab pos="5468938" algn="l"/>
                <a:tab pos="6815138" algn="l"/>
              </a:tabLst>
            </a:pPr>
            <a:r>
              <a:rPr lang="en-US" sz="2200" b="1" dirty="0">
                <a:solidFill>
                  <a:srgbClr val="000000"/>
                </a:solidFill>
                <a:latin typeface="Arial" panose="020B0604020202020204" pitchFamily="34" charset="0"/>
                <a:cs typeface="Arial" panose="020B0604020202020204" pitchFamily="34" charset="0"/>
              </a:rPr>
              <a:t>6.1.2 </a:t>
            </a:r>
            <a:r>
              <a:rPr lang="en-US" sz="2200" b="1" dirty="0" smtClean="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List </a:t>
            </a:r>
            <a:r>
              <a:rPr lang="en-US" sz="2200" dirty="0">
                <a:solidFill>
                  <a:srgbClr val="000000"/>
                </a:solidFill>
                <a:latin typeface="Arial" panose="020B0604020202020204" pitchFamily="34" charset="0"/>
                <a:cs typeface="Arial" panose="020B0604020202020204" pitchFamily="34" charset="0"/>
              </a:rPr>
              <a:t>as many devices as you can that connect to the internet. Which ones involve the world wide web?</a:t>
            </a:r>
            <a:endParaRPr lang="en-US" sz="2200" dirty="0" smtClean="0">
              <a:solidFill>
                <a:srgbClr val="000000"/>
              </a:solidFill>
              <a:latin typeface="Arial" panose="020B0604020202020204" pitchFamily="34" charset="0"/>
              <a:cs typeface="Arial" panose="020B0604020202020204" pitchFamily="34" charset="0"/>
            </a:endParaRPr>
          </a:p>
        </p:txBody>
      </p:sp>
      <p:sp>
        <p:nvSpPr>
          <p:cNvPr id="11" name="Oval 10"/>
          <p:cNvSpPr/>
          <p:nvPr/>
        </p:nvSpPr>
        <p:spPr>
          <a:xfrm rot="1949270">
            <a:off x="4229200" y="4380717"/>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1591864"/>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6.1 – How The Web Works</a:t>
            </a:r>
            <a:endParaRPr lang="en-GB" sz="4000" b="1" dirty="0" smtClean="0"/>
          </a:p>
        </p:txBody>
      </p:sp>
      <p:pic>
        <p:nvPicPr>
          <p:cNvPr id="36866" name="Picture 2" descr="Image result for world internet map"/>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79512" y="1124744"/>
            <a:ext cx="8712968" cy="5551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641821"/>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6.1 – How The Web Works</a:t>
            </a:r>
            <a:endParaRPr lang="en-GB" sz="4000" b="1" dirty="0" smtClean="0"/>
          </a:p>
        </p:txBody>
      </p:sp>
      <p:sp>
        <p:nvSpPr>
          <p:cNvPr id="34" name="Rectangle 33"/>
          <p:cNvSpPr/>
          <p:nvPr/>
        </p:nvSpPr>
        <p:spPr>
          <a:xfrm>
            <a:off x="179511" y="1124744"/>
            <a:ext cx="8712969" cy="3016210"/>
          </a:xfrm>
          <a:prstGeom prst="rect">
            <a:avLst/>
          </a:prstGeom>
        </p:spPr>
        <p:txBody>
          <a:bodyPr wrap="square">
            <a:spAutoFit/>
          </a:bodyPr>
          <a:lstStyle/>
          <a:p>
            <a:pPr>
              <a:buClr>
                <a:srgbClr val="0070C0"/>
              </a:buClr>
            </a:pPr>
            <a:r>
              <a:rPr lang="en-US" sz="1900" b="1" dirty="0" smtClean="0">
                <a:solidFill>
                  <a:srgbClr val="C00000"/>
                </a:solidFill>
              </a:rPr>
              <a:t>The </a:t>
            </a:r>
            <a:r>
              <a:rPr lang="en-US" sz="1900" b="1" dirty="0">
                <a:solidFill>
                  <a:srgbClr val="C00000"/>
                </a:solidFill>
              </a:rPr>
              <a:t>internet is more than the world wide web</a:t>
            </a:r>
          </a:p>
          <a:p>
            <a:pPr marL="396875" indent="-396875">
              <a:buClr>
                <a:srgbClr val="0070C0"/>
              </a:buClr>
              <a:buFont typeface="Wingdings 3" panose="05040102010807070707" pitchFamily="18" charset="2"/>
              <a:buChar char=""/>
            </a:pPr>
            <a:r>
              <a:rPr lang="en-US" sz="1900" dirty="0"/>
              <a:t>Different servers do different things. You connect to an email server to get your emails, to a web server to use the </a:t>
            </a:r>
            <a:r>
              <a:rPr lang="en-US" sz="1900" dirty="0" smtClean="0"/>
              <a:t>world wide </a:t>
            </a:r>
            <a:r>
              <a:rPr lang="en-US" sz="1900" dirty="0"/>
              <a:t>web and to a music streaming server to access services such as Spotify®. </a:t>
            </a:r>
            <a:endParaRPr lang="en-US" sz="1900" dirty="0" smtClean="0"/>
          </a:p>
          <a:p>
            <a:pPr marL="396875" indent="-396875">
              <a:buClr>
                <a:srgbClr val="0070C0"/>
              </a:buClr>
              <a:buFont typeface="Wingdings 3" panose="05040102010807070707" pitchFamily="18" charset="2"/>
              <a:buChar char=""/>
            </a:pPr>
            <a:r>
              <a:rPr lang="en-US" sz="1900" dirty="0" smtClean="0"/>
              <a:t>A </a:t>
            </a:r>
            <a:r>
              <a:rPr lang="en-US" sz="1900" dirty="0"/>
              <a:t>weather sensor installed in the </a:t>
            </a:r>
            <a:r>
              <a:rPr lang="en-US" sz="1900" dirty="0" smtClean="0"/>
              <a:t>Arctic will </a:t>
            </a:r>
            <a:r>
              <a:rPr lang="en-US" sz="1900" dirty="0"/>
              <a:t>connect to the internet to send the data it collects to the university department that is monitoring it. </a:t>
            </a:r>
            <a:endParaRPr lang="en-US" sz="1900" dirty="0" smtClean="0"/>
          </a:p>
          <a:p>
            <a:pPr marL="396875" indent="-396875">
              <a:buClr>
                <a:srgbClr val="0070C0"/>
              </a:buClr>
              <a:buFont typeface="Wingdings 3" panose="05040102010807070707" pitchFamily="18" charset="2"/>
              <a:buChar char=""/>
            </a:pPr>
            <a:r>
              <a:rPr lang="en-US" sz="1900" dirty="0" smtClean="0"/>
              <a:t>A </a:t>
            </a:r>
            <a:r>
              <a:rPr lang="en-US" sz="1900" dirty="0"/>
              <a:t>VOIP (Voice </a:t>
            </a:r>
            <a:r>
              <a:rPr lang="en-US" sz="1900" dirty="0" smtClean="0"/>
              <a:t>Over Internet </a:t>
            </a:r>
            <a:r>
              <a:rPr lang="en-US" sz="1900" dirty="0"/>
              <a:t>Protocol) device, such as Skype™, lets you make a voice or video call over the internet, so you can speak </a:t>
            </a:r>
            <a:r>
              <a:rPr lang="en-US" sz="1900" dirty="0" smtClean="0"/>
              <a:t>to friends </a:t>
            </a:r>
            <a:r>
              <a:rPr lang="en-US" sz="1900" dirty="0"/>
              <a:t>on the other side of the world without the long-distance charges you would incur if you used a telephone line </a:t>
            </a:r>
            <a:r>
              <a:rPr lang="en-US" sz="1900" dirty="0" smtClean="0"/>
              <a:t>to make </a:t>
            </a:r>
            <a:r>
              <a:rPr lang="en-US" sz="1900" dirty="0"/>
              <a:t>the same call.</a:t>
            </a:r>
          </a:p>
        </p:txBody>
      </p:sp>
      <p:pic>
        <p:nvPicPr>
          <p:cNvPr id="38914" name="Picture 2" descr="Image result for the interne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79512" y="4140954"/>
            <a:ext cx="5904656" cy="2489218"/>
          </a:xfrm>
          <a:prstGeom prst="rect">
            <a:avLst/>
          </a:prstGeom>
          <a:noFill/>
          <a:extLst>
            <a:ext uri="{909E8E84-426E-40DD-AFC4-6F175D3DCCD1}">
              <a14:hiddenFill xmlns:a14="http://schemas.microsoft.com/office/drawing/2010/main">
                <a:solidFill>
                  <a:srgbClr val="FFFFFF"/>
                </a:solidFill>
              </a14:hiddenFill>
            </a:ext>
          </a:extLst>
        </p:spPr>
      </p:pic>
      <p:pic>
        <p:nvPicPr>
          <p:cNvPr id="38916" name="Picture 4" descr="Image result for the intern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4140954"/>
            <a:ext cx="2664297" cy="2489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421777"/>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a:t>5.1 </a:t>
            </a:r>
            <a:r>
              <a:rPr lang="en-US" sz="3000" dirty="0" smtClean="0"/>
              <a:t>- The Origins </a:t>
            </a:r>
            <a:r>
              <a:rPr lang="en-US" sz="3000" dirty="0"/>
              <a:t>of </a:t>
            </a:r>
            <a:r>
              <a:rPr lang="en-US" sz="3000" dirty="0" smtClean="0"/>
              <a:t>Modern Digital Computing</a:t>
            </a:r>
            <a:endParaRPr lang="en-GB" sz="3000" b="1" dirty="0" smtClean="0"/>
          </a:p>
        </p:txBody>
      </p:sp>
      <p:sp>
        <p:nvSpPr>
          <p:cNvPr id="34" name="Rectangle 33"/>
          <p:cNvSpPr/>
          <p:nvPr/>
        </p:nvSpPr>
        <p:spPr>
          <a:xfrm>
            <a:off x="179512" y="1103833"/>
            <a:ext cx="8708512" cy="2308324"/>
          </a:xfrm>
          <a:prstGeom prst="rect">
            <a:avLst/>
          </a:prstGeom>
        </p:spPr>
        <p:txBody>
          <a:bodyPr wrap="square">
            <a:spAutoFit/>
          </a:bodyPr>
          <a:lstStyle/>
          <a:p>
            <a:pPr>
              <a:buClr>
                <a:srgbClr val="0070C0"/>
              </a:buClr>
            </a:pPr>
            <a:r>
              <a:rPr lang="en-US" sz="2400" b="1" dirty="0" smtClean="0">
                <a:solidFill>
                  <a:srgbClr val="C00000"/>
                </a:solidFill>
              </a:rPr>
              <a:t>Computing Pioneers</a:t>
            </a:r>
            <a:endParaRPr lang="en-US" sz="2400" b="1" dirty="0">
              <a:solidFill>
                <a:srgbClr val="C00000"/>
              </a:solidFill>
            </a:endParaRPr>
          </a:p>
          <a:p>
            <a:pPr marL="287338" indent="-287338">
              <a:buClr>
                <a:srgbClr val="0070C0"/>
              </a:buClr>
              <a:buFont typeface="Wingdings 3" panose="05040102010807070707" pitchFamily="18" charset="2"/>
              <a:buChar char=""/>
            </a:pPr>
            <a:r>
              <a:rPr lang="en-US" sz="2400" dirty="0"/>
              <a:t>Around 1672, a German called Gottfried Wilhelm von Leibniz developed Pascal’s machine further, making the </a:t>
            </a:r>
            <a:r>
              <a:rPr lang="en-US" sz="2400" b="1" dirty="0" smtClean="0">
                <a:solidFill>
                  <a:srgbClr val="FF0000"/>
                </a:solidFill>
              </a:rPr>
              <a:t>Step Reckoner</a:t>
            </a:r>
            <a:r>
              <a:rPr lang="en-US" sz="2400" dirty="0"/>
              <a:t>, which could perform all four arithmetical operations. He did not want men ‘to lose hours like slaves in </a:t>
            </a:r>
            <a:r>
              <a:rPr lang="en-US" sz="2400" dirty="0" smtClean="0"/>
              <a:t>the </a:t>
            </a:r>
            <a:r>
              <a:rPr lang="en-US" sz="2400" dirty="0" err="1" smtClean="0"/>
              <a:t>labour</a:t>
            </a:r>
            <a:r>
              <a:rPr lang="en-US" sz="2400" dirty="0" smtClean="0"/>
              <a:t> </a:t>
            </a:r>
            <a:r>
              <a:rPr lang="en-US" sz="2400" dirty="0"/>
              <a:t>of calculation’ when a machine could do it instead.</a:t>
            </a:r>
          </a:p>
        </p:txBody>
      </p:sp>
      <p:sp>
        <p:nvSpPr>
          <p:cNvPr id="11" name="TextBox 10"/>
          <p:cNvSpPr txBox="1"/>
          <p:nvPr/>
        </p:nvSpPr>
        <p:spPr>
          <a:xfrm>
            <a:off x="179512" y="6207695"/>
            <a:ext cx="7344816" cy="461665"/>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2400" b="1" dirty="0" smtClean="0"/>
              <a:t>Step Reckoner (Stepped Reckoner)</a:t>
            </a:r>
            <a:r>
              <a:rPr lang="en-GB" sz="2400" dirty="0" smtClean="0"/>
              <a:t>, dated 1672</a:t>
            </a:r>
            <a:endParaRPr lang="en-GB" sz="2400" dirty="0"/>
          </a:p>
        </p:txBody>
      </p:sp>
      <p:pic>
        <p:nvPicPr>
          <p:cNvPr id="2" name="Picture 2" descr="Image result for Step Reckon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79511" y="3501008"/>
            <a:ext cx="6268065" cy="244827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Step Reckon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7576" y="3583554"/>
            <a:ext cx="2440448" cy="1789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229595"/>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6.1 – How The Web Works - WWW</a:t>
            </a:r>
            <a:endParaRPr lang="en-GB" sz="4000" b="1" dirty="0" smtClean="0"/>
          </a:p>
        </p:txBody>
      </p:sp>
      <p:sp>
        <p:nvSpPr>
          <p:cNvPr id="34" name="Rectangle 33"/>
          <p:cNvSpPr/>
          <p:nvPr/>
        </p:nvSpPr>
        <p:spPr>
          <a:xfrm>
            <a:off x="179511" y="1124744"/>
            <a:ext cx="8712969" cy="3170099"/>
          </a:xfrm>
          <a:prstGeom prst="rect">
            <a:avLst/>
          </a:prstGeom>
        </p:spPr>
        <p:txBody>
          <a:bodyPr wrap="square">
            <a:spAutoFit/>
          </a:bodyPr>
          <a:lstStyle/>
          <a:p>
            <a:pPr>
              <a:buClr>
                <a:srgbClr val="0070C0"/>
              </a:buClr>
            </a:pPr>
            <a:r>
              <a:rPr lang="en-US" sz="2000" b="1" dirty="0" smtClean="0">
                <a:solidFill>
                  <a:srgbClr val="C00000"/>
                </a:solidFill>
              </a:rPr>
              <a:t>The </a:t>
            </a:r>
            <a:r>
              <a:rPr lang="en-US" sz="2000" b="1" dirty="0">
                <a:solidFill>
                  <a:srgbClr val="C00000"/>
                </a:solidFill>
              </a:rPr>
              <a:t>web</a:t>
            </a:r>
          </a:p>
          <a:p>
            <a:pPr marL="396875" indent="-396875">
              <a:buClr>
                <a:srgbClr val="0070C0"/>
              </a:buClr>
              <a:buFont typeface="Wingdings 3" panose="05040102010807070707" pitchFamily="18" charset="2"/>
              <a:buChar char=""/>
            </a:pPr>
            <a:r>
              <a:rPr lang="en-US" sz="2000" dirty="0"/>
              <a:t>The world wide web (www or the web for short) is a popular service on the internet. It is a chaotic collection of </a:t>
            </a:r>
            <a:r>
              <a:rPr lang="en-US" sz="2000" dirty="0" smtClean="0"/>
              <a:t>web pages </a:t>
            </a:r>
            <a:r>
              <a:rPr lang="en-US" sz="2000" dirty="0"/>
              <a:t>available for everybody to see or hear. </a:t>
            </a:r>
            <a:endParaRPr lang="en-US" sz="2000" dirty="0" smtClean="0"/>
          </a:p>
          <a:p>
            <a:pPr marL="396875" indent="-396875">
              <a:buClr>
                <a:srgbClr val="0070C0"/>
              </a:buClr>
              <a:buFont typeface="Wingdings 3" panose="05040102010807070707" pitchFamily="18" charset="2"/>
              <a:buChar char=""/>
            </a:pPr>
            <a:r>
              <a:rPr lang="en-US" sz="2000" dirty="0" smtClean="0"/>
              <a:t>Despite </a:t>
            </a:r>
            <a:r>
              <a:rPr lang="en-US" sz="2000" dirty="0"/>
              <a:t>the fact that all the web pages are very different and are created </a:t>
            </a:r>
            <a:r>
              <a:rPr lang="en-US" sz="2000" dirty="0" smtClean="0"/>
              <a:t>by lots </a:t>
            </a:r>
            <a:r>
              <a:rPr lang="en-US" sz="2000" dirty="0"/>
              <a:t>of different people or machines working independently, they are all linked together by a system of hyperlinks, </a:t>
            </a:r>
            <a:r>
              <a:rPr lang="en-US" sz="2000" dirty="0" smtClean="0"/>
              <a:t>enabling you </a:t>
            </a:r>
            <a:r>
              <a:rPr lang="en-US" sz="2000" dirty="0"/>
              <a:t>to search for information by moving from one web page to another. This helps you to pool information and share </a:t>
            </a:r>
            <a:r>
              <a:rPr lang="en-US" sz="2000" dirty="0" smtClean="0"/>
              <a:t>your thoughts </a:t>
            </a:r>
            <a:r>
              <a:rPr lang="en-US" sz="2000" dirty="0"/>
              <a:t>and discoveries with the rest of the world.</a:t>
            </a:r>
          </a:p>
        </p:txBody>
      </p:sp>
      <p:sp>
        <p:nvSpPr>
          <p:cNvPr id="6" name="Rectangle 5"/>
          <p:cNvSpPr/>
          <p:nvPr/>
        </p:nvSpPr>
        <p:spPr>
          <a:xfrm>
            <a:off x="5148064" y="4120970"/>
            <a:ext cx="3739961" cy="2548390"/>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World </a:t>
            </a:r>
            <a:r>
              <a:rPr lang="en-US" sz="2280" b="1" dirty="0">
                <a:solidFill>
                  <a:srgbClr val="C00000"/>
                </a:solidFill>
                <a:latin typeface="Arial" panose="020B0604020202020204" pitchFamily="34" charset="0"/>
                <a:cs typeface="Arial" panose="020B0604020202020204" pitchFamily="34" charset="0"/>
              </a:rPr>
              <a:t>wide web </a:t>
            </a:r>
            <a:r>
              <a:rPr lang="en-US" sz="2280" dirty="0">
                <a:solidFill>
                  <a:srgbClr val="000000"/>
                </a:solidFill>
                <a:latin typeface="Arial" panose="020B0604020202020204" pitchFamily="34" charset="0"/>
                <a:cs typeface="Arial" panose="020B0604020202020204" pitchFamily="34" charset="0"/>
              </a:rPr>
              <a:t>(www or the web): A system of interlinked digital web pages that are located on the internet, and </a:t>
            </a:r>
            <a:r>
              <a:rPr lang="en-US" sz="2280" dirty="0" smtClean="0">
                <a:solidFill>
                  <a:srgbClr val="000000"/>
                </a:solidFill>
                <a:latin typeface="Arial" panose="020B0604020202020204" pitchFamily="34" charset="0"/>
                <a:cs typeface="Arial" panose="020B0604020202020204" pitchFamily="34" charset="0"/>
              </a:rPr>
              <a:t>made available </a:t>
            </a:r>
            <a:r>
              <a:rPr lang="en-US" sz="2280" dirty="0">
                <a:solidFill>
                  <a:srgbClr val="000000"/>
                </a:solidFill>
                <a:latin typeface="Arial" panose="020B0604020202020204" pitchFamily="34" charset="0"/>
                <a:cs typeface="Arial" panose="020B0604020202020204" pitchFamily="34" charset="0"/>
              </a:rPr>
              <a:t>to the public.</a:t>
            </a:r>
            <a:endParaRPr lang="en-GB" sz="228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949270">
            <a:off x="8600851" y="3966494"/>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39938" name="Picture 2" descr="Image result for world wide web"/>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00484" y="4313554"/>
            <a:ext cx="4515532" cy="2355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9880132"/>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400" dirty="0" smtClean="0"/>
              <a:t>6.1 – How The Web Works – The WWW</a:t>
            </a:r>
            <a:endParaRPr lang="en-GB" sz="3400" b="1" dirty="0" smtClean="0"/>
          </a:p>
        </p:txBody>
      </p:sp>
      <p:pic>
        <p:nvPicPr>
          <p:cNvPr id="40962" name="Picture 2" descr="Image result for the internet backbo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10" y="1097741"/>
            <a:ext cx="8727370" cy="5454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178232"/>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6.1 – How The Web Works - HTML</a:t>
            </a:r>
            <a:endParaRPr lang="en-GB" sz="4000" b="1" dirty="0" smtClean="0"/>
          </a:p>
        </p:txBody>
      </p:sp>
      <p:sp>
        <p:nvSpPr>
          <p:cNvPr id="34" name="Rectangle 33"/>
          <p:cNvSpPr/>
          <p:nvPr/>
        </p:nvSpPr>
        <p:spPr>
          <a:xfrm>
            <a:off x="179511" y="1124744"/>
            <a:ext cx="8712969" cy="2723823"/>
          </a:xfrm>
          <a:prstGeom prst="rect">
            <a:avLst/>
          </a:prstGeom>
        </p:spPr>
        <p:txBody>
          <a:bodyPr wrap="square">
            <a:spAutoFit/>
          </a:bodyPr>
          <a:lstStyle/>
          <a:p>
            <a:pPr>
              <a:buClr>
                <a:srgbClr val="0070C0"/>
              </a:buClr>
            </a:pPr>
            <a:r>
              <a:rPr lang="en-US" sz="1900" b="1" dirty="0" smtClean="0">
                <a:solidFill>
                  <a:srgbClr val="C00000"/>
                </a:solidFill>
              </a:rPr>
              <a:t>Hypertext </a:t>
            </a:r>
            <a:r>
              <a:rPr lang="en-US" sz="1900" b="1" dirty="0">
                <a:solidFill>
                  <a:srgbClr val="C00000"/>
                </a:solidFill>
              </a:rPr>
              <a:t>Markup Language</a:t>
            </a:r>
          </a:p>
          <a:p>
            <a:pPr marL="396875" indent="-396875">
              <a:buClr>
                <a:srgbClr val="0070C0"/>
              </a:buClr>
              <a:buFont typeface="Wingdings 3" panose="05040102010807070707" pitchFamily="18" charset="2"/>
              <a:buChar char=""/>
            </a:pPr>
            <a:r>
              <a:rPr lang="en-US" sz="1900" dirty="0"/>
              <a:t>Web pages stored on web servers are written in a special format – often this is </a:t>
            </a:r>
            <a:r>
              <a:rPr lang="en-US" sz="1900" b="1" dirty="0">
                <a:solidFill>
                  <a:srgbClr val="FF0000"/>
                </a:solidFill>
              </a:rPr>
              <a:t>Hypertext Markup Language (HTML) </a:t>
            </a:r>
            <a:r>
              <a:rPr lang="en-US" sz="1900" dirty="0" smtClean="0"/>
              <a:t>– and </a:t>
            </a:r>
            <a:r>
              <a:rPr lang="en-US" sz="1900" dirty="0"/>
              <a:t>it is this which makes it possible to view web pages on the internet. Markup languages consist of instructions that </a:t>
            </a:r>
            <a:r>
              <a:rPr lang="en-US" sz="1900" dirty="0" smtClean="0"/>
              <a:t>are inserted </a:t>
            </a:r>
            <a:r>
              <a:rPr lang="en-US" sz="1900" dirty="0"/>
              <a:t>into documents to tell a computer how to display the information in such a way that web browsers can interpret it.</a:t>
            </a:r>
          </a:p>
          <a:p>
            <a:pPr marL="396875" indent="-396875">
              <a:buClr>
                <a:srgbClr val="0070C0"/>
              </a:buClr>
              <a:buFont typeface="Wingdings 3" panose="05040102010807070707" pitchFamily="18" charset="2"/>
              <a:buChar char=""/>
            </a:pPr>
            <a:r>
              <a:rPr lang="en-US" sz="1900" dirty="0"/>
              <a:t>Unlike regular programming languages, markup languages don’t perform any calculations; they are just used for </a:t>
            </a:r>
            <a:r>
              <a:rPr lang="en-US" sz="1900" dirty="0" smtClean="0"/>
              <a:t>formatting and </a:t>
            </a:r>
            <a:r>
              <a:rPr lang="en-US" sz="1900" dirty="0" err="1"/>
              <a:t>organising</a:t>
            </a:r>
            <a:r>
              <a:rPr lang="en-US" sz="1900" dirty="0"/>
              <a:t> digital resources.</a:t>
            </a:r>
          </a:p>
        </p:txBody>
      </p:sp>
      <p:sp>
        <p:nvSpPr>
          <p:cNvPr id="6" name="Rectangle 5"/>
          <p:cNvSpPr/>
          <p:nvPr/>
        </p:nvSpPr>
        <p:spPr>
          <a:xfrm>
            <a:off x="5148064" y="3817771"/>
            <a:ext cx="3739961" cy="2800767"/>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00" b="1" dirty="0" smtClean="0">
                <a:solidFill>
                  <a:srgbClr val="000000"/>
                </a:solidFill>
                <a:latin typeface="Arial" panose="020B0604020202020204" pitchFamily="34" charset="0"/>
                <a:cs typeface="Arial" panose="020B0604020202020204" pitchFamily="34" charset="0"/>
              </a:rPr>
              <a:t>Key </a:t>
            </a:r>
            <a:r>
              <a:rPr lang="en-US" sz="22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00" b="1" dirty="0" err="1" smtClean="0">
                <a:solidFill>
                  <a:srgbClr val="C00000"/>
                </a:solidFill>
                <a:latin typeface="Arial" panose="020B0604020202020204" pitchFamily="34" charset="0"/>
                <a:cs typeface="Arial" panose="020B0604020202020204" pitchFamily="34" charset="0"/>
              </a:rPr>
              <a:t>HyperText</a:t>
            </a:r>
            <a:r>
              <a:rPr lang="en-US" sz="2200" b="1" dirty="0" smtClean="0">
                <a:solidFill>
                  <a:srgbClr val="C00000"/>
                </a:solidFill>
                <a:latin typeface="Arial" panose="020B0604020202020204" pitchFamily="34" charset="0"/>
                <a:cs typeface="Arial" panose="020B0604020202020204" pitchFamily="34" charset="0"/>
              </a:rPr>
              <a:t> </a:t>
            </a:r>
            <a:r>
              <a:rPr lang="en-US" sz="2200" b="1" dirty="0">
                <a:solidFill>
                  <a:srgbClr val="C00000"/>
                </a:solidFill>
                <a:latin typeface="Arial" panose="020B0604020202020204" pitchFamily="34" charset="0"/>
                <a:cs typeface="Arial" panose="020B0604020202020204" pitchFamily="34" charset="0"/>
              </a:rPr>
              <a:t>Markup Language (HTML): </a:t>
            </a:r>
            <a:r>
              <a:rPr lang="en-US" sz="2200" dirty="0">
                <a:solidFill>
                  <a:srgbClr val="000000"/>
                </a:solidFill>
                <a:latin typeface="Arial" panose="020B0604020202020204" pitchFamily="34" charset="0"/>
                <a:cs typeface="Arial" panose="020B0604020202020204" pitchFamily="34" charset="0"/>
              </a:rPr>
              <a:t>HTML is a markup language for creating web pages and displaying </a:t>
            </a:r>
            <a:r>
              <a:rPr lang="en-US" sz="2200" dirty="0" smtClean="0">
                <a:solidFill>
                  <a:srgbClr val="000000"/>
                </a:solidFill>
                <a:latin typeface="Arial" panose="020B0604020202020204" pitchFamily="34" charset="0"/>
                <a:cs typeface="Arial" panose="020B0604020202020204" pitchFamily="34" charset="0"/>
              </a:rPr>
              <a:t>other information </a:t>
            </a:r>
            <a:r>
              <a:rPr lang="en-US" sz="2200" dirty="0">
                <a:solidFill>
                  <a:srgbClr val="000000"/>
                </a:solidFill>
                <a:latin typeface="Arial" panose="020B0604020202020204" pitchFamily="34" charset="0"/>
                <a:cs typeface="Arial" panose="020B0604020202020204" pitchFamily="34" charset="0"/>
              </a:rPr>
              <a:t>in a web browser.</a:t>
            </a:r>
            <a:endParaRPr lang="en-GB" sz="22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949270">
            <a:off x="8600851" y="3663295"/>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41986" name="Picture 2" descr="Image result for html exampl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79511" y="3987066"/>
            <a:ext cx="4824537" cy="2631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6404438"/>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6.1 – How The Web Works - HTML</a:t>
            </a:r>
            <a:endParaRPr lang="en-GB" sz="4000" b="1" dirty="0" smtClean="0"/>
          </a:p>
        </p:txBody>
      </p:sp>
      <p:sp>
        <p:nvSpPr>
          <p:cNvPr id="34" name="Rectangle 33"/>
          <p:cNvSpPr/>
          <p:nvPr/>
        </p:nvSpPr>
        <p:spPr>
          <a:xfrm>
            <a:off x="179511" y="3789040"/>
            <a:ext cx="8712969" cy="2862322"/>
          </a:xfrm>
          <a:prstGeom prst="rect">
            <a:avLst/>
          </a:prstGeom>
        </p:spPr>
        <p:txBody>
          <a:bodyPr wrap="square">
            <a:spAutoFit/>
          </a:bodyPr>
          <a:lstStyle/>
          <a:p>
            <a:pPr>
              <a:buClr>
                <a:srgbClr val="0070C0"/>
              </a:buClr>
            </a:pPr>
            <a:r>
              <a:rPr lang="en-US" sz="2000" b="1" dirty="0" smtClean="0">
                <a:solidFill>
                  <a:srgbClr val="C00000"/>
                </a:solidFill>
              </a:rPr>
              <a:t>Hypertext </a:t>
            </a:r>
            <a:r>
              <a:rPr lang="en-US" sz="2000" b="1" dirty="0">
                <a:solidFill>
                  <a:srgbClr val="C00000"/>
                </a:solidFill>
              </a:rPr>
              <a:t>Markup Language</a:t>
            </a:r>
          </a:p>
          <a:p>
            <a:pPr marL="396875" indent="-396875">
              <a:buClr>
                <a:srgbClr val="0070C0"/>
              </a:buClr>
              <a:buFont typeface="Wingdings 3" panose="05040102010807070707" pitchFamily="18" charset="2"/>
              <a:buChar char=""/>
            </a:pPr>
            <a:r>
              <a:rPr lang="en-US" sz="2000" dirty="0"/>
              <a:t>Hypertext uses hyperlinks that allow connections to be made between different web pages or within the same web </a:t>
            </a:r>
            <a:r>
              <a:rPr lang="en-US" sz="2000" dirty="0" smtClean="0"/>
              <a:t>page, and </a:t>
            </a:r>
            <a:r>
              <a:rPr lang="en-US" sz="2000" dirty="0"/>
              <a:t>this goes back to the days when most files on computers were displayed in plain text. </a:t>
            </a:r>
            <a:endParaRPr lang="en-US" sz="2000" dirty="0" smtClean="0"/>
          </a:p>
          <a:p>
            <a:pPr marL="396875" indent="-396875">
              <a:buClr>
                <a:srgbClr val="0070C0"/>
              </a:buClr>
              <a:buFont typeface="Wingdings 3" panose="05040102010807070707" pitchFamily="18" charset="2"/>
              <a:buChar char=""/>
            </a:pPr>
            <a:r>
              <a:rPr lang="en-US" sz="2000" dirty="0" smtClean="0"/>
              <a:t>Instead </a:t>
            </a:r>
            <a:r>
              <a:rPr lang="en-US" sz="2000" dirty="0"/>
              <a:t>of directly placing </a:t>
            </a:r>
            <a:r>
              <a:rPr lang="en-US" sz="2000" dirty="0" smtClean="0"/>
              <a:t>a picture </a:t>
            </a:r>
            <a:r>
              <a:rPr lang="en-US" sz="2000" dirty="0"/>
              <a:t>into a file, you inserted instructions that identified where to find the picture and how to view it. Hyperlinks </a:t>
            </a:r>
            <a:r>
              <a:rPr lang="en-US" sz="2000" dirty="0" smtClean="0"/>
              <a:t>enable you </a:t>
            </a:r>
            <a:r>
              <a:rPr lang="en-US" sz="2000" dirty="0"/>
              <a:t>to navigate between different resources – text, images, videos and other media – just as you might go from library </a:t>
            </a:r>
            <a:r>
              <a:rPr lang="en-US" sz="2000" dirty="0" smtClean="0"/>
              <a:t>to library </a:t>
            </a:r>
            <a:r>
              <a:rPr lang="en-US" sz="2000" dirty="0"/>
              <a:t>accessing books.</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9512" y="1124744"/>
            <a:ext cx="4601966" cy="2664296"/>
          </a:xfrm>
          <a:prstGeom prst="rect">
            <a:avLst/>
          </a:prstGeom>
        </p:spPr>
      </p:pic>
      <p:sp>
        <p:nvSpPr>
          <p:cNvPr id="10" name="TextBox 9"/>
          <p:cNvSpPr txBox="1"/>
          <p:nvPr/>
        </p:nvSpPr>
        <p:spPr>
          <a:xfrm>
            <a:off x="4996469" y="1124744"/>
            <a:ext cx="3884576" cy="2246769"/>
          </a:xfrm>
          <a:prstGeom prst="rect">
            <a:avLst/>
          </a:prstGeom>
          <a:noFill/>
        </p:spPr>
        <p:txBody>
          <a:bodyPr wrap="square" rtlCol="0">
            <a:spAutoFit/>
          </a:bodyPr>
          <a:lstStyle/>
          <a:p>
            <a:pPr indent="344488">
              <a:buClr>
                <a:srgbClr val="C00000"/>
              </a:buClr>
              <a:buSzPct val="80000"/>
              <a:buFont typeface="Arial" panose="020B0604020202020204" pitchFamily="34" charset="0"/>
              <a:buChar char="◄"/>
            </a:pPr>
            <a:r>
              <a:rPr lang="en-GB" sz="2000" dirty="0" smtClean="0"/>
              <a:t>HTML documents, known as web pages, are most commonly accessed via a client web browser, Apple Safari, Mozilla Firefox, Internet Explorer, google Chrome and Opera are popular browsers.</a:t>
            </a:r>
            <a:endParaRPr lang="en-GB" sz="2000" dirty="0"/>
          </a:p>
        </p:txBody>
      </p:sp>
    </p:spTree>
    <p:extLst>
      <p:ext uri="{BB962C8B-B14F-4D97-AF65-F5344CB8AC3E}">
        <p14:creationId xmlns:p14="http://schemas.microsoft.com/office/powerpoint/2010/main" val="3906566895"/>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400" dirty="0" smtClean="0"/>
              <a:t>6.1 – How The Web Works – Small World</a:t>
            </a:r>
            <a:endParaRPr lang="en-GB" sz="3400" b="1" dirty="0" smtClean="0"/>
          </a:p>
        </p:txBody>
      </p:sp>
      <p:sp>
        <p:nvSpPr>
          <p:cNvPr id="34" name="Rectangle 33"/>
          <p:cNvSpPr/>
          <p:nvPr/>
        </p:nvSpPr>
        <p:spPr>
          <a:xfrm>
            <a:off x="179511" y="1124744"/>
            <a:ext cx="8712969" cy="2246769"/>
          </a:xfrm>
          <a:prstGeom prst="rect">
            <a:avLst/>
          </a:prstGeom>
        </p:spPr>
        <p:txBody>
          <a:bodyPr wrap="square">
            <a:spAutoFit/>
          </a:bodyPr>
          <a:lstStyle/>
          <a:p>
            <a:pPr>
              <a:buClr>
                <a:srgbClr val="0070C0"/>
              </a:buClr>
            </a:pPr>
            <a:r>
              <a:rPr lang="en-US" sz="2000" b="1" dirty="0" smtClean="0">
                <a:solidFill>
                  <a:srgbClr val="C00000"/>
                </a:solidFill>
              </a:rPr>
              <a:t>It’s </a:t>
            </a:r>
            <a:r>
              <a:rPr lang="en-US" sz="2000" b="1" dirty="0">
                <a:solidFill>
                  <a:srgbClr val="C00000"/>
                </a:solidFill>
              </a:rPr>
              <a:t>a small world</a:t>
            </a:r>
          </a:p>
          <a:p>
            <a:pPr marL="396875" indent="-396875">
              <a:buClr>
                <a:srgbClr val="0070C0"/>
              </a:buClr>
              <a:buFont typeface="Wingdings 3" panose="05040102010807070707" pitchFamily="18" charset="2"/>
              <a:buChar char=""/>
            </a:pPr>
            <a:r>
              <a:rPr lang="en-US" sz="2000" dirty="0"/>
              <a:t>We are all part of a number of social groups, each of which are relatively small. Each person’s social groups are </a:t>
            </a:r>
            <a:r>
              <a:rPr lang="en-US" sz="2000" dirty="0" smtClean="0"/>
              <a:t>slightly different</a:t>
            </a:r>
            <a:r>
              <a:rPr lang="en-US" sz="2000" dirty="0"/>
              <a:t>, so you are connected to other people you don’t know through the people you know in common. </a:t>
            </a:r>
            <a:r>
              <a:rPr lang="en-US" sz="2000" dirty="0" smtClean="0"/>
              <a:t>The small-world theory </a:t>
            </a:r>
            <a:r>
              <a:rPr lang="en-US" sz="2000" dirty="0"/>
              <a:t>says that we are all connected to one another through this network of relationships, and this phenomenon has </a:t>
            </a:r>
            <a:r>
              <a:rPr lang="en-US" sz="2000" dirty="0" smtClean="0"/>
              <a:t>been given </a:t>
            </a:r>
            <a:r>
              <a:rPr lang="en-US" sz="2000" dirty="0"/>
              <a:t>the name ‘six degrees of separation’.</a:t>
            </a:r>
          </a:p>
        </p:txBody>
      </p:sp>
      <p:sp>
        <p:nvSpPr>
          <p:cNvPr id="6" name="Rectangle 5"/>
          <p:cNvSpPr/>
          <p:nvPr/>
        </p:nvSpPr>
        <p:spPr>
          <a:xfrm>
            <a:off x="5220072" y="3410869"/>
            <a:ext cx="3644177" cy="3258491"/>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100" b="1" dirty="0" smtClean="0">
                <a:solidFill>
                  <a:srgbClr val="002060"/>
                </a:solidFill>
                <a:latin typeface="Arial" panose="020B0604020202020204" pitchFamily="34" charset="0"/>
                <a:cs typeface="Arial" panose="020B0604020202020204" pitchFamily="34" charset="0"/>
              </a:rPr>
              <a:t>Think-IT</a:t>
            </a:r>
            <a:endParaRPr lang="en-US" sz="2100" b="1" dirty="0">
              <a:solidFill>
                <a:srgbClr val="002060"/>
              </a:solidFill>
              <a:latin typeface="Arial" panose="020B0604020202020204" pitchFamily="34" charset="0"/>
              <a:cs typeface="Arial" panose="020B0604020202020204" pitchFamily="34" charset="0"/>
            </a:endParaRPr>
          </a:p>
          <a:p>
            <a:pPr marL="862013" indent="-862013">
              <a:buClr>
                <a:srgbClr val="C00000"/>
              </a:buClr>
              <a:tabLst>
                <a:tab pos="2070100" algn="l"/>
                <a:tab pos="3863975" algn="l"/>
                <a:tab pos="5468938" algn="l"/>
                <a:tab pos="6815138" algn="l"/>
              </a:tabLst>
            </a:pPr>
            <a:r>
              <a:rPr lang="en-US" sz="2100" b="1" dirty="0">
                <a:solidFill>
                  <a:srgbClr val="000000"/>
                </a:solidFill>
                <a:latin typeface="Arial" panose="020B0604020202020204" pitchFamily="34" charset="0"/>
                <a:cs typeface="Arial" panose="020B0604020202020204" pitchFamily="34" charset="0"/>
              </a:rPr>
              <a:t>6.1.3 </a:t>
            </a:r>
            <a:r>
              <a:rPr lang="en-US" sz="2100" dirty="0" smtClean="0">
                <a:solidFill>
                  <a:srgbClr val="000000"/>
                </a:solidFill>
                <a:latin typeface="Arial" panose="020B0604020202020204" pitchFamily="34" charset="0"/>
                <a:cs typeface="Arial" panose="020B0604020202020204" pitchFamily="34" charset="0"/>
              </a:rPr>
              <a:t>	What </a:t>
            </a:r>
            <a:r>
              <a:rPr lang="en-US" sz="2100" dirty="0">
                <a:solidFill>
                  <a:srgbClr val="000000"/>
                </a:solidFill>
                <a:latin typeface="Arial" panose="020B0604020202020204" pitchFamily="34" charset="0"/>
                <a:cs typeface="Arial" panose="020B0604020202020204" pitchFamily="34" charset="0"/>
              </a:rPr>
              <a:t>services might be available to you in the future to allow you to model your social networks? What are </a:t>
            </a:r>
            <a:r>
              <a:rPr lang="en-US" sz="2100" dirty="0" smtClean="0">
                <a:solidFill>
                  <a:srgbClr val="000000"/>
                </a:solidFill>
                <a:latin typeface="Arial" panose="020B0604020202020204" pitchFamily="34" charset="0"/>
                <a:cs typeface="Arial" panose="020B0604020202020204" pitchFamily="34" charset="0"/>
              </a:rPr>
              <a:t>the possible </a:t>
            </a:r>
            <a:r>
              <a:rPr lang="en-US" sz="2100" dirty="0">
                <a:solidFill>
                  <a:srgbClr val="000000"/>
                </a:solidFill>
                <a:latin typeface="Arial" panose="020B0604020202020204" pitchFamily="34" charset="0"/>
                <a:cs typeface="Arial" panose="020B0604020202020204" pitchFamily="34" charset="0"/>
              </a:rPr>
              <a:t>benefits and drawbacks of such services?</a:t>
            </a:r>
            <a:endParaRPr lang="en-US" sz="2100" dirty="0" smtClean="0">
              <a:solidFill>
                <a:srgbClr val="000000"/>
              </a:solidFill>
              <a:latin typeface="Arial" panose="020B0604020202020204" pitchFamily="34" charset="0"/>
              <a:cs typeface="Arial" panose="020B0604020202020204" pitchFamily="34" charset="0"/>
            </a:endParaRPr>
          </a:p>
        </p:txBody>
      </p:sp>
      <p:sp>
        <p:nvSpPr>
          <p:cNvPr id="7" name="Oval 6"/>
          <p:cNvSpPr/>
          <p:nvPr/>
        </p:nvSpPr>
        <p:spPr>
          <a:xfrm rot="1949270">
            <a:off x="8546111" y="3231247"/>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8" name="TextBox 7"/>
          <p:cNvSpPr txBox="1"/>
          <p:nvPr/>
        </p:nvSpPr>
        <p:spPr>
          <a:xfrm>
            <a:off x="539552" y="5992252"/>
            <a:ext cx="4464496" cy="677108"/>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1900" dirty="0" smtClean="0"/>
              <a:t>There are six degrees of separation between person A and person B</a:t>
            </a:r>
            <a:endParaRPr lang="en-GB" sz="1900" dirty="0"/>
          </a:p>
        </p:txBody>
      </p:sp>
      <p:pic>
        <p:nvPicPr>
          <p:cNvPr id="44034" name="Picture 2" descr="Image result for 6 degrees of separa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95" t="3464" r="4748" b="1862"/>
          <a:stretch/>
        </p:blipFill>
        <p:spPr bwMode="auto">
          <a:xfrm>
            <a:off x="971600" y="3340737"/>
            <a:ext cx="3384376" cy="2668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4134084"/>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400" dirty="0" smtClean="0"/>
              <a:t>6.1 – How The Web Works – Small World</a:t>
            </a:r>
            <a:endParaRPr lang="en-GB" sz="3400" b="1" dirty="0" smtClean="0"/>
          </a:p>
        </p:txBody>
      </p:sp>
      <p:sp>
        <p:nvSpPr>
          <p:cNvPr id="8" name="TextBox 7"/>
          <p:cNvSpPr txBox="1"/>
          <p:nvPr/>
        </p:nvSpPr>
        <p:spPr>
          <a:xfrm>
            <a:off x="6588224" y="3806359"/>
            <a:ext cx="2299800" cy="1138773"/>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1700" dirty="0" smtClean="0"/>
              <a:t>There are six degrees of separation between person A and person B.</a:t>
            </a:r>
            <a:endParaRPr lang="en-GB" sz="1700" dirty="0"/>
          </a:p>
        </p:txBody>
      </p:sp>
      <p:sp>
        <p:nvSpPr>
          <p:cNvPr id="11" name="Rectangle 10"/>
          <p:cNvSpPr/>
          <p:nvPr/>
        </p:nvSpPr>
        <p:spPr>
          <a:xfrm>
            <a:off x="179512" y="1124744"/>
            <a:ext cx="6264696" cy="3674852"/>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940" b="1" dirty="0" smtClean="0">
                <a:solidFill>
                  <a:srgbClr val="002060"/>
                </a:solidFill>
                <a:latin typeface="Arial" panose="020B0604020202020204" pitchFamily="34" charset="0"/>
                <a:cs typeface="Arial" panose="020B0604020202020204" pitchFamily="34" charset="0"/>
              </a:rPr>
              <a:t>Compute-IT</a:t>
            </a:r>
            <a:endParaRPr lang="en-US" sz="1940" b="1" dirty="0">
              <a:solidFill>
                <a:srgbClr val="002060"/>
              </a:solidFill>
              <a:latin typeface="Arial" panose="020B0604020202020204" pitchFamily="34" charset="0"/>
              <a:cs typeface="Arial" panose="020B0604020202020204" pitchFamily="34" charset="0"/>
            </a:endParaRPr>
          </a:p>
          <a:p>
            <a:pPr marL="690563" indent="-690563">
              <a:buClr>
                <a:srgbClr val="C00000"/>
              </a:buClr>
              <a:tabLst>
                <a:tab pos="2420938" algn="l"/>
              </a:tabLst>
            </a:pPr>
            <a:r>
              <a:rPr lang="en-US" sz="1940" b="1" dirty="0" smtClean="0">
                <a:solidFill>
                  <a:srgbClr val="000000"/>
                </a:solidFill>
                <a:latin typeface="Arial" panose="020B0604020202020204" pitchFamily="34" charset="0"/>
                <a:cs typeface="Arial" panose="020B0604020202020204" pitchFamily="34" charset="0"/>
              </a:rPr>
              <a:t>6.1.4 </a:t>
            </a:r>
            <a:r>
              <a:rPr lang="en-US" sz="1940" dirty="0" smtClean="0">
                <a:solidFill>
                  <a:srgbClr val="000000"/>
                </a:solidFill>
                <a:latin typeface="Arial" panose="020B0604020202020204" pitchFamily="34" charset="0"/>
                <a:cs typeface="Arial" panose="020B0604020202020204" pitchFamily="34" charset="0"/>
              </a:rPr>
              <a:t>	Kevin Bacon is a Hollywood actor who once famously said that he had probably played in a movie with every other Hollywood actor. He was almost right. Scientists found that most actors can be linked to Kevin Bacon, either directly by having acted in a movie with him, or indirectly if they have been in a movie with someone who has been in a movie with Kevin Bacon.</a:t>
            </a:r>
          </a:p>
          <a:p>
            <a:pPr marL="690563" indent="-690563">
              <a:buClr>
                <a:srgbClr val="C00000"/>
              </a:buClr>
              <a:tabLst>
                <a:tab pos="2420938" algn="l"/>
              </a:tabLst>
            </a:pPr>
            <a:r>
              <a:rPr lang="en-US" sz="1940" dirty="0" smtClean="0">
                <a:solidFill>
                  <a:srgbClr val="000000"/>
                </a:solidFill>
                <a:latin typeface="Arial" panose="020B0604020202020204" pitchFamily="34" charset="0"/>
                <a:cs typeface="Arial" panose="020B0604020202020204" pitchFamily="34" charset="0"/>
              </a:rPr>
              <a:t>	Type </a:t>
            </a:r>
            <a:r>
              <a:rPr lang="en-US" sz="1940" dirty="0">
                <a:solidFill>
                  <a:srgbClr val="000000"/>
                </a:solidFill>
                <a:latin typeface="Arial" panose="020B0604020202020204" pitchFamily="34" charset="0"/>
                <a:cs typeface="Arial" panose="020B0604020202020204" pitchFamily="34" charset="0"/>
              </a:rPr>
              <a:t>‘</a:t>
            </a:r>
            <a:r>
              <a:rPr lang="en-US" sz="1940" dirty="0">
                <a:solidFill>
                  <a:srgbClr val="000000"/>
                </a:solidFill>
                <a:latin typeface="Arial" panose="020B0604020202020204" pitchFamily="34" charset="0"/>
                <a:cs typeface="Arial" panose="020B0604020202020204" pitchFamily="34" charset="0"/>
                <a:hlinkClick r:id="rId3"/>
              </a:rPr>
              <a:t>Kevin Bacon number</a:t>
            </a:r>
            <a:r>
              <a:rPr lang="en-US" sz="1940" dirty="0">
                <a:solidFill>
                  <a:srgbClr val="000000"/>
                </a:solidFill>
                <a:latin typeface="Arial" panose="020B0604020202020204" pitchFamily="34" charset="0"/>
                <a:cs typeface="Arial" panose="020B0604020202020204" pitchFamily="34" charset="0"/>
              </a:rPr>
              <a:t>’ into a search engine and find a web page to help you compute the Bacon number </a:t>
            </a:r>
            <a:r>
              <a:rPr lang="en-US" sz="1940" dirty="0" smtClean="0">
                <a:solidFill>
                  <a:srgbClr val="000000"/>
                </a:solidFill>
                <a:latin typeface="Arial" panose="020B0604020202020204" pitchFamily="34" charset="0"/>
                <a:cs typeface="Arial" panose="020B0604020202020204" pitchFamily="34" charset="0"/>
              </a:rPr>
              <a:t>for three </a:t>
            </a:r>
            <a:r>
              <a:rPr lang="en-US" sz="1940" dirty="0">
                <a:solidFill>
                  <a:srgbClr val="000000"/>
                </a:solidFill>
                <a:latin typeface="Arial" panose="020B0604020202020204" pitchFamily="34" charset="0"/>
                <a:cs typeface="Arial" panose="020B0604020202020204" pitchFamily="34" charset="0"/>
              </a:rPr>
              <a:t>of your favourite actors.</a:t>
            </a:r>
            <a:endParaRPr lang="en-GB" sz="194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4733256" y="998999"/>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44036" name="Picture 4" descr="Image result for kevin bac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588224" y="1124744"/>
            <a:ext cx="2299800" cy="262148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158327" y="5084311"/>
            <a:ext cx="8708512" cy="1585049"/>
          </a:xfrm>
          <a:prstGeom prst="rect">
            <a:avLst/>
          </a:prstGeom>
          <a:solidFill>
            <a:srgbClr val="FFFF99"/>
          </a:solidFill>
          <a:ln w="57150">
            <a:solidFill>
              <a:srgbClr val="BAAD06"/>
            </a:solidFill>
          </a:ln>
        </p:spPr>
        <p:txBody>
          <a:bodyPr wrap="square">
            <a:spAutoFit/>
          </a:bodyPr>
          <a:lstStyle/>
          <a:p>
            <a:pPr marL="741363" indent="-741363">
              <a:buClr>
                <a:srgbClr val="C00000"/>
              </a:buClr>
              <a:tabLst>
                <a:tab pos="2420938" algn="l"/>
              </a:tabLst>
            </a:pPr>
            <a:r>
              <a:rPr lang="en-US" sz="1940" b="1" dirty="0" smtClean="0">
                <a:solidFill>
                  <a:srgbClr val="C00000"/>
                </a:solidFill>
                <a:latin typeface="Arial" panose="020B0604020202020204" pitchFamily="34" charset="0"/>
                <a:cs typeface="Arial" panose="020B0604020202020204" pitchFamily="34" charset="0"/>
              </a:rPr>
              <a:t>Plan-IT</a:t>
            </a:r>
            <a:endParaRPr lang="en-US" sz="1940" b="1" dirty="0">
              <a:solidFill>
                <a:srgbClr val="C0000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1940" b="1" dirty="0">
                <a:solidFill>
                  <a:srgbClr val="000000"/>
                </a:solidFill>
                <a:latin typeface="Arial" panose="020B0604020202020204" pitchFamily="34" charset="0"/>
                <a:cs typeface="Arial" panose="020B0604020202020204" pitchFamily="34" charset="0"/>
              </a:rPr>
              <a:t>6.1.5</a:t>
            </a:r>
            <a:r>
              <a:rPr lang="en-US" sz="1940" dirty="0">
                <a:solidFill>
                  <a:srgbClr val="000000"/>
                </a:solidFill>
                <a:latin typeface="Arial" panose="020B0604020202020204" pitchFamily="34" charset="0"/>
                <a:cs typeface="Arial" panose="020B0604020202020204" pitchFamily="34" charset="0"/>
              </a:rPr>
              <a:t> </a:t>
            </a:r>
            <a:r>
              <a:rPr lang="en-US" sz="1940" dirty="0" smtClean="0">
                <a:solidFill>
                  <a:srgbClr val="000000"/>
                </a:solidFill>
                <a:latin typeface="Arial" panose="020B0604020202020204" pitchFamily="34" charset="0"/>
                <a:cs typeface="Arial" panose="020B0604020202020204" pitchFamily="34" charset="0"/>
              </a:rPr>
              <a:t>	Think </a:t>
            </a:r>
            <a:r>
              <a:rPr lang="en-US" sz="1940" dirty="0">
                <a:solidFill>
                  <a:srgbClr val="000000"/>
                </a:solidFill>
                <a:latin typeface="Arial" panose="020B0604020202020204" pitchFamily="34" charset="0"/>
                <a:cs typeface="Arial" panose="020B0604020202020204" pitchFamily="34" charset="0"/>
              </a:rPr>
              <a:t>about the connections you have to other people, such as through Scouting, Guiding, sports, drama clubs </a:t>
            </a:r>
            <a:r>
              <a:rPr lang="en-US" sz="1940" dirty="0" smtClean="0">
                <a:solidFill>
                  <a:srgbClr val="000000"/>
                </a:solidFill>
                <a:latin typeface="Arial" panose="020B0604020202020204" pitchFamily="34" charset="0"/>
                <a:cs typeface="Arial" panose="020B0604020202020204" pitchFamily="34" charset="0"/>
              </a:rPr>
              <a:t>and school</a:t>
            </a:r>
            <a:r>
              <a:rPr lang="en-US" sz="1940" dirty="0">
                <a:solidFill>
                  <a:srgbClr val="000000"/>
                </a:solidFill>
                <a:latin typeface="Arial" panose="020B0604020202020204" pitchFamily="34" charset="0"/>
                <a:cs typeface="Arial" panose="020B0604020202020204" pitchFamily="34" charset="0"/>
              </a:rPr>
              <a:t>, or because they are </a:t>
            </a:r>
            <a:r>
              <a:rPr lang="en-US" sz="1940" dirty="0" err="1">
                <a:solidFill>
                  <a:srgbClr val="000000"/>
                </a:solidFill>
                <a:latin typeface="Arial" panose="020B0604020202020204" pitchFamily="34" charset="0"/>
                <a:cs typeface="Arial" panose="020B0604020202020204" pitchFamily="34" charset="0"/>
              </a:rPr>
              <a:t>neighbours</a:t>
            </a:r>
            <a:r>
              <a:rPr lang="en-US" sz="1940" dirty="0">
                <a:solidFill>
                  <a:srgbClr val="000000"/>
                </a:solidFill>
                <a:latin typeface="Arial" panose="020B0604020202020204" pitchFamily="34" charset="0"/>
                <a:cs typeface="Arial" panose="020B0604020202020204" pitchFamily="34" charset="0"/>
              </a:rPr>
              <a:t>, family or friends. Draw a diagram to show the connections </a:t>
            </a:r>
            <a:r>
              <a:rPr lang="en-US" sz="1940" dirty="0" smtClean="0">
                <a:solidFill>
                  <a:srgbClr val="000000"/>
                </a:solidFill>
                <a:latin typeface="Arial" panose="020B0604020202020204" pitchFamily="34" charset="0"/>
                <a:cs typeface="Arial" panose="020B0604020202020204" pitchFamily="34" charset="0"/>
              </a:rPr>
              <a:t>and interconnections </a:t>
            </a:r>
            <a:r>
              <a:rPr lang="en-US" sz="1940" dirty="0">
                <a:solidFill>
                  <a:srgbClr val="000000"/>
                </a:solidFill>
                <a:latin typeface="Arial" panose="020B0604020202020204" pitchFamily="34" charset="0"/>
                <a:cs typeface="Arial" panose="020B0604020202020204" pitchFamily="34" charset="0"/>
              </a:rPr>
              <a:t>between you and these people.</a:t>
            </a:r>
            <a:endParaRPr lang="en-GB" sz="1940" b="1" u="sng" dirty="0">
              <a:solidFill>
                <a:srgbClr val="FF0000"/>
              </a:solidFill>
              <a:latin typeface="Arial" panose="020B0604020202020204" pitchFamily="34" charset="0"/>
              <a:cs typeface="Arial" panose="020B0604020202020204" pitchFamily="34" charset="0"/>
            </a:endParaRPr>
          </a:p>
        </p:txBody>
      </p:sp>
      <p:sp>
        <p:nvSpPr>
          <p:cNvPr id="14" name="Oval 13"/>
          <p:cNvSpPr/>
          <p:nvPr/>
        </p:nvSpPr>
        <p:spPr>
          <a:xfrm rot="1497372">
            <a:off x="8630266" y="4930637"/>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6655362"/>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400" dirty="0" smtClean="0"/>
              <a:t>6.1 – How The Web Works – Small World</a:t>
            </a:r>
            <a:endParaRPr lang="en-GB" sz="3400" b="1" dirty="0" smtClean="0"/>
          </a:p>
        </p:txBody>
      </p:sp>
      <p:sp>
        <p:nvSpPr>
          <p:cNvPr id="34" name="Rectangle 33"/>
          <p:cNvSpPr/>
          <p:nvPr/>
        </p:nvSpPr>
        <p:spPr>
          <a:xfrm>
            <a:off x="136744" y="1124744"/>
            <a:ext cx="8712969" cy="5632311"/>
          </a:xfrm>
          <a:prstGeom prst="rect">
            <a:avLst/>
          </a:prstGeom>
        </p:spPr>
        <p:txBody>
          <a:bodyPr wrap="square">
            <a:spAutoFit/>
          </a:bodyPr>
          <a:lstStyle/>
          <a:p>
            <a:pPr marL="293688" indent="-293688">
              <a:buClr>
                <a:srgbClr val="0070C0"/>
              </a:buClr>
            </a:pPr>
            <a:r>
              <a:rPr lang="en-US" b="1" dirty="0" smtClean="0">
                <a:solidFill>
                  <a:srgbClr val="C00000"/>
                </a:solidFill>
              </a:rPr>
              <a:t>It’s </a:t>
            </a:r>
            <a:r>
              <a:rPr lang="en-US" b="1" dirty="0">
                <a:solidFill>
                  <a:srgbClr val="C00000"/>
                </a:solidFill>
              </a:rPr>
              <a:t>who you know …</a:t>
            </a:r>
          </a:p>
          <a:p>
            <a:pPr marL="293688" indent="-293688">
              <a:buClr>
                <a:srgbClr val="0070C0"/>
              </a:buClr>
              <a:buFont typeface="Wingdings 3" panose="05040102010807070707" pitchFamily="18" charset="2"/>
              <a:buChar char=""/>
            </a:pPr>
            <a:r>
              <a:rPr lang="en-US" dirty="0"/>
              <a:t>There is no central authority on the world wide web that decides which page links to which. There is no one way to </a:t>
            </a:r>
            <a:r>
              <a:rPr lang="en-US" dirty="0" smtClean="0"/>
              <a:t>find information </a:t>
            </a:r>
            <a:r>
              <a:rPr lang="en-US" dirty="0"/>
              <a:t>and there are usually many links between interconnected pages. When browsing the web, you usually aim </a:t>
            </a:r>
            <a:r>
              <a:rPr lang="en-US" dirty="0" smtClean="0"/>
              <a:t>to find </a:t>
            </a:r>
            <a:r>
              <a:rPr lang="en-US" dirty="0"/>
              <a:t>the shortest path you can to the content you want, but you don’t know what it is until you click it, and two </a:t>
            </a:r>
            <a:r>
              <a:rPr lang="en-US" dirty="0" smtClean="0"/>
              <a:t>different people </a:t>
            </a:r>
            <a:r>
              <a:rPr lang="en-US" dirty="0"/>
              <a:t>can arrive at the same destination via different paths.</a:t>
            </a:r>
          </a:p>
          <a:p>
            <a:pPr marL="293688" indent="-293688">
              <a:buClr>
                <a:srgbClr val="0070C0"/>
              </a:buClr>
              <a:buFont typeface="Wingdings 3" panose="05040102010807070707" pitchFamily="18" charset="2"/>
              <a:buChar char=""/>
            </a:pPr>
            <a:r>
              <a:rPr lang="en-US" dirty="0"/>
              <a:t>Nobody claims that Kevin Bacon is the best or most popular actor, but we are talking about him because he is </a:t>
            </a:r>
            <a:r>
              <a:rPr lang="en-US" dirty="0" smtClean="0"/>
              <a:t>connected to </a:t>
            </a:r>
            <a:r>
              <a:rPr lang="en-US" dirty="0"/>
              <a:t>so many other people. Social connections give a popular person power. </a:t>
            </a:r>
            <a:r>
              <a:rPr lang="en-US" dirty="0" smtClean="0"/>
              <a:t/>
            </a:r>
            <a:br>
              <a:rPr lang="en-US" dirty="0" smtClean="0"/>
            </a:br>
            <a:r>
              <a:rPr lang="en-US" dirty="0" smtClean="0"/>
              <a:t>When </a:t>
            </a:r>
            <a:r>
              <a:rPr lang="en-US" dirty="0"/>
              <a:t>it comes to a web page, its ‘</a:t>
            </a:r>
            <a:r>
              <a:rPr lang="en-US" dirty="0" smtClean="0"/>
              <a:t>popularity’ can </a:t>
            </a:r>
            <a:br>
              <a:rPr lang="en-US" dirty="0" smtClean="0"/>
            </a:br>
            <a:r>
              <a:rPr lang="en-US" dirty="0" smtClean="0"/>
              <a:t>be </a:t>
            </a:r>
            <a:r>
              <a:rPr lang="en-US" dirty="0"/>
              <a:t>measured by the number of other web pages </a:t>
            </a:r>
            <a:r>
              <a:rPr lang="en-US" dirty="0" smtClean="0"/>
              <a:t/>
            </a:r>
            <a:br>
              <a:rPr lang="en-US" dirty="0" smtClean="0"/>
            </a:br>
            <a:r>
              <a:rPr lang="en-US" dirty="0" smtClean="0"/>
              <a:t>that </a:t>
            </a:r>
            <a:r>
              <a:rPr lang="en-US" dirty="0"/>
              <a:t>hyperlink to it. </a:t>
            </a:r>
            <a:endParaRPr lang="en-US" dirty="0" smtClean="0"/>
          </a:p>
          <a:p>
            <a:pPr marL="293688" indent="-293688">
              <a:buClr>
                <a:srgbClr val="0070C0"/>
              </a:buClr>
              <a:buFont typeface="Wingdings 3" panose="05040102010807070707" pitchFamily="18" charset="2"/>
              <a:buChar char=""/>
            </a:pPr>
            <a:r>
              <a:rPr lang="en-US" dirty="0" smtClean="0"/>
              <a:t>Many </a:t>
            </a:r>
            <a:r>
              <a:rPr lang="en-US" dirty="0"/>
              <a:t>search engines use this idea when they </a:t>
            </a:r>
            <a:r>
              <a:rPr lang="en-US" dirty="0" smtClean="0"/>
              <a:t>rank the </a:t>
            </a:r>
            <a:br>
              <a:rPr lang="en-US" dirty="0" smtClean="0"/>
            </a:br>
            <a:r>
              <a:rPr lang="en-US" dirty="0" smtClean="0"/>
              <a:t>web </a:t>
            </a:r>
            <a:r>
              <a:rPr lang="en-US" dirty="0"/>
              <a:t>pages they deliver in response to searches. </a:t>
            </a:r>
            <a:r>
              <a:rPr lang="en-US" dirty="0" smtClean="0"/>
              <a:t>A </a:t>
            </a:r>
            <a:r>
              <a:rPr lang="en-US" dirty="0"/>
              <a:t>web </a:t>
            </a:r>
            <a:r>
              <a:rPr lang="en-US" dirty="0" smtClean="0"/>
              <a:t/>
            </a:r>
            <a:br>
              <a:rPr lang="en-US" dirty="0" smtClean="0"/>
            </a:br>
            <a:r>
              <a:rPr lang="en-US" dirty="0" smtClean="0"/>
              <a:t>page </a:t>
            </a:r>
            <a:r>
              <a:rPr lang="en-US" dirty="0"/>
              <a:t>that has a higher number of links or has </a:t>
            </a:r>
            <a:r>
              <a:rPr lang="en-US" dirty="0" smtClean="0"/>
              <a:t>links </a:t>
            </a:r>
            <a:r>
              <a:rPr lang="en-US" dirty="0"/>
              <a:t>to it </a:t>
            </a:r>
            <a:r>
              <a:rPr lang="en-US" dirty="0" smtClean="0"/>
              <a:t/>
            </a:r>
            <a:br>
              <a:rPr lang="en-US" dirty="0" smtClean="0"/>
            </a:br>
            <a:r>
              <a:rPr lang="en-US" dirty="0" smtClean="0"/>
              <a:t>on more popular </a:t>
            </a:r>
            <a:r>
              <a:rPr lang="en-US" dirty="0"/>
              <a:t>web pages will appear </a:t>
            </a:r>
            <a:r>
              <a:rPr lang="en-US" dirty="0" smtClean="0"/>
              <a:t>higher </a:t>
            </a:r>
            <a:r>
              <a:rPr lang="en-US" dirty="0"/>
              <a:t>up the </a:t>
            </a:r>
            <a:r>
              <a:rPr lang="en-US" dirty="0" smtClean="0"/>
              <a:t/>
            </a:r>
            <a:br>
              <a:rPr lang="en-US" dirty="0" smtClean="0"/>
            </a:br>
            <a:r>
              <a:rPr lang="en-US" dirty="0" smtClean="0"/>
              <a:t>search </a:t>
            </a:r>
            <a:r>
              <a:rPr lang="en-US" dirty="0"/>
              <a:t>list. However, it doesn’t </a:t>
            </a:r>
            <a:r>
              <a:rPr lang="en-US" dirty="0" smtClean="0"/>
              <a:t>necessarily </a:t>
            </a:r>
            <a:r>
              <a:rPr lang="en-US" dirty="0"/>
              <a:t>mean it is </a:t>
            </a:r>
            <a:r>
              <a:rPr lang="en-US" dirty="0" smtClean="0"/>
              <a:t/>
            </a:r>
            <a:br>
              <a:rPr lang="en-US" dirty="0" smtClean="0"/>
            </a:br>
            <a:r>
              <a:rPr lang="en-US" dirty="0" smtClean="0"/>
              <a:t>better</a:t>
            </a:r>
            <a:r>
              <a:rPr lang="en-US" dirty="0"/>
              <a:t>; just </a:t>
            </a:r>
            <a:r>
              <a:rPr lang="en-US" dirty="0" smtClean="0"/>
              <a:t>more ‘popular</a:t>
            </a:r>
            <a:r>
              <a:rPr lang="en-US" dirty="0"/>
              <a:t>’. So </a:t>
            </a:r>
            <a:r>
              <a:rPr lang="en-US" dirty="0" smtClean="0"/>
              <a:t>it </a:t>
            </a:r>
            <a:r>
              <a:rPr lang="en-US" dirty="0"/>
              <a:t>is important to be </a:t>
            </a:r>
            <a:r>
              <a:rPr lang="en-US" dirty="0" smtClean="0"/>
              <a:t/>
            </a:r>
            <a:br>
              <a:rPr lang="en-US" dirty="0" smtClean="0"/>
            </a:br>
            <a:r>
              <a:rPr lang="en-US" dirty="0" smtClean="0"/>
              <a:t>accurate </a:t>
            </a:r>
            <a:r>
              <a:rPr lang="en-US" dirty="0"/>
              <a:t>with search criteria.</a:t>
            </a:r>
          </a:p>
        </p:txBody>
      </p:sp>
      <p:sp>
        <p:nvSpPr>
          <p:cNvPr id="8" name="TextBox 7"/>
          <p:cNvSpPr txBox="1"/>
          <p:nvPr/>
        </p:nvSpPr>
        <p:spPr>
          <a:xfrm>
            <a:off x="6228184" y="5445224"/>
            <a:ext cx="2621528" cy="1169551"/>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1400" dirty="0" smtClean="0"/>
              <a:t>Sir Time Berners-Lee, the inventor of the World Wide Web, was invited to participate in the London 2012 Olympic Games Opening Ceremony</a:t>
            </a:r>
            <a:endParaRPr lang="en-GB" sz="1400" dirty="0"/>
          </a:p>
        </p:txBody>
      </p:sp>
      <p:pic>
        <p:nvPicPr>
          <p:cNvPr id="46082" name="Picture 2" descr="Image result for tim berners le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228184" y="3717032"/>
            <a:ext cx="2592288" cy="1709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1421786"/>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smtClean="0"/>
              <a:t>6.1 – How The Web Works – URL</a:t>
            </a:r>
            <a:endParaRPr lang="en-GB" sz="3600" b="1" dirty="0" smtClean="0"/>
          </a:p>
        </p:txBody>
      </p:sp>
      <p:sp>
        <p:nvSpPr>
          <p:cNvPr id="34" name="Rectangle 33"/>
          <p:cNvSpPr/>
          <p:nvPr/>
        </p:nvSpPr>
        <p:spPr>
          <a:xfrm>
            <a:off x="136744" y="1124744"/>
            <a:ext cx="8712969" cy="5632311"/>
          </a:xfrm>
          <a:prstGeom prst="rect">
            <a:avLst/>
          </a:prstGeom>
        </p:spPr>
        <p:txBody>
          <a:bodyPr wrap="square">
            <a:spAutoFit/>
          </a:bodyPr>
          <a:lstStyle/>
          <a:p>
            <a:pPr>
              <a:buClr>
                <a:srgbClr val="0070C0"/>
              </a:buClr>
            </a:pPr>
            <a:r>
              <a:rPr lang="en-US" sz="2400" b="1" dirty="0" smtClean="0">
                <a:solidFill>
                  <a:srgbClr val="C00000"/>
                </a:solidFill>
              </a:rPr>
              <a:t>What </a:t>
            </a:r>
            <a:r>
              <a:rPr lang="en-US" sz="2400" b="1" dirty="0">
                <a:solidFill>
                  <a:srgbClr val="C00000"/>
                </a:solidFill>
              </a:rPr>
              <a:t>is a URL?</a:t>
            </a:r>
          </a:p>
          <a:p>
            <a:pPr marL="465138" indent="-465138">
              <a:buClr>
                <a:srgbClr val="0070C0"/>
              </a:buClr>
              <a:buFont typeface="Wingdings 3" panose="05040102010807070707" pitchFamily="18" charset="2"/>
              <a:buChar char=""/>
            </a:pPr>
            <a:r>
              <a:rPr lang="en-US" sz="2400" dirty="0"/>
              <a:t>‘URL’ stands for ‘Uniform Resource Locator’, which is the technical name for a web address, and it tells you where on </a:t>
            </a:r>
            <a:r>
              <a:rPr lang="en-US" sz="2400" dirty="0" smtClean="0"/>
              <a:t>the web </a:t>
            </a:r>
            <a:r>
              <a:rPr lang="en-US" sz="2400" dirty="0"/>
              <a:t>you can find the digital resource you are looking for</a:t>
            </a:r>
            <a:r>
              <a:rPr lang="en-US" sz="2400" dirty="0" smtClean="0"/>
              <a:t>.</a:t>
            </a:r>
          </a:p>
          <a:p>
            <a:pPr marL="465138" indent="-465138">
              <a:buClr>
                <a:srgbClr val="0070C0"/>
              </a:buClr>
              <a:buFont typeface="Wingdings 3" panose="05040102010807070707" pitchFamily="18" charset="2"/>
              <a:buChar char=""/>
            </a:pPr>
            <a:r>
              <a:rPr lang="en-US" sz="2400" dirty="0"/>
              <a:t>If you are transferring data securely over a computer network you will see </a:t>
            </a:r>
            <a:r>
              <a:rPr lang="en-US" sz="2400" b="1" dirty="0">
                <a:solidFill>
                  <a:schemeClr val="accent1"/>
                </a:solidFill>
              </a:rPr>
              <a:t>https://. </a:t>
            </a:r>
            <a:r>
              <a:rPr lang="en-US" sz="2400" dirty="0"/>
              <a:t>The ‘s’ stands for ‘secure’ and </a:t>
            </a:r>
            <a:r>
              <a:rPr lang="en-US" sz="2400" dirty="0" smtClean="0"/>
              <a:t>tells you </a:t>
            </a:r>
            <a:r>
              <a:rPr lang="en-US" sz="2400" dirty="0"/>
              <a:t>the website has used encryption to keep communications private.</a:t>
            </a:r>
          </a:p>
          <a:p>
            <a:pPr marL="465138" indent="-465138">
              <a:buClr>
                <a:srgbClr val="0070C0"/>
              </a:buClr>
              <a:buFont typeface="Wingdings 3" panose="05040102010807070707" pitchFamily="18" charset="2"/>
              <a:buChar char=""/>
            </a:pPr>
            <a:r>
              <a:rPr lang="en-US" sz="2400" dirty="0"/>
              <a:t>The extensions </a:t>
            </a:r>
            <a:r>
              <a:rPr lang="en-US" sz="2400" b="1" dirty="0" err="1">
                <a:solidFill>
                  <a:schemeClr val="accent1"/>
                </a:solidFill>
              </a:rPr>
              <a:t>cgi</a:t>
            </a:r>
            <a:r>
              <a:rPr lang="en-US" sz="2400" dirty="0"/>
              <a:t>, </a:t>
            </a:r>
            <a:r>
              <a:rPr lang="en-US" sz="2400" b="1" dirty="0" err="1">
                <a:solidFill>
                  <a:schemeClr val="accent1"/>
                </a:solidFill>
              </a:rPr>
              <a:t>php</a:t>
            </a:r>
            <a:r>
              <a:rPr lang="en-US" sz="2400" dirty="0">
                <a:solidFill>
                  <a:schemeClr val="accent1"/>
                </a:solidFill>
              </a:rPr>
              <a:t> </a:t>
            </a:r>
            <a:r>
              <a:rPr lang="en-US" sz="2400" dirty="0" smtClean="0">
                <a:solidFill>
                  <a:schemeClr val="accent1"/>
                </a:solidFill>
              </a:rPr>
              <a:t/>
            </a:r>
            <a:br>
              <a:rPr lang="en-US" sz="2400" dirty="0" smtClean="0">
                <a:solidFill>
                  <a:schemeClr val="accent1"/>
                </a:solidFill>
              </a:rPr>
            </a:br>
            <a:r>
              <a:rPr lang="en-US" sz="2400" dirty="0" smtClean="0"/>
              <a:t>and </a:t>
            </a:r>
            <a:r>
              <a:rPr lang="en-US" sz="2400" b="1" dirty="0">
                <a:solidFill>
                  <a:schemeClr val="accent1"/>
                </a:solidFill>
              </a:rPr>
              <a:t>asp</a:t>
            </a:r>
            <a:r>
              <a:rPr lang="en-US" sz="2400" dirty="0">
                <a:solidFill>
                  <a:schemeClr val="accent1"/>
                </a:solidFill>
              </a:rPr>
              <a:t> </a:t>
            </a:r>
            <a:r>
              <a:rPr lang="en-US" sz="2400" dirty="0"/>
              <a:t>suggest that a </a:t>
            </a:r>
            <a:r>
              <a:rPr lang="en-US" sz="2400" dirty="0" smtClean="0"/>
              <a:t/>
            </a:r>
            <a:br>
              <a:rPr lang="en-US" sz="2400" dirty="0" smtClean="0"/>
            </a:br>
            <a:r>
              <a:rPr lang="en-US" sz="2400" dirty="0" smtClean="0"/>
              <a:t>dynamic </a:t>
            </a:r>
            <a:r>
              <a:rPr lang="en-US" sz="2400" dirty="0"/>
              <a:t>page is created </a:t>
            </a:r>
            <a:r>
              <a:rPr lang="en-US" sz="2400" dirty="0" smtClean="0"/>
              <a:t/>
            </a:r>
            <a:br>
              <a:rPr lang="en-US" sz="2400" dirty="0" smtClean="0"/>
            </a:br>
            <a:r>
              <a:rPr lang="en-US" sz="2400" dirty="0" smtClean="0"/>
              <a:t>on </a:t>
            </a:r>
            <a:r>
              <a:rPr lang="en-US" sz="2400" dirty="0"/>
              <a:t>the server based on </a:t>
            </a:r>
            <a:r>
              <a:rPr lang="en-US" sz="2400" dirty="0" smtClean="0"/>
              <a:t/>
            </a:r>
            <a:br>
              <a:rPr lang="en-US" sz="2400" dirty="0" smtClean="0"/>
            </a:br>
            <a:r>
              <a:rPr lang="en-US" sz="2400" dirty="0" smtClean="0"/>
              <a:t>interaction </a:t>
            </a:r>
            <a:r>
              <a:rPr lang="en-US" sz="2400" dirty="0"/>
              <a:t>with the </a:t>
            </a:r>
            <a:r>
              <a:rPr lang="en-US" sz="2400" dirty="0" smtClean="0"/>
              <a:t/>
            </a:r>
            <a:br>
              <a:rPr lang="en-US" sz="2400" dirty="0" smtClean="0"/>
            </a:br>
            <a:r>
              <a:rPr lang="en-US" sz="2400" dirty="0" smtClean="0"/>
              <a:t>client.</a:t>
            </a:r>
            <a:endParaRPr lang="en-US" sz="2400" dirty="0"/>
          </a:p>
        </p:txBody>
      </p:sp>
      <p:pic>
        <p:nvPicPr>
          <p:cNvPr id="48130" name="Picture 2" descr="Image result for url"/>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230" b="7392"/>
          <a:stretch/>
        </p:blipFill>
        <p:spPr bwMode="auto">
          <a:xfrm>
            <a:off x="4129980" y="3789040"/>
            <a:ext cx="4762500"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5989372"/>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smtClean="0"/>
              <a:t>6.1 – How The Web Works – URL</a:t>
            </a:r>
            <a:endParaRPr lang="en-GB" sz="3600" b="1" dirty="0" smtClean="0"/>
          </a:p>
        </p:txBody>
      </p:sp>
      <p:sp>
        <p:nvSpPr>
          <p:cNvPr id="34" name="Rectangle 33"/>
          <p:cNvSpPr/>
          <p:nvPr/>
        </p:nvSpPr>
        <p:spPr>
          <a:xfrm>
            <a:off x="136744" y="1124744"/>
            <a:ext cx="8712969" cy="5509200"/>
          </a:xfrm>
          <a:prstGeom prst="rect">
            <a:avLst/>
          </a:prstGeom>
        </p:spPr>
        <p:txBody>
          <a:bodyPr wrap="square">
            <a:spAutoFit/>
          </a:bodyPr>
          <a:lstStyle/>
          <a:p>
            <a:pPr>
              <a:buClr>
                <a:srgbClr val="0070C0"/>
              </a:buClr>
            </a:pPr>
            <a:r>
              <a:rPr lang="en-US" sz="2200" b="1" dirty="0" smtClean="0">
                <a:solidFill>
                  <a:srgbClr val="C00000"/>
                </a:solidFill>
              </a:rPr>
              <a:t>What </a:t>
            </a:r>
            <a:r>
              <a:rPr lang="en-US" sz="2200" b="1" dirty="0">
                <a:solidFill>
                  <a:srgbClr val="C00000"/>
                </a:solidFill>
              </a:rPr>
              <a:t>is a URL?</a:t>
            </a:r>
          </a:p>
          <a:p>
            <a:pPr marL="396875" indent="-396875">
              <a:buClr>
                <a:srgbClr val="0070C0"/>
              </a:buClr>
              <a:buFont typeface="Wingdings 3" panose="05040102010807070707" pitchFamily="18" charset="2"/>
              <a:buChar char=""/>
            </a:pPr>
            <a:r>
              <a:rPr lang="en-US" sz="2200" dirty="0" smtClean="0"/>
              <a:t>‘A </a:t>
            </a:r>
            <a:r>
              <a:rPr lang="en-US" sz="2200" dirty="0"/>
              <a:t>website with a shopping basket can’t know in advance which items a customer will put in the shopping basket, so </a:t>
            </a:r>
            <a:r>
              <a:rPr lang="en-US" sz="2200" dirty="0" smtClean="0"/>
              <a:t>the path </a:t>
            </a:r>
            <a:r>
              <a:rPr lang="en-US" sz="2200" dirty="0"/>
              <a:t>might refer not to the location of a file, but to the location of a computer program – called a script – which </a:t>
            </a:r>
            <a:r>
              <a:rPr lang="en-US" sz="2200" dirty="0" smtClean="0"/>
              <a:t>generates and </a:t>
            </a:r>
            <a:r>
              <a:rPr lang="en-US" sz="2200" dirty="0"/>
              <a:t>updates all the details on the dynamic page as the customer shops.</a:t>
            </a:r>
          </a:p>
          <a:p>
            <a:pPr marL="396875" indent="-396875">
              <a:buClr>
                <a:srgbClr val="0070C0"/>
              </a:buClr>
              <a:buFont typeface="Wingdings 3" panose="05040102010807070707" pitchFamily="18" charset="2"/>
              <a:buChar char=""/>
            </a:pPr>
            <a:r>
              <a:rPr lang="en-US" sz="2200" dirty="0"/>
              <a:t>Web addresses are unique, just like telephone numbers, and, similarly, they are numerical. The text domain names </a:t>
            </a:r>
            <a:r>
              <a:rPr lang="en-US" sz="2200" dirty="0" smtClean="0"/>
              <a:t>and file </a:t>
            </a:r>
            <a:r>
              <a:rPr lang="en-US" sz="2200" dirty="0"/>
              <a:t>paths were created to make it easier for humans to navigate the web. Behind them lie numbers and </a:t>
            </a:r>
            <a:r>
              <a:rPr lang="en-US" sz="2200" dirty="0" smtClean="0"/>
              <a:t/>
            </a:r>
            <a:br>
              <a:rPr lang="en-US" sz="2200" dirty="0" smtClean="0"/>
            </a:br>
            <a:r>
              <a:rPr lang="en-US" sz="2200" dirty="0" smtClean="0"/>
              <a:t>other </a:t>
            </a:r>
            <a:r>
              <a:rPr lang="en-US" sz="2200" dirty="0"/>
              <a:t>characters </a:t>
            </a:r>
            <a:r>
              <a:rPr lang="en-US" sz="2200" dirty="0" smtClean="0"/>
              <a:t>that direct </a:t>
            </a:r>
            <a:r>
              <a:rPr lang="en-US" sz="2200" dirty="0"/>
              <a:t>the web </a:t>
            </a:r>
            <a:r>
              <a:rPr lang="en-US" sz="2200" dirty="0" smtClean="0"/>
              <a:t/>
            </a:r>
            <a:br>
              <a:rPr lang="en-US" sz="2200" dirty="0" smtClean="0"/>
            </a:br>
            <a:r>
              <a:rPr lang="en-US" sz="2200" dirty="0" smtClean="0"/>
              <a:t>browser </a:t>
            </a:r>
            <a:r>
              <a:rPr lang="en-US" sz="2200" dirty="0"/>
              <a:t>to the numerical </a:t>
            </a:r>
            <a:r>
              <a:rPr lang="en-US" sz="2200" dirty="0" smtClean="0"/>
              <a:t>address </a:t>
            </a:r>
            <a:r>
              <a:rPr lang="en-US" sz="2200" dirty="0"/>
              <a:t>of </a:t>
            </a:r>
            <a:r>
              <a:rPr lang="en-US" sz="2200" dirty="0" smtClean="0"/>
              <a:t/>
            </a:r>
            <a:br>
              <a:rPr lang="en-US" sz="2200" dirty="0" smtClean="0"/>
            </a:br>
            <a:r>
              <a:rPr lang="en-US" sz="2200" dirty="0" smtClean="0"/>
              <a:t>the </a:t>
            </a:r>
            <a:r>
              <a:rPr lang="en-US" sz="2200" dirty="0"/>
              <a:t>website. </a:t>
            </a:r>
            <a:r>
              <a:rPr lang="en-US" sz="2200" dirty="0" smtClean="0"/>
              <a:t>E.g., </a:t>
            </a:r>
            <a:r>
              <a:rPr lang="en-US" sz="2200" dirty="0" smtClean="0">
                <a:solidFill>
                  <a:schemeClr val="accent1"/>
                </a:solidFill>
                <a:hlinkClick r:id="rId3"/>
              </a:rPr>
              <a:t>www.hodder.co.uk</a:t>
            </a:r>
            <a:r>
              <a:rPr lang="en-US" sz="2200" dirty="0" smtClean="0"/>
              <a:t> </a:t>
            </a:r>
            <a:br>
              <a:rPr lang="en-US" sz="2200" dirty="0" smtClean="0"/>
            </a:br>
            <a:r>
              <a:rPr lang="en-US" sz="2200" dirty="0" smtClean="0"/>
              <a:t>has </a:t>
            </a:r>
            <a:r>
              <a:rPr lang="en-US" sz="2200" dirty="0"/>
              <a:t>the </a:t>
            </a:r>
            <a:r>
              <a:rPr lang="en-US" sz="2200" dirty="0" smtClean="0"/>
              <a:t>numerical address </a:t>
            </a:r>
            <a:br>
              <a:rPr lang="en-US" sz="2200" dirty="0" smtClean="0"/>
            </a:br>
            <a:r>
              <a:rPr lang="en-US" sz="2200" dirty="0" smtClean="0"/>
              <a:t>89.197.122.84</a:t>
            </a:r>
            <a:r>
              <a:rPr lang="en-US" sz="2200" dirty="0"/>
              <a:t>.</a:t>
            </a:r>
          </a:p>
        </p:txBody>
      </p:sp>
      <p:pic>
        <p:nvPicPr>
          <p:cNvPr id="47106" name="Picture 2" descr="Image result for ur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152" b="7359"/>
          <a:stretch/>
        </p:blipFill>
        <p:spPr bwMode="auto">
          <a:xfrm>
            <a:off x="5292080" y="4614217"/>
            <a:ext cx="3600400" cy="2023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028012"/>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smtClean="0"/>
              <a:t>6.1 – How The Web Works – URL</a:t>
            </a:r>
            <a:endParaRPr lang="en-GB" sz="36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5110" y="1124744"/>
            <a:ext cx="8727370" cy="5473233"/>
          </a:xfrm>
          <a:prstGeom prst="rect">
            <a:avLst/>
          </a:prstGeom>
        </p:spPr>
      </p:pic>
    </p:spTree>
    <p:extLst>
      <p:ext uri="{BB962C8B-B14F-4D97-AF65-F5344CB8AC3E}">
        <p14:creationId xmlns:p14="http://schemas.microsoft.com/office/powerpoint/2010/main" val="1810624706"/>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a:t>5.1 </a:t>
            </a:r>
            <a:r>
              <a:rPr lang="en-US" sz="3000" dirty="0" smtClean="0"/>
              <a:t>- The Origins </a:t>
            </a:r>
            <a:r>
              <a:rPr lang="en-US" sz="3000" dirty="0"/>
              <a:t>of </a:t>
            </a:r>
            <a:r>
              <a:rPr lang="en-US" sz="3000" dirty="0" smtClean="0"/>
              <a:t>Modern Digital Computing</a:t>
            </a:r>
            <a:endParaRPr lang="en-GB" sz="3000" b="1" dirty="0" smtClean="0"/>
          </a:p>
        </p:txBody>
      </p:sp>
      <p:sp>
        <p:nvSpPr>
          <p:cNvPr id="34" name="Rectangle 33"/>
          <p:cNvSpPr/>
          <p:nvPr/>
        </p:nvSpPr>
        <p:spPr>
          <a:xfrm>
            <a:off x="179512" y="1103833"/>
            <a:ext cx="8708512" cy="2862322"/>
          </a:xfrm>
          <a:prstGeom prst="rect">
            <a:avLst/>
          </a:prstGeom>
        </p:spPr>
        <p:txBody>
          <a:bodyPr wrap="square">
            <a:spAutoFit/>
          </a:bodyPr>
          <a:lstStyle/>
          <a:p>
            <a:pPr>
              <a:buClr>
                <a:srgbClr val="0070C0"/>
              </a:buClr>
            </a:pPr>
            <a:r>
              <a:rPr lang="en-US" sz="1950" b="1" dirty="0" smtClean="0">
                <a:solidFill>
                  <a:srgbClr val="C00000"/>
                </a:solidFill>
              </a:rPr>
              <a:t>Computing Pioneers</a:t>
            </a:r>
            <a:endParaRPr lang="en-US" sz="1950" b="1" dirty="0">
              <a:solidFill>
                <a:srgbClr val="C00000"/>
              </a:solidFill>
            </a:endParaRPr>
          </a:p>
          <a:p>
            <a:pPr marL="287338" indent="-287338">
              <a:buClr>
                <a:srgbClr val="0070C0"/>
              </a:buClr>
              <a:buFont typeface="Wingdings 3" panose="05040102010807070707" pitchFamily="18" charset="2"/>
              <a:buChar char=""/>
            </a:pPr>
            <a:r>
              <a:rPr lang="en-US" sz="1950" dirty="0"/>
              <a:t>The first programmable devices were weaving looms. In 1725, a French weaver, </a:t>
            </a:r>
            <a:r>
              <a:rPr lang="en-US" sz="1950" dirty="0" err="1"/>
              <a:t>Basile</a:t>
            </a:r>
            <a:r>
              <a:rPr lang="en-US" sz="1950" dirty="0"/>
              <a:t> </a:t>
            </a:r>
            <a:r>
              <a:rPr lang="en-US" sz="1950" dirty="0" err="1"/>
              <a:t>Bouchon</a:t>
            </a:r>
            <a:r>
              <a:rPr lang="en-US" sz="1950" dirty="0"/>
              <a:t>, used holes in rolls </a:t>
            </a:r>
            <a:r>
              <a:rPr lang="en-US" sz="1950" dirty="0" smtClean="0"/>
              <a:t>of paper </a:t>
            </a:r>
            <a:r>
              <a:rPr lang="en-US" sz="1950" dirty="0"/>
              <a:t>to allow needles in the loom to engage or be held </a:t>
            </a:r>
            <a:r>
              <a:rPr lang="en-US" sz="1950" dirty="0" smtClean="0"/>
              <a:t>back.</a:t>
            </a:r>
          </a:p>
          <a:p>
            <a:pPr marL="287338" indent="-287338">
              <a:buClr>
                <a:srgbClr val="0070C0"/>
              </a:buClr>
              <a:buFont typeface="Wingdings 3" panose="05040102010807070707" pitchFamily="18" charset="2"/>
              <a:buChar char=""/>
            </a:pPr>
            <a:r>
              <a:rPr lang="en-US" sz="1950" dirty="0" smtClean="0"/>
              <a:t>The </a:t>
            </a:r>
            <a:r>
              <a:rPr lang="en-US" sz="1950" dirty="0"/>
              <a:t>design was later improved by another </a:t>
            </a:r>
            <a:r>
              <a:rPr lang="en-US" sz="1950" dirty="0" smtClean="0"/>
              <a:t>Frenchman, Joseph-Marie </a:t>
            </a:r>
            <a:r>
              <a:rPr lang="en-US" sz="1950" dirty="0"/>
              <a:t>Jacquard, who used punched cards to control each line of the weave. These cards could control over </a:t>
            </a:r>
            <a:r>
              <a:rPr lang="en-US" sz="1950" dirty="0" smtClean="0"/>
              <a:t>1000 needles </a:t>
            </a:r>
            <a:r>
              <a:rPr lang="en-US" sz="1950" dirty="0"/>
              <a:t>at once and intricate designs could be created and repeated. This development, in 1800, allowed programs to </a:t>
            </a:r>
            <a:r>
              <a:rPr lang="en-US" sz="1950" dirty="0" smtClean="0"/>
              <a:t>be stored</a:t>
            </a:r>
            <a:r>
              <a:rPr lang="en-US" sz="1950" dirty="0"/>
              <a:t>.</a:t>
            </a:r>
          </a:p>
        </p:txBody>
      </p:sp>
      <p:sp>
        <p:nvSpPr>
          <p:cNvPr id="11" name="TextBox 10"/>
          <p:cNvSpPr txBox="1"/>
          <p:nvPr/>
        </p:nvSpPr>
        <p:spPr>
          <a:xfrm>
            <a:off x="2123728" y="6269250"/>
            <a:ext cx="5184576" cy="400109"/>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2000" b="1" dirty="0" smtClean="0"/>
              <a:t>Jacquard punched cards</a:t>
            </a:r>
            <a:r>
              <a:rPr lang="en-GB" sz="2000" dirty="0" smtClean="0"/>
              <a:t>, dated 1800</a:t>
            </a:r>
            <a:endParaRPr lang="en-GB" sz="2000" dirty="0"/>
          </a:p>
        </p:txBody>
      </p:sp>
      <p:pic>
        <p:nvPicPr>
          <p:cNvPr id="4098" name="Picture 2" descr="Image result for Jacquard punched card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27584" y="3892212"/>
            <a:ext cx="4047186" cy="241710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Jacquard punched car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4835" y="3645025"/>
            <a:ext cx="3498968" cy="2624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9476519"/>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smtClean="0"/>
              <a:t>6.1 – How The Web Works – URL</a:t>
            </a:r>
            <a:endParaRPr lang="en-GB" sz="3600" b="1" dirty="0" smtClean="0"/>
          </a:p>
        </p:txBody>
      </p:sp>
      <p:sp>
        <p:nvSpPr>
          <p:cNvPr id="5" name="Rectangle 4"/>
          <p:cNvSpPr/>
          <p:nvPr/>
        </p:nvSpPr>
        <p:spPr>
          <a:xfrm>
            <a:off x="179512" y="1153475"/>
            <a:ext cx="8708513" cy="661720"/>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1850" b="1" dirty="0" smtClean="0">
                <a:solidFill>
                  <a:srgbClr val="000000"/>
                </a:solidFill>
                <a:latin typeface="Arial" panose="020B0604020202020204" pitchFamily="34" charset="0"/>
                <a:cs typeface="Arial" panose="020B0604020202020204" pitchFamily="34" charset="0"/>
              </a:rPr>
              <a:t>Key </a:t>
            </a:r>
            <a:r>
              <a:rPr lang="en-US" sz="185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1850" b="1" dirty="0" smtClean="0">
                <a:solidFill>
                  <a:schemeClr val="tx2"/>
                </a:solidFill>
                <a:latin typeface="Arial" panose="020B0604020202020204" pitchFamily="34" charset="0"/>
                <a:cs typeface="Arial" panose="020B0604020202020204" pitchFamily="34" charset="0"/>
              </a:rPr>
              <a:t>Protocol</a:t>
            </a:r>
            <a:r>
              <a:rPr lang="en-US" sz="1850" b="1" dirty="0">
                <a:solidFill>
                  <a:schemeClr val="tx2"/>
                </a:solidFill>
                <a:latin typeface="Arial" panose="020B0604020202020204" pitchFamily="34" charset="0"/>
                <a:cs typeface="Arial" panose="020B0604020202020204" pitchFamily="34" charset="0"/>
              </a:rPr>
              <a:t>:</a:t>
            </a:r>
            <a:r>
              <a:rPr lang="en-US" sz="1850" dirty="0">
                <a:solidFill>
                  <a:srgbClr val="000000"/>
                </a:solidFill>
                <a:latin typeface="Arial" panose="020B0604020202020204" pitchFamily="34" charset="0"/>
                <a:cs typeface="Arial" panose="020B0604020202020204" pitchFamily="34" charset="0"/>
              </a:rPr>
              <a:t> A standard set of rules and instructions to be followed by a computer.</a:t>
            </a:r>
            <a:endParaRPr lang="en-GB" sz="1850"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949270">
            <a:off x="8600851" y="998999"/>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7" name="Rectangle 6"/>
          <p:cNvSpPr/>
          <p:nvPr/>
        </p:nvSpPr>
        <p:spPr>
          <a:xfrm>
            <a:off x="196765" y="1953114"/>
            <a:ext cx="8708512" cy="4647426"/>
          </a:xfrm>
          <a:prstGeom prst="rect">
            <a:avLst/>
          </a:prstGeom>
          <a:solidFill>
            <a:schemeClr val="accent2">
              <a:lumMod val="40000"/>
              <a:lumOff val="60000"/>
            </a:schemeClr>
          </a:solidFill>
          <a:ln w="57150">
            <a:solidFill>
              <a:srgbClr val="7030A0"/>
            </a:solidFill>
          </a:ln>
        </p:spPr>
        <p:txBody>
          <a:bodyPr wrap="square">
            <a:spAutoFit/>
          </a:bodyPr>
          <a:lstStyle/>
          <a:p>
            <a:pPr marL="741363" indent="-741363">
              <a:buClr>
                <a:srgbClr val="C00000"/>
              </a:buClr>
              <a:tabLst>
                <a:tab pos="2420938" algn="l"/>
              </a:tabLst>
            </a:pPr>
            <a:r>
              <a:rPr lang="en-US" sz="1850" b="1" dirty="0" smtClean="0">
                <a:solidFill>
                  <a:srgbClr val="002060"/>
                </a:solidFill>
                <a:latin typeface="Arial" panose="020B0604020202020204" pitchFamily="34" charset="0"/>
                <a:cs typeface="Arial" panose="020B0604020202020204" pitchFamily="34" charset="0"/>
              </a:rPr>
              <a:t>Compute-IT</a:t>
            </a:r>
            <a:endParaRPr lang="en-US" sz="1850" b="1" dirty="0">
              <a:solidFill>
                <a:srgbClr val="002060"/>
              </a:solidFill>
              <a:latin typeface="Arial" panose="020B0604020202020204" pitchFamily="34" charset="0"/>
              <a:cs typeface="Arial" panose="020B0604020202020204" pitchFamily="34" charset="0"/>
            </a:endParaRPr>
          </a:p>
          <a:p>
            <a:pPr marL="690563" indent="-690563">
              <a:buClr>
                <a:srgbClr val="C00000"/>
              </a:buClr>
              <a:tabLst>
                <a:tab pos="2420938" algn="l"/>
              </a:tabLst>
            </a:pPr>
            <a:r>
              <a:rPr lang="en-US" sz="1850" b="1" dirty="0" smtClean="0">
                <a:solidFill>
                  <a:srgbClr val="000000"/>
                </a:solidFill>
                <a:latin typeface="Arial" panose="020B0604020202020204" pitchFamily="34" charset="0"/>
                <a:cs typeface="Arial" panose="020B0604020202020204" pitchFamily="34" charset="0"/>
              </a:rPr>
              <a:t>6.1.6	</a:t>
            </a:r>
            <a:r>
              <a:rPr lang="en-US" sz="1850" dirty="0" smtClean="0">
                <a:solidFill>
                  <a:srgbClr val="000000"/>
                </a:solidFill>
                <a:latin typeface="Arial" panose="020B0604020202020204" pitchFamily="34" charset="0"/>
                <a:cs typeface="Arial" panose="020B0604020202020204" pitchFamily="34" charset="0"/>
              </a:rPr>
              <a:t>Read </a:t>
            </a:r>
            <a:r>
              <a:rPr lang="en-US" sz="1850" dirty="0">
                <a:solidFill>
                  <a:srgbClr val="000000"/>
                </a:solidFill>
                <a:latin typeface="Arial" panose="020B0604020202020204" pitchFamily="34" charset="0"/>
                <a:cs typeface="Arial" panose="020B0604020202020204" pitchFamily="34" charset="0"/>
              </a:rPr>
              <a:t>the following descriptions of the URLs of several imaginary web pages and reconstruct their likely </a:t>
            </a:r>
            <a:r>
              <a:rPr lang="en-US" sz="1850" dirty="0" smtClean="0">
                <a:solidFill>
                  <a:srgbClr val="000000"/>
                </a:solidFill>
                <a:latin typeface="Arial" panose="020B0604020202020204" pitchFamily="34" charset="0"/>
                <a:cs typeface="Arial" panose="020B0604020202020204" pitchFamily="34" charset="0"/>
              </a:rPr>
              <a:t>web addresses</a:t>
            </a:r>
            <a:r>
              <a:rPr lang="en-US" sz="1850" dirty="0">
                <a:solidFill>
                  <a:srgbClr val="000000"/>
                </a:solidFill>
                <a:latin typeface="Arial" panose="020B0604020202020204" pitchFamily="34" charset="0"/>
                <a:cs typeface="Arial" panose="020B0604020202020204" pitchFamily="34" charset="0"/>
              </a:rPr>
              <a:t>. Then state whether the pages are dynamic or static. </a:t>
            </a:r>
            <a:r>
              <a:rPr lang="en-US" sz="1850" dirty="0" smtClean="0">
                <a:solidFill>
                  <a:srgbClr val="000000"/>
                </a:solidFill>
                <a:latin typeface="Arial" panose="020B0604020202020204" pitchFamily="34" charset="0"/>
                <a:cs typeface="Arial" panose="020B0604020202020204" pitchFamily="34" charset="0"/>
              </a:rPr>
              <a:t>E.g., </a:t>
            </a:r>
            <a:r>
              <a:rPr lang="en-US" sz="1850" b="1" dirty="0">
                <a:solidFill>
                  <a:schemeClr val="tx2"/>
                </a:solidFill>
                <a:latin typeface="Arial" panose="020B0604020202020204" pitchFamily="34" charset="0"/>
                <a:cs typeface="Arial" panose="020B0604020202020204" pitchFamily="34" charset="0"/>
              </a:rPr>
              <a:t>about.html</a:t>
            </a:r>
            <a:r>
              <a:rPr lang="en-US" sz="1850" b="1" dirty="0">
                <a:solidFill>
                  <a:schemeClr val="bg1"/>
                </a:solidFill>
                <a:latin typeface="Arial" panose="020B0604020202020204" pitchFamily="34" charset="0"/>
                <a:cs typeface="Arial" panose="020B0604020202020204" pitchFamily="34" charset="0"/>
              </a:rPr>
              <a:t> </a:t>
            </a:r>
            <a:r>
              <a:rPr lang="en-US" sz="1850" dirty="0">
                <a:solidFill>
                  <a:srgbClr val="000000"/>
                </a:solidFill>
                <a:latin typeface="Arial" panose="020B0604020202020204" pitchFamily="34" charset="0"/>
                <a:cs typeface="Arial" panose="020B0604020202020204" pitchFamily="34" charset="0"/>
              </a:rPr>
              <a:t>was downloaded </a:t>
            </a:r>
            <a:r>
              <a:rPr lang="en-US" sz="1850" dirty="0" smtClean="0">
                <a:solidFill>
                  <a:srgbClr val="000000"/>
                </a:solidFill>
                <a:latin typeface="Arial" panose="020B0604020202020204" pitchFamily="34" charset="0"/>
                <a:cs typeface="Arial" panose="020B0604020202020204" pitchFamily="34" charset="0"/>
              </a:rPr>
              <a:t>from </a:t>
            </a:r>
            <a:r>
              <a:rPr lang="en-US" sz="1850" b="1" dirty="0" smtClean="0">
                <a:solidFill>
                  <a:schemeClr val="tx2"/>
                </a:solidFill>
                <a:latin typeface="Arial" panose="020B0604020202020204" pitchFamily="34" charset="0"/>
                <a:cs typeface="Arial" panose="020B0604020202020204" pitchFamily="34" charset="0"/>
              </a:rPr>
              <a:t>www.bigserver.co.uk</a:t>
            </a:r>
            <a:r>
              <a:rPr lang="en-US" sz="1850" dirty="0" smtClean="0">
                <a:solidFill>
                  <a:schemeClr val="tx2"/>
                </a:solidFill>
                <a:latin typeface="Arial" panose="020B0604020202020204" pitchFamily="34" charset="0"/>
                <a:cs typeface="Arial" panose="020B0604020202020204" pitchFamily="34" charset="0"/>
              </a:rPr>
              <a:t> </a:t>
            </a:r>
            <a:r>
              <a:rPr lang="en-US" sz="1850" dirty="0">
                <a:solidFill>
                  <a:srgbClr val="000000"/>
                </a:solidFill>
                <a:latin typeface="Arial" panose="020B0604020202020204" pitchFamily="34" charset="0"/>
                <a:cs typeface="Arial" panose="020B0604020202020204" pitchFamily="34" charset="0"/>
              </a:rPr>
              <a:t>via the HTML protocol. It was stored on that server in a folder called ‘projects’, which </a:t>
            </a:r>
            <a:r>
              <a:rPr lang="en-US" sz="1850" dirty="0" smtClean="0">
                <a:solidFill>
                  <a:srgbClr val="000000"/>
                </a:solidFill>
                <a:latin typeface="Arial" panose="020B0604020202020204" pitchFamily="34" charset="0"/>
                <a:cs typeface="Arial" panose="020B0604020202020204" pitchFamily="34" charset="0"/>
              </a:rPr>
              <a:t>was, in </a:t>
            </a:r>
            <a:r>
              <a:rPr lang="en-US" sz="1850" dirty="0">
                <a:solidFill>
                  <a:srgbClr val="000000"/>
                </a:solidFill>
                <a:latin typeface="Arial" panose="020B0604020202020204" pitchFamily="34" charset="0"/>
                <a:cs typeface="Arial" panose="020B0604020202020204" pitchFamily="34" charset="0"/>
              </a:rPr>
              <a:t>turn, located in a folder called ‘public’. This becomes: </a:t>
            </a:r>
            <a:r>
              <a:rPr lang="en-US" sz="1850" b="1" dirty="0">
                <a:solidFill>
                  <a:srgbClr val="000000"/>
                </a:solidFill>
                <a:latin typeface="Arial" panose="020B0604020202020204" pitchFamily="34" charset="0"/>
                <a:cs typeface="Arial" panose="020B0604020202020204" pitchFamily="34" charset="0"/>
                <a:hlinkClick r:id="rId3"/>
              </a:rPr>
              <a:t>http://</a:t>
            </a:r>
            <a:r>
              <a:rPr lang="en-US" sz="1850" b="1" dirty="0" smtClean="0">
                <a:solidFill>
                  <a:srgbClr val="000000"/>
                </a:solidFill>
                <a:latin typeface="Arial" panose="020B0604020202020204" pitchFamily="34" charset="0"/>
                <a:cs typeface="Arial" panose="020B0604020202020204" pitchFamily="34" charset="0"/>
                <a:hlinkClick r:id="rId3"/>
              </a:rPr>
              <a:t>www.bigserver.co.uk/public/projects/about.html</a:t>
            </a:r>
            <a:r>
              <a:rPr lang="en-US" sz="1850" dirty="0" smtClean="0">
                <a:solidFill>
                  <a:srgbClr val="000000"/>
                </a:solidFill>
                <a:latin typeface="Arial" panose="020B0604020202020204" pitchFamily="34" charset="0"/>
                <a:cs typeface="Arial" panose="020B0604020202020204" pitchFamily="34" charset="0"/>
              </a:rPr>
              <a:t>. It </a:t>
            </a:r>
            <a:r>
              <a:rPr lang="en-US" sz="1850" dirty="0">
                <a:solidFill>
                  <a:srgbClr val="000000"/>
                </a:solidFill>
                <a:latin typeface="Arial" panose="020B0604020202020204" pitchFamily="34" charset="0"/>
                <a:cs typeface="Arial" panose="020B0604020202020204" pitchFamily="34" charset="0"/>
              </a:rPr>
              <a:t>is a static page.</a:t>
            </a:r>
          </a:p>
          <a:p>
            <a:pPr marL="396875" indent="-396875">
              <a:buClr>
                <a:srgbClr val="C00000"/>
              </a:buClr>
              <a:buFont typeface="+mj-lt"/>
              <a:buAutoNum type="alphaLcParenR"/>
              <a:tabLst>
                <a:tab pos="2420938" algn="l"/>
              </a:tabLst>
            </a:pPr>
            <a:r>
              <a:rPr lang="en-US" sz="1850" dirty="0" smtClean="0">
                <a:solidFill>
                  <a:srgbClr val="000000"/>
                </a:solidFill>
                <a:latin typeface="Arial" panose="020B0604020202020204" pitchFamily="34" charset="0"/>
                <a:cs typeface="Arial" panose="020B0604020202020204" pitchFamily="34" charset="0"/>
              </a:rPr>
              <a:t>help.html </a:t>
            </a:r>
            <a:r>
              <a:rPr lang="en-US" sz="1850" dirty="0">
                <a:solidFill>
                  <a:srgbClr val="000000"/>
                </a:solidFill>
                <a:latin typeface="Arial" panose="020B0604020202020204" pitchFamily="34" charset="0"/>
                <a:cs typeface="Arial" panose="020B0604020202020204" pitchFamily="34" charset="0"/>
              </a:rPr>
              <a:t>was received via an HTML protocol from the Australian web server </a:t>
            </a:r>
            <a:r>
              <a:rPr lang="en-US" sz="1850" dirty="0" err="1">
                <a:solidFill>
                  <a:srgbClr val="000000"/>
                </a:solidFill>
                <a:latin typeface="Arial" panose="020B0604020202020204" pitchFamily="34" charset="0"/>
                <a:cs typeface="Arial" panose="020B0604020202020204" pitchFamily="34" charset="0"/>
              </a:rPr>
              <a:t>bigkoala</a:t>
            </a:r>
            <a:r>
              <a:rPr lang="en-US" sz="1850" dirty="0">
                <a:solidFill>
                  <a:srgbClr val="000000"/>
                </a:solidFill>
                <a:latin typeface="Arial" panose="020B0604020202020204" pitchFamily="34" charset="0"/>
                <a:cs typeface="Arial" panose="020B0604020202020204" pitchFamily="34" charset="0"/>
              </a:rPr>
              <a:t>. It was stored in a </a:t>
            </a:r>
            <a:r>
              <a:rPr lang="en-US" sz="1850" dirty="0" smtClean="0">
                <a:solidFill>
                  <a:srgbClr val="000000"/>
                </a:solidFill>
                <a:latin typeface="Arial" panose="020B0604020202020204" pitchFamily="34" charset="0"/>
                <a:cs typeface="Arial" panose="020B0604020202020204" pitchFamily="34" charset="0"/>
              </a:rPr>
              <a:t>folder called </a:t>
            </a:r>
            <a:r>
              <a:rPr lang="en-US" sz="1850" dirty="0">
                <a:solidFill>
                  <a:srgbClr val="000000"/>
                </a:solidFill>
                <a:latin typeface="Arial" panose="020B0604020202020204" pitchFamily="34" charset="0"/>
                <a:cs typeface="Arial" panose="020B0604020202020204" pitchFamily="34" charset="0"/>
              </a:rPr>
              <a:t>‘users’.</a:t>
            </a:r>
          </a:p>
          <a:p>
            <a:pPr marL="396875" indent="-396875">
              <a:buClr>
                <a:srgbClr val="C00000"/>
              </a:buClr>
              <a:buFont typeface="+mj-lt"/>
              <a:buAutoNum type="alphaLcParenR"/>
              <a:tabLst>
                <a:tab pos="2420938" algn="l"/>
              </a:tabLst>
            </a:pPr>
            <a:r>
              <a:rPr lang="en-US" sz="1850" dirty="0" smtClean="0">
                <a:solidFill>
                  <a:srgbClr val="000000"/>
                </a:solidFill>
                <a:latin typeface="Arial" panose="020B0604020202020204" pitchFamily="34" charset="0"/>
                <a:cs typeface="Arial" panose="020B0604020202020204" pitchFamily="34" charset="0"/>
              </a:rPr>
              <a:t>A </a:t>
            </a:r>
            <a:r>
              <a:rPr lang="en-US" sz="1850" dirty="0">
                <a:solidFill>
                  <a:srgbClr val="000000"/>
                </a:solidFill>
                <a:latin typeface="Arial" panose="020B0604020202020204" pitchFamily="34" charset="0"/>
                <a:cs typeface="Arial" panose="020B0604020202020204" pitchFamily="34" charset="0"/>
              </a:rPr>
              <a:t>web-based </a:t>
            </a:r>
            <a:r>
              <a:rPr lang="en-US" sz="1850" dirty="0" err="1">
                <a:solidFill>
                  <a:srgbClr val="000000"/>
                </a:solidFill>
                <a:latin typeface="Arial" panose="020B0604020202020204" pitchFamily="34" charset="0"/>
                <a:cs typeface="Arial" panose="020B0604020202020204" pitchFamily="34" charset="0"/>
              </a:rPr>
              <a:t>php</a:t>
            </a:r>
            <a:r>
              <a:rPr lang="en-US" sz="1850" dirty="0">
                <a:solidFill>
                  <a:srgbClr val="000000"/>
                </a:solidFill>
                <a:latin typeface="Arial" panose="020B0604020202020204" pitchFamily="34" charset="0"/>
                <a:cs typeface="Arial" panose="020B0604020202020204" pitchFamily="34" charset="0"/>
              </a:rPr>
              <a:t> game called Werewolves runs off a commercial web server called </a:t>
            </a:r>
            <a:r>
              <a:rPr lang="en-US" sz="1850" dirty="0" err="1">
                <a:solidFill>
                  <a:srgbClr val="000000"/>
                </a:solidFill>
                <a:latin typeface="Arial" panose="020B0604020202020204" pitchFamily="34" charset="0"/>
                <a:cs typeface="Arial" panose="020B0604020202020204" pitchFamily="34" charset="0"/>
              </a:rPr>
              <a:t>happytimes</a:t>
            </a:r>
            <a:r>
              <a:rPr lang="en-US" sz="1850" dirty="0">
                <a:solidFill>
                  <a:srgbClr val="000000"/>
                </a:solidFill>
                <a:latin typeface="Arial" panose="020B0604020202020204" pitchFamily="34" charset="0"/>
                <a:cs typeface="Arial" panose="020B0604020202020204" pitchFamily="34" charset="0"/>
              </a:rPr>
              <a:t>. The page </a:t>
            </a:r>
            <a:r>
              <a:rPr lang="en-US" sz="1850" dirty="0" smtClean="0">
                <a:solidFill>
                  <a:srgbClr val="000000"/>
                </a:solidFill>
                <a:latin typeface="Arial" panose="020B0604020202020204" pitchFamily="34" charset="0"/>
                <a:cs typeface="Arial" panose="020B0604020202020204" pitchFamily="34" charset="0"/>
              </a:rPr>
              <a:t>is generated </a:t>
            </a:r>
            <a:r>
              <a:rPr lang="en-US" sz="1850" dirty="0">
                <a:solidFill>
                  <a:srgbClr val="000000"/>
                </a:solidFill>
                <a:latin typeface="Arial" panose="020B0604020202020204" pitchFamily="34" charset="0"/>
                <a:cs typeface="Arial" panose="020B0604020202020204" pitchFamily="34" charset="0"/>
              </a:rPr>
              <a:t>on the fly for each player.</a:t>
            </a:r>
          </a:p>
          <a:p>
            <a:pPr marL="396875" indent="-396875">
              <a:buClr>
                <a:srgbClr val="C00000"/>
              </a:buClr>
              <a:buFont typeface="+mj-lt"/>
              <a:buAutoNum type="alphaLcParenR"/>
              <a:tabLst>
                <a:tab pos="2420938" algn="l"/>
              </a:tabLst>
            </a:pPr>
            <a:r>
              <a:rPr lang="en-US" sz="1850" dirty="0" err="1" smtClean="0">
                <a:solidFill>
                  <a:srgbClr val="000000"/>
                </a:solidFill>
                <a:latin typeface="Arial" panose="020B0604020202020204" pitchFamily="34" charset="0"/>
                <a:cs typeface="Arial" panose="020B0604020202020204" pitchFamily="34" charset="0"/>
              </a:rPr>
              <a:t>Taxinfo</a:t>
            </a:r>
            <a:r>
              <a:rPr lang="en-US" sz="1850" dirty="0" smtClean="0">
                <a:solidFill>
                  <a:srgbClr val="000000"/>
                </a:solidFill>
                <a:latin typeface="Arial" panose="020B0604020202020204" pitchFamily="34" charset="0"/>
                <a:cs typeface="Arial" panose="020B0604020202020204" pitchFamily="34" charset="0"/>
              </a:rPr>
              <a:t> </a:t>
            </a:r>
            <a:r>
              <a:rPr lang="en-US" sz="1850" dirty="0">
                <a:solidFill>
                  <a:srgbClr val="000000"/>
                </a:solidFill>
                <a:latin typeface="Arial" panose="020B0604020202020204" pitchFamily="34" charset="0"/>
                <a:cs typeface="Arial" panose="020B0604020202020204" pitchFamily="34" charset="0"/>
              </a:rPr>
              <a:t>is a PDF file that is available for download from the UK Government’s web server, from a folder </a:t>
            </a:r>
            <a:r>
              <a:rPr lang="en-US" sz="1850" dirty="0" smtClean="0">
                <a:solidFill>
                  <a:srgbClr val="000000"/>
                </a:solidFill>
                <a:latin typeface="Arial" panose="020B0604020202020204" pitchFamily="34" charset="0"/>
                <a:cs typeface="Arial" panose="020B0604020202020204" pitchFamily="34" charset="0"/>
              </a:rPr>
              <a:t>called ‘forms</a:t>
            </a:r>
            <a:r>
              <a:rPr lang="en-US" sz="1850" dirty="0">
                <a:solidFill>
                  <a:srgbClr val="000000"/>
                </a:solidFill>
                <a:latin typeface="Arial" panose="020B0604020202020204" pitchFamily="34" charset="0"/>
                <a:cs typeface="Arial" panose="020B0604020202020204" pitchFamily="34" charset="0"/>
              </a:rPr>
              <a:t>’, which is located in another folder called ‘2013’.</a:t>
            </a:r>
            <a:endParaRPr lang="en-GB" sz="185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949270">
            <a:off x="8591595" y="1791087"/>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50" b="1" dirty="0" smtClean="0">
                <a:solidFill>
                  <a:srgbClr val="002060"/>
                </a:solidFill>
                <a:latin typeface="Arial" panose="020B0604020202020204" pitchFamily="34" charset="0"/>
                <a:cs typeface="Arial" panose="020B0604020202020204" pitchFamily="34" charset="0"/>
              </a:rPr>
              <a:t>C</a:t>
            </a:r>
            <a:endParaRPr lang="en-GB" sz="185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5655626"/>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600" dirty="0" smtClean="0"/>
              <a:t>6.1 – How The Web Works – URL</a:t>
            </a:r>
            <a:endParaRPr lang="en-GB" sz="3600" b="1" dirty="0" smtClean="0"/>
          </a:p>
        </p:txBody>
      </p:sp>
      <p:sp>
        <p:nvSpPr>
          <p:cNvPr id="7" name="Rectangle 6"/>
          <p:cNvSpPr/>
          <p:nvPr/>
        </p:nvSpPr>
        <p:spPr>
          <a:xfrm>
            <a:off x="196765" y="1124744"/>
            <a:ext cx="8708512" cy="5520012"/>
          </a:xfrm>
          <a:prstGeom prst="rect">
            <a:avLst/>
          </a:prstGeom>
          <a:solidFill>
            <a:schemeClr val="accent2">
              <a:lumMod val="40000"/>
              <a:lumOff val="60000"/>
            </a:schemeClr>
          </a:solidFill>
          <a:ln w="57150">
            <a:solidFill>
              <a:srgbClr val="7030A0"/>
            </a:solidFill>
          </a:ln>
        </p:spPr>
        <p:txBody>
          <a:bodyPr wrap="square">
            <a:spAutoFit/>
          </a:bodyPr>
          <a:lstStyle/>
          <a:p>
            <a:pPr marL="966788" indent="-966788">
              <a:buClr>
                <a:srgbClr val="C00000"/>
              </a:buClr>
              <a:tabLst>
                <a:tab pos="2420938" algn="l"/>
              </a:tabLst>
            </a:pPr>
            <a:r>
              <a:rPr lang="en-US" sz="2580" b="1" dirty="0" smtClean="0">
                <a:solidFill>
                  <a:srgbClr val="002060"/>
                </a:solidFill>
                <a:latin typeface="Arial" panose="020B0604020202020204" pitchFamily="34" charset="0"/>
                <a:cs typeface="Arial" panose="020B0604020202020204" pitchFamily="34" charset="0"/>
              </a:rPr>
              <a:t>Compute-IT</a:t>
            </a:r>
            <a:endParaRPr lang="en-US" sz="2580" b="1" dirty="0">
              <a:solidFill>
                <a:srgbClr val="002060"/>
              </a:solidFill>
              <a:latin typeface="Arial" panose="020B0604020202020204" pitchFamily="34" charset="0"/>
              <a:cs typeface="Arial" panose="020B0604020202020204" pitchFamily="34" charset="0"/>
            </a:endParaRPr>
          </a:p>
          <a:p>
            <a:pPr marL="966788" indent="-966788">
              <a:buClr>
                <a:srgbClr val="C00000"/>
              </a:buClr>
              <a:tabLst>
                <a:tab pos="2420938" algn="l"/>
              </a:tabLst>
            </a:pPr>
            <a:r>
              <a:rPr lang="en-US" sz="2580" b="1" dirty="0" smtClean="0">
                <a:solidFill>
                  <a:srgbClr val="000000"/>
                </a:solidFill>
                <a:latin typeface="Arial" panose="020B0604020202020204" pitchFamily="34" charset="0"/>
                <a:cs typeface="Arial" panose="020B0604020202020204" pitchFamily="34" charset="0"/>
              </a:rPr>
              <a:t>6.1.7	</a:t>
            </a:r>
            <a:r>
              <a:rPr lang="en-US" sz="2580" dirty="0">
                <a:solidFill>
                  <a:srgbClr val="000000"/>
                </a:solidFill>
                <a:latin typeface="Arial" panose="020B0604020202020204" pitchFamily="34" charset="0"/>
                <a:cs typeface="Arial" panose="020B0604020202020204" pitchFamily="34" charset="0"/>
              </a:rPr>
              <a:t>There are companies on the web that offer a service to shorten URLs, so that you don’t have to remember </a:t>
            </a:r>
            <a:r>
              <a:rPr lang="en-US" sz="2580" dirty="0" smtClean="0">
                <a:solidFill>
                  <a:srgbClr val="000000"/>
                </a:solidFill>
                <a:latin typeface="Arial" panose="020B0604020202020204" pitchFamily="34" charset="0"/>
                <a:cs typeface="Arial" panose="020B0604020202020204" pitchFamily="34" charset="0"/>
              </a:rPr>
              <a:t>long strings </a:t>
            </a:r>
            <a:r>
              <a:rPr lang="en-US" sz="2580" dirty="0">
                <a:solidFill>
                  <a:srgbClr val="000000"/>
                </a:solidFill>
                <a:latin typeface="Arial" panose="020B0604020202020204" pitchFamily="34" charset="0"/>
                <a:cs typeface="Arial" panose="020B0604020202020204" pitchFamily="34" charset="0"/>
              </a:rPr>
              <a:t>of letters and numbers. They work by adding the URL to a list and then returning a shortened ‘alias’ URL </a:t>
            </a:r>
            <a:r>
              <a:rPr lang="en-US" sz="2580" dirty="0" smtClean="0">
                <a:solidFill>
                  <a:srgbClr val="000000"/>
                </a:solidFill>
                <a:latin typeface="Arial" panose="020B0604020202020204" pitchFamily="34" charset="0"/>
                <a:cs typeface="Arial" panose="020B0604020202020204" pitchFamily="34" charset="0"/>
              </a:rPr>
              <a:t>such as </a:t>
            </a:r>
            <a:r>
              <a:rPr lang="en-US" sz="2580" b="1" dirty="0">
                <a:solidFill>
                  <a:srgbClr val="000000"/>
                </a:solidFill>
                <a:latin typeface="Arial" panose="020B0604020202020204" pitchFamily="34" charset="0"/>
                <a:cs typeface="Arial" panose="020B0604020202020204" pitchFamily="34" charset="0"/>
                <a:hlinkClick r:id="rId3"/>
              </a:rPr>
              <a:t>http://</a:t>
            </a:r>
            <a:r>
              <a:rPr lang="en-US" sz="2580" b="1" dirty="0" smtClean="0">
                <a:solidFill>
                  <a:srgbClr val="000000"/>
                </a:solidFill>
                <a:latin typeface="Arial" panose="020B0604020202020204" pitchFamily="34" charset="0"/>
                <a:cs typeface="Arial" panose="020B0604020202020204" pitchFamily="34" charset="0"/>
                <a:hlinkClick r:id="rId3"/>
              </a:rPr>
              <a:t>tinyurl.com/pr433fn</a:t>
            </a:r>
            <a:r>
              <a:rPr lang="en-US" sz="2580" dirty="0" smtClean="0">
                <a:solidFill>
                  <a:srgbClr val="000000"/>
                </a:solidFill>
                <a:latin typeface="Arial" panose="020B0604020202020204" pitchFamily="34" charset="0"/>
                <a:cs typeface="Arial" panose="020B0604020202020204" pitchFamily="34" charset="0"/>
              </a:rPr>
              <a:t>.</a:t>
            </a:r>
          </a:p>
          <a:p>
            <a:pPr marL="966788" indent="-966788">
              <a:buClr>
                <a:srgbClr val="C00000"/>
              </a:buClr>
              <a:tabLst>
                <a:tab pos="2420938" algn="l"/>
              </a:tabLst>
            </a:pPr>
            <a:r>
              <a:rPr lang="en-US" sz="2580" dirty="0">
                <a:solidFill>
                  <a:srgbClr val="000000"/>
                </a:solidFill>
                <a:latin typeface="Arial" panose="020B0604020202020204" pitchFamily="34" charset="0"/>
                <a:cs typeface="Arial" panose="020B0604020202020204" pitchFamily="34" charset="0"/>
              </a:rPr>
              <a:t>	</a:t>
            </a:r>
            <a:r>
              <a:rPr lang="en-US" sz="2580" dirty="0" smtClean="0">
                <a:solidFill>
                  <a:srgbClr val="000000"/>
                </a:solidFill>
                <a:latin typeface="Arial" panose="020B0604020202020204" pitchFamily="34" charset="0"/>
                <a:cs typeface="Arial" panose="020B0604020202020204" pitchFamily="34" charset="0"/>
              </a:rPr>
              <a:t>If </a:t>
            </a:r>
            <a:r>
              <a:rPr lang="en-US" sz="2580" dirty="0">
                <a:solidFill>
                  <a:srgbClr val="000000"/>
                </a:solidFill>
                <a:latin typeface="Arial" panose="020B0604020202020204" pitchFamily="34" charset="0"/>
                <a:cs typeface="Arial" panose="020B0604020202020204" pitchFamily="34" charset="0"/>
              </a:rPr>
              <a:t>the service has previously received a request to shorten a URL, then it will </a:t>
            </a:r>
            <a:r>
              <a:rPr lang="en-US" sz="2580" dirty="0" smtClean="0">
                <a:solidFill>
                  <a:srgbClr val="000000"/>
                </a:solidFill>
                <a:latin typeface="Arial" panose="020B0604020202020204" pitchFamily="34" charset="0"/>
                <a:cs typeface="Arial" panose="020B0604020202020204" pitchFamily="34" charset="0"/>
              </a:rPr>
              <a:t>return the </a:t>
            </a:r>
            <a:r>
              <a:rPr lang="en-US" sz="2580" dirty="0">
                <a:solidFill>
                  <a:srgbClr val="000000"/>
                </a:solidFill>
                <a:latin typeface="Arial" panose="020B0604020202020204" pitchFamily="34" charset="0"/>
                <a:cs typeface="Arial" panose="020B0604020202020204" pitchFamily="34" charset="0"/>
              </a:rPr>
              <a:t>existing shortened alias URL rather than creating a new, duplicate, </a:t>
            </a:r>
            <a:r>
              <a:rPr lang="en-US" sz="2580" dirty="0" smtClean="0">
                <a:solidFill>
                  <a:srgbClr val="000000"/>
                </a:solidFill>
                <a:latin typeface="Arial" panose="020B0604020202020204" pitchFamily="34" charset="0"/>
                <a:cs typeface="Arial" panose="020B0604020202020204" pitchFamily="34" charset="0"/>
              </a:rPr>
              <a:t>alias.</a:t>
            </a:r>
          </a:p>
          <a:p>
            <a:pPr marL="966788" indent="-966788">
              <a:buClr>
                <a:srgbClr val="C00000"/>
              </a:buClr>
              <a:tabLst>
                <a:tab pos="2420938" algn="l"/>
              </a:tabLst>
            </a:pPr>
            <a:r>
              <a:rPr lang="en-US" sz="2580" dirty="0">
                <a:solidFill>
                  <a:srgbClr val="000000"/>
                </a:solidFill>
                <a:latin typeface="Arial" panose="020B0604020202020204" pitchFamily="34" charset="0"/>
                <a:cs typeface="Arial" panose="020B0604020202020204" pitchFamily="34" charset="0"/>
              </a:rPr>
              <a:t>	</a:t>
            </a:r>
            <a:r>
              <a:rPr lang="en-US" sz="2580" dirty="0" smtClean="0">
                <a:solidFill>
                  <a:srgbClr val="000000"/>
                </a:solidFill>
                <a:latin typeface="Arial" panose="020B0604020202020204" pitchFamily="34" charset="0"/>
                <a:cs typeface="Arial" panose="020B0604020202020204" pitchFamily="34" charset="0"/>
              </a:rPr>
              <a:t>Go </a:t>
            </a:r>
            <a:r>
              <a:rPr lang="en-US" sz="2580" dirty="0">
                <a:solidFill>
                  <a:srgbClr val="000000"/>
                </a:solidFill>
                <a:latin typeface="Arial" panose="020B0604020202020204" pitchFamily="34" charset="0"/>
                <a:cs typeface="Arial" panose="020B0604020202020204" pitchFamily="34" charset="0"/>
              </a:rPr>
              <a:t>to </a:t>
            </a:r>
            <a:r>
              <a:rPr lang="en-US" sz="2580" b="1" dirty="0">
                <a:solidFill>
                  <a:srgbClr val="000000"/>
                </a:solidFill>
                <a:latin typeface="Arial" panose="020B0604020202020204" pitchFamily="34" charset="0"/>
                <a:cs typeface="Arial" panose="020B0604020202020204" pitchFamily="34" charset="0"/>
                <a:hlinkClick r:id="rId4"/>
              </a:rPr>
              <a:t>http://</a:t>
            </a:r>
            <a:r>
              <a:rPr lang="en-US" sz="2580" b="1" dirty="0" smtClean="0">
                <a:solidFill>
                  <a:srgbClr val="000000"/>
                </a:solidFill>
                <a:latin typeface="Arial" panose="020B0604020202020204" pitchFamily="34" charset="0"/>
                <a:cs typeface="Arial" panose="020B0604020202020204" pitchFamily="34" charset="0"/>
                <a:hlinkClick r:id="rId4"/>
              </a:rPr>
              <a:t>tinyurl.com</a:t>
            </a:r>
            <a:r>
              <a:rPr lang="en-US" sz="2580" dirty="0" smtClean="0">
                <a:solidFill>
                  <a:srgbClr val="000000"/>
                </a:solidFill>
                <a:latin typeface="Arial" panose="020B0604020202020204" pitchFamily="34" charset="0"/>
                <a:cs typeface="Arial" panose="020B0604020202020204" pitchFamily="34" charset="0"/>
              </a:rPr>
              <a:t> and </a:t>
            </a:r>
            <a:r>
              <a:rPr lang="en-US" sz="2580" dirty="0">
                <a:solidFill>
                  <a:srgbClr val="000000"/>
                </a:solidFill>
                <a:latin typeface="Arial" panose="020B0604020202020204" pitchFamily="34" charset="0"/>
                <a:cs typeface="Arial" panose="020B0604020202020204" pitchFamily="34" charset="0"/>
              </a:rPr>
              <a:t>follow </a:t>
            </a:r>
            <a:r>
              <a:rPr lang="en-US" sz="2580" dirty="0" smtClean="0">
                <a:solidFill>
                  <a:srgbClr val="000000"/>
                </a:solidFill>
                <a:latin typeface="Arial" panose="020B0604020202020204" pitchFamily="34" charset="0"/>
                <a:cs typeface="Arial" panose="020B0604020202020204" pitchFamily="34" charset="0"/>
              </a:rPr>
              <a:t>the instructions </a:t>
            </a:r>
            <a:r>
              <a:rPr lang="en-US" sz="2580" dirty="0">
                <a:solidFill>
                  <a:srgbClr val="000000"/>
                </a:solidFill>
                <a:latin typeface="Arial" panose="020B0604020202020204" pitchFamily="34" charset="0"/>
                <a:cs typeface="Arial" panose="020B0604020202020204" pitchFamily="34" charset="0"/>
              </a:rPr>
              <a:t>to enter a long URL of your choice and see what comes out.</a:t>
            </a:r>
            <a:endParaRPr lang="en-GB" sz="258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949270">
            <a:off x="8591595" y="958643"/>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50" b="1" dirty="0" smtClean="0">
                <a:solidFill>
                  <a:srgbClr val="002060"/>
                </a:solidFill>
                <a:latin typeface="Arial" panose="020B0604020202020204" pitchFamily="34" charset="0"/>
                <a:cs typeface="Arial" panose="020B0604020202020204" pitchFamily="34" charset="0"/>
              </a:rPr>
              <a:t>C</a:t>
            </a:r>
            <a:endParaRPr lang="en-GB" sz="185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6274088"/>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Internet – Who to Trust</a:t>
            </a:r>
            <a:endParaRPr lang="en-GB" sz="4000" b="1" dirty="0" smtClean="0"/>
          </a:p>
        </p:txBody>
      </p:sp>
      <p:sp>
        <p:nvSpPr>
          <p:cNvPr id="34" name="Rectangle 33"/>
          <p:cNvSpPr/>
          <p:nvPr/>
        </p:nvSpPr>
        <p:spPr>
          <a:xfrm>
            <a:off x="136744" y="1124744"/>
            <a:ext cx="8712969" cy="1538883"/>
          </a:xfrm>
          <a:prstGeom prst="rect">
            <a:avLst/>
          </a:prstGeom>
        </p:spPr>
        <p:txBody>
          <a:bodyPr wrap="square">
            <a:spAutoFit/>
          </a:bodyPr>
          <a:lstStyle/>
          <a:p>
            <a:pPr algn="ctr">
              <a:buClr>
                <a:srgbClr val="0070C0"/>
              </a:buClr>
            </a:pPr>
            <a:r>
              <a:rPr lang="en-US" sz="2800" dirty="0" smtClean="0">
                <a:solidFill>
                  <a:srgbClr val="0070C0"/>
                </a:solidFill>
                <a:latin typeface="Informal Roman" panose="030604020304060B0204" pitchFamily="66" charset="0"/>
              </a:rPr>
              <a:t>EFFECTIVENESS</a:t>
            </a:r>
            <a:r>
              <a:rPr lang="en-US" sz="2800" dirty="0" smtClean="0">
                <a:latin typeface="Informal Roman" panose="030604020304060B0204" pitchFamily="66" charset="0"/>
              </a:rPr>
              <a:t> </a:t>
            </a:r>
            <a:r>
              <a:rPr lang="en-US" sz="2800" dirty="0">
                <a:latin typeface="Informal Roman" panose="030604020304060B0204" pitchFamily="66" charset="0"/>
              </a:rPr>
              <a:t>= </a:t>
            </a:r>
            <a:r>
              <a:rPr lang="en-US" sz="2800" dirty="0">
                <a:solidFill>
                  <a:srgbClr val="FF0000"/>
                </a:solidFill>
                <a:latin typeface="Informal Roman" panose="030604020304060B0204" pitchFamily="66" charset="0"/>
              </a:rPr>
              <a:t>RELEVANCE</a:t>
            </a:r>
            <a:r>
              <a:rPr lang="en-US" sz="2800" dirty="0">
                <a:latin typeface="Informal Roman" panose="030604020304060B0204" pitchFamily="66" charset="0"/>
              </a:rPr>
              <a:t> + </a:t>
            </a:r>
            <a:r>
              <a:rPr lang="en-US" sz="2800" dirty="0" smtClean="0">
                <a:solidFill>
                  <a:srgbClr val="00B050"/>
                </a:solidFill>
                <a:latin typeface="Informal Roman" panose="030604020304060B0204" pitchFamily="66" charset="0"/>
              </a:rPr>
              <a:t>QUALITY</a:t>
            </a:r>
          </a:p>
          <a:p>
            <a:pPr>
              <a:buClr>
                <a:srgbClr val="0070C0"/>
              </a:buClr>
            </a:pPr>
            <a:r>
              <a:rPr lang="en-US" sz="2200" b="1" dirty="0">
                <a:solidFill>
                  <a:schemeClr val="tx2"/>
                </a:solidFill>
              </a:rPr>
              <a:t>Bogus websites: take care out there</a:t>
            </a:r>
          </a:p>
          <a:p>
            <a:pPr marL="396875" indent="-396875">
              <a:buClr>
                <a:srgbClr val="0070C0"/>
              </a:buClr>
              <a:buFont typeface="Wingdings 3" panose="05040102010807070707" pitchFamily="18" charset="2"/>
              <a:buChar char=""/>
            </a:pPr>
            <a:r>
              <a:rPr lang="en-US" sz="2200" dirty="0"/>
              <a:t>The physical world is full of parasites and predators and the world wild web is no different.</a:t>
            </a:r>
          </a:p>
        </p:txBody>
      </p:sp>
      <p:sp>
        <p:nvSpPr>
          <p:cNvPr id="2" name="TextBox 1">
            <a:hlinkClick r:id="rId5" action="ppaction://hlinkfile"/>
          </p:cNvPr>
          <p:cNvSpPr txBox="1"/>
          <p:nvPr/>
        </p:nvSpPr>
        <p:spPr>
          <a:xfrm>
            <a:off x="7596336" y="5877272"/>
            <a:ext cx="1296144" cy="76944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45720" rIns="45720" rtlCol="0">
            <a:spAutoFit/>
          </a:bodyPr>
          <a:lstStyle/>
          <a:p>
            <a:pPr algn="ctr">
              <a:buClr>
                <a:srgbClr val="C00000"/>
              </a:buClr>
              <a:buSzPct val="80000"/>
            </a:pPr>
            <a:r>
              <a:rPr lang="en-US" sz="2200" b="1" dirty="0" smtClean="0"/>
              <a:t>Or Click Here</a:t>
            </a:r>
          </a:p>
        </p:txBody>
      </p:sp>
      <p:pic>
        <p:nvPicPr>
          <p:cNvPr id="3" name="6.2 - Website Safet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22028" y="2615821"/>
            <a:ext cx="7166030" cy="4030892"/>
          </a:xfrm>
          <a:prstGeom prst="rect">
            <a:avLst/>
          </a:prstGeom>
          <a:ln>
            <a:solidFill>
              <a:schemeClr val="tx2"/>
            </a:solidFill>
          </a:ln>
        </p:spPr>
      </p:pic>
    </p:spTree>
    <p:extLst>
      <p:ext uri="{BB962C8B-B14F-4D97-AF65-F5344CB8AC3E}">
        <p14:creationId xmlns:p14="http://schemas.microsoft.com/office/powerpoint/2010/main" val="346934165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Internet – Who to Trust</a:t>
            </a:r>
            <a:endParaRPr lang="en-GB" sz="4000" b="1" dirty="0" smtClean="0"/>
          </a:p>
        </p:txBody>
      </p:sp>
      <p:sp>
        <p:nvSpPr>
          <p:cNvPr id="34" name="Rectangle 33"/>
          <p:cNvSpPr/>
          <p:nvPr/>
        </p:nvSpPr>
        <p:spPr>
          <a:xfrm>
            <a:off x="136744" y="1124744"/>
            <a:ext cx="8712969" cy="5262979"/>
          </a:xfrm>
          <a:prstGeom prst="rect">
            <a:avLst/>
          </a:prstGeom>
        </p:spPr>
        <p:txBody>
          <a:bodyPr wrap="square">
            <a:spAutoFit/>
          </a:bodyPr>
          <a:lstStyle/>
          <a:p>
            <a:pPr>
              <a:buClr>
                <a:srgbClr val="0070C0"/>
              </a:buClr>
            </a:pPr>
            <a:r>
              <a:rPr lang="en-US" sz="2050" b="1" dirty="0" smtClean="0">
                <a:solidFill>
                  <a:schemeClr val="tx2"/>
                </a:solidFill>
              </a:rPr>
              <a:t>Cybersquatting </a:t>
            </a:r>
            <a:r>
              <a:rPr lang="en-US" sz="2050" b="1" dirty="0">
                <a:solidFill>
                  <a:schemeClr val="tx2"/>
                </a:solidFill>
              </a:rPr>
              <a:t>and </a:t>
            </a:r>
            <a:r>
              <a:rPr lang="en-US" sz="2050" b="1" dirty="0" err="1">
                <a:solidFill>
                  <a:schemeClr val="tx2"/>
                </a:solidFill>
              </a:rPr>
              <a:t>typosquatting</a:t>
            </a:r>
            <a:endParaRPr lang="en-US" sz="2050" b="1" dirty="0">
              <a:solidFill>
                <a:schemeClr val="tx2"/>
              </a:solidFill>
            </a:endParaRPr>
          </a:p>
          <a:p>
            <a:pPr marL="396875" indent="-396875">
              <a:buClr>
                <a:srgbClr val="0070C0"/>
              </a:buClr>
              <a:buFont typeface="Wingdings 3" panose="05040102010807070707" pitchFamily="18" charset="2"/>
              <a:buChar char=""/>
            </a:pPr>
            <a:r>
              <a:rPr lang="en-US" sz="2050" dirty="0"/>
              <a:t>Cybersquatters register domain names that are very similar to the names of large companies, brands or celebrities, or </a:t>
            </a:r>
            <a:r>
              <a:rPr lang="en-US" sz="2050" dirty="0" smtClean="0"/>
              <a:t>they wait </a:t>
            </a:r>
            <a:r>
              <a:rPr lang="en-US" sz="2050" dirty="0"/>
              <a:t>until somebody running a popular website forgets to renew their web registration and the </a:t>
            </a:r>
            <a:r>
              <a:rPr lang="en-US" sz="2050" dirty="0" err="1"/>
              <a:t>cybersquatters</a:t>
            </a:r>
            <a:r>
              <a:rPr lang="en-US" sz="2050" dirty="0"/>
              <a:t> buy up </a:t>
            </a:r>
            <a:r>
              <a:rPr lang="en-US" sz="2050" dirty="0" smtClean="0"/>
              <a:t>the domain </a:t>
            </a:r>
            <a:r>
              <a:rPr lang="en-US" sz="2050" dirty="0"/>
              <a:t>name. They then try to profit from their actions, often by trying to sell the domain names to the company, brand </a:t>
            </a:r>
            <a:r>
              <a:rPr lang="en-US" sz="2050" dirty="0" smtClean="0"/>
              <a:t>or person </a:t>
            </a:r>
            <a:r>
              <a:rPr lang="en-US" sz="2050" dirty="0"/>
              <a:t>affected for a large sum of money.</a:t>
            </a:r>
          </a:p>
          <a:p>
            <a:pPr marL="396875" indent="-396875">
              <a:buClr>
                <a:srgbClr val="0070C0"/>
              </a:buClr>
              <a:buFont typeface="Wingdings 3" panose="05040102010807070707" pitchFamily="18" charset="2"/>
              <a:buChar char=""/>
            </a:pPr>
            <a:r>
              <a:rPr lang="en-US" sz="2050" dirty="0" err="1"/>
              <a:t>Typosquatting</a:t>
            </a:r>
            <a:r>
              <a:rPr lang="en-US" sz="2050" dirty="0"/>
              <a:t> is more sinister. </a:t>
            </a:r>
            <a:r>
              <a:rPr lang="en-US" sz="2050" dirty="0" err="1"/>
              <a:t>Typosquatters</a:t>
            </a:r>
            <a:r>
              <a:rPr lang="en-US" sz="2050" dirty="0"/>
              <a:t> register slightly misspelt versions of popular domain names, hoping </a:t>
            </a:r>
            <a:r>
              <a:rPr lang="en-US" sz="2050" dirty="0" smtClean="0"/>
              <a:t>to divert </a:t>
            </a:r>
            <a:r>
              <a:rPr lang="en-US" sz="2050" dirty="0"/>
              <a:t>people from the genuine website to their fake website. Once you are on the fake website they have lots of ways </a:t>
            </a:r>
            <a:r>
              <a:rPr lang="en-US" sz="2050" dirty="0" smtClean="0"/>
              <a:t>to make </a:t>
            </a:r>
            <a:r>
              <a:rPr lang="en-US" sz="2050" dirty="0"/>
              <a:t>money out of your mistake. </a:t>
            </a:r>
            <a:r>
              <a:rPr lang="en-US" sz="2050" dirty="0" smtClean="0"/>
              <a:t>E.g., </a:t>
            </a:r>
            <a:r>
              <a:rPr lang="en-US" sz="2050" dirty="0"/>
              <a:t>they might receive advertising revenue from the adverts that you see, or </a:t>
            </a:r>
            <a:r>
              <a:rPr lang="en-US" sz="2050" dirty="0" smtClean="0"/>
              <a:t>they might </a:t>
            </a:r>
            <a:r>
              <a:rPr lang="en-US" sz="2050" dirty="0"/>
              <a:t>trick you into sharing valuable personal information or picking up a </a:t>
            </a:r>
            <a:r>
              <a:rPr lang="en-US" sz="2050" dirty="0" smtClean="0"/>
              <a:t>virus.</a:t>
            </a:r>
            <a:br>
              <a:rPr lang="en-US" sz="2050" dirty="0" smtClean="0"/>
            </a:br>
            <a:r>
              <a:rPr lang="en-US" sz="2050" b="1" dirty="0" smtClean="0"/>
              <a:t>Compare:</a:t>
            </a:r>
            <a:r>
              <a:rPr lang="en-US" sz="2050" b="1" dirty="0"/>
              <a:t>	</a:t>
            </a:r>
            <a:r>
              <a:rPr lang="en-US" sz="2050" b="1" dirty="0" smtClean="0"/>
              <a:t>			 With:</a:t>
            </a:r>
            <a:endParaRPr lang="en-US" sz="2050" b="1" dirty="0"/>
          </a:p>
        </p:txBody>
      </p:sp>
      <p:pic>
        <p:nvPicPr>
          <p:cNvPr id="4" name="Picture 3">
            <a:hlinkClick r:id="rId3"/>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979160" y="5877272"/>
            <a:ext cx="2664848" cy="807285"/>
          </a:xfrm>
          <a:prstGeom prst="rect">
            <a:avLst/>
          </a:prstGeom>
        </p:spPr>
      </p:pic>
      <p:pic>
        <p:nvPicPr>
          <p:cNvPr id="5" name="Picture 4">
            <a:hlinkClick r:id="rId5"/>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652119" y="5807035"/>
            <a:ext cx="3096345" cy="805514"/>
          </a:xfrm>
          <a:prstGeom prst="rect">
            <a:avLst/>
          </a:prstGeom>
        </p:spPr>
      </p:pic>
    </p:spTree>
    <p:extLst>
      <p:ext uri="{BB962C8B-B14F-4D97-AF65-F5344CB8AC3E}">
        <p14:creationId xmlns:p14="http://schemas.microsoft.com/office/powerpoint/2010/main" val="1672398060"/>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Internet – Who to Trust</a:t>
            </a:r>
            <a:endParaRPr lang="en-GB" sz="4000" b="1" dirty="0" smtClean="0"/>
          </a:p>
        </p:txBody>
      </p:sp>
      <p:sp>
        <p:nvSpPr>
          <p:cNvPr id="34" name="Rectangle 33"/>
          <p:cNvSpPr/>
          <p:nvPr/>
        </p:nvSpPr>
        <p:spPr>
          <a:xfrm>
            <a:off x="136744" y="1124744"/>
            <a:ext cx="8712969" cy="2300630"/>
          </a:xfrm>
          <a:prstGeom prst="rect">
            <a:avLst/>
          </a:prstGeom>
        </p:spPr>
        <p:txBody>
          <a:bodyPr wrap="square">
            <a:spAutoFit/>
          </a:bodyPr>
          <a:lstStyle/>
          <a:p>
            <a:pPr>
              <a:buClr>
                <a:srgbClr val="0070C0"/>
              </a:buClr>
            </a:pPr>
            <a:r>
              <a:rPr lang="en-US" sz="2050" b="1" dirty="0" smtClean="0">
                <a:solidFill>
                  <a:schemeClr val="tx2"/>
                </a:solidFill>
              </a:rPr>
              <a:t>Thin </a:t>
            </a:r>
            <a:r>
              <a:rPr lang="en-US" sz="2050" b="1" dirty="0">
                <a:solidFill>
                  <a:schemeClr val="tx2"/>
                </a:solidFill>
              </a:rPr>
              <a:t>content</a:t>
            </a:r>
          </a:p>
          <a:p>
            <a:pPr marL="396875" indent="-396875">
              <a:buClr>
                <a:srgbClr val="0070C0"/>
              </a:buClr>
              <a:buFont typeface="Wingdings 3" panose="05040102010807070707" pitchFamily="18" charset="2"/>
              <a:buChar char=""/>
            </a:pPr>
            <a:r>
              <a:rPr lang="en-US" sz="2050" dirty="0"/>
              <a:t>Thin content pages don’t have useful content of their own. They are just full of links that push visitors to other web </a:t>
            </a:r>
            <a:r>
              <a:rPr lang="en-US" sz="2050" dirty="0" smtClean="0"/>
              <a:t>pages and </a:t>
            </a:r>
            <a:r>
              <a:rPr lang="en-US" sz="2050" dirty="0"/>
              <a:t>they get paid for every click-through they generate. Often thin content pages live on abandoned websites, also known </a:t>
            </a:r>
            <a:r>
              <a:rPr lang="en-US" sz="2050" dirty="0" smtClean="0"/>
              <a:t>as parked </a:t>
            </a:r>
            <a:r>
              <a:rPr lang="en-US" sz="2050" dirty="0"/>
              <a:t>sites, which are filled with random, low-quality sales links from dishonest sellers or for unreliable products.</a:t>
            </a:r>
            <a:endParaRPr lang="en-US" sz="2050" b="1" dirty="0"/>
          </a:p>
        </p:txBody>
      </p:sp>
      <p:pic>
        <p:nvPicPr>
          <p:cNvPr id="49154" name="Picture 2" descr="Image result for thin content website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447" y="3384424"/>
            <a:ext cx="4208537" cy="3206504"/>
          </a:xfrm>
          <a:prstGeom prst="rect">
            <a:avLst/>
          </a:prstGeom>
          <a:noFill/>
          <a:extLst>
            <a:ext uri="{909E8E84-426E-40DD-AFC4-6F175D3DCCD1}">
              <a14:hiddenFill xmlns:a14="http://schemas.microsoft.com/office/drawing/2010/main">
                <a:solidFill>
                  <a:srgbClr val="FFFFFF"/>
                </a:solidFill>
              </a14:hiddenFill>
            </a:ext>
          </a:extLst>
        </p:spPr>
      </p:pic>
      <p:pic>
        <p:nvPicPr>
          <p:cNvPr id="49156" name="Picture 4" descr="Image result for thin content website examp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8773" y="3412710"/>
            <a:ext cx="4230940" cy="231074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133190" y="6157822"/>
            <a:ext cx="2929969" cy="430887"/>
          </a:xfrm>
          <a:prstGeom prst="rect">
            <a:avLst/>
          </a:prstGeom>
          <a:noFill/>
        </p:spPr>
        <p:txBody>
          <a:bodyPr wrap="none" lIns="45720" rIns="45720" rtlCol="0">
            <a:spAutoFit/>
          </a:bodyPr>
          <a:lstStyle/>
          <a:p>
            <a:pPr indent="509588">
              <a:buClr>
                <a:srgbClr val="C00000"/>
              </a:buClr>
              <a:buSzPct val="80000"/>
              <a:buFont typeface="Arial" panose="020B0604020202020204" pitchFamily="34" charset="0"/>
              <a:buChar char="▲"/>
            </a:pPr>
            <a:r>
              <a:rPr lang="en-US" sz="2200" dirty="0" smtClean="0"/>
              <a:t>Thin Content Sites</a:t>
            </a:r>
          </a:p>
        </p:txBody>
      </p:sp>
    </p:spTree>
    <p:extLst>
      <p:ext uri="{BB962C8B-B14F-4D97-AF65-F5344CB8AC3E}">
        <p14:creationId xmlns:p14="http://schemas.microsoft.com/office/powerpoint/2010/main" val="1548156821"/>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Internet – Who to Trust</a:t>
            </a:r>
            <a:endParaRPr lang="en-GB" sz="4000" b="1" dirty="0" smtClean="0"/>
          </a:p>
        </p:txBody>
      </p:sp>
      <p:sp>
        <p:nvSpPr>
          <p:cNvPr id="34" name="Rectangle 33"/>
          <p:cNvSpPr/>
          <p:nvPr/>
        </p:nvSpPr>
        <p:spPr>
          <a:xfrm>
            <a:off x="136744" y="1124744"/>
            <a:ext cx="8712969" cy="2308324"/>
          </a:xfrm>
          <a:prstGeom prst="rect">
            <a:avLst/>
          </a:prstGeom>
        </p:spPr>
        <p:txBody>
          <a:bodyPr wrap="square">
            <a:spAutoFit/>
          </a:bodyPr>
          <a:lstStyle/>
          <a:p>
            <a:pPr>
              <a:buClr>
                <a:srgbClr val="0070C0"/>
              </a:buClr>
            </a:pPr>
            <a:r>
              <a:rPr lang="en-US" sz="2400" b="1" dirty="0" smtClean="0">
                <a:solidFill>
                  <a:schemeClr val="tx2"/>
                </a:solidFill>
              </a:rPr>
              <a:t>Content </a:t>
            </a:r>
            <a:r>
              <a:rPr lang="en-US" sz="2400" b="1" dirty="0">
                <a:solidFill>
                  <a:schemeClr val="tx2"/>
                </a:solidFill>
              </a:rPr>
              <a:t>farms</a:t>
            </a:r>
          </a:p>
          <a:p>
            <a:pPr marL="396875" indent="-396875">
              <a:buClr>
                <a:srgbClr val="0070C0"/>
              </a:buClr>
              <a:buFont typeface="Wingdings 3" panose="05040102010807070707" pitchFamily="18" charset="2"/>
              <a:buChar char=""/>
            </a:pPr>
            <a:r>
              <a:rPr lang="en-US" sz="2400" dirty="0"/>
              <a:t>Content farms have a high </a:t>
            </a:r>
            <a:r>
              <a:rPr lang="en-US" sz="2400" dirty="0" smtClean="0"/>
              <a:t>advert-to-content </a:t>
            </a:r>
            <a:r>
              <a:rPr lang="en-US" sz="2400" dirty="0"/>
              <a:t>ratio. This means that they contain a lot more adverts than useful text. </a:t>
            </a:r>
            <a:r>
              <a:rPr lang="en-US" sz="2400" dirty="0" smtClean="0"/>
              <a:t>Often content </a:t>
            </a:r>
            <a:r>
              <a:rPr lang="en-US" sz="2400" dirty="0"/>
              <a:t>farms have been built in a hurry with little effort, even repeating text to make the website appear larger and </a:t>
            </a:r>
            <a:r>
              <a:rPr lang="en-US" sz="2400" dirty="0" smtClean="0"/>
              <a:t>more useful </a:t>
            </a:r>
            <a:r>
              <a:rPr lang="en-US" sz="2400" dirty="0"/>
              <a:t>than it actually is.</a:t>
            </a:r>
            <a:endParaRPr lang="en-US" sz="2400" b="1" dirty="0"/>
          </a:p>
        </p:txBody>
      </p:sp>
      <p:sp>
        <p:nvSpPr>
          <p:cNvPr id="2" name="TextBox 1"/>
          <p:cNvSpPr txBox="1"/>
          <p:nvPr/>
        </p:nvSpPr>
        <p:spPr>
          <a:xfrm>
            <a:off x="3476375" y="6165304"/>
            <a:ext cx="3040576" cy="430887"/>
          </a:xfrm>
          <a:prstGeom prst="rect">
            <a:avLst/>
          </a:prstGeom>
          <a:noFill/>
        </p:spPr>
        <p:txBody>
          <a:bodyPr wrap="none" lIns="45720" rIns="45720" rtlCol="0">
            <a:spAutoFit/>
          </a:bodyPr>
          <a:lstStyle/>
          <a:p>
            <a:pPr indent="509588">
              <a:buClr>
                <a:srgbClr val="C00000"/>
              </a:buClr>
              <a:buSzPct val="80000"/>
              <a:buFont typeface="Arial" panose="020B0604020202020204" pitchFamily="34" charset="0"/>
              <a:buChar char="▲"/>
            </a:pPr>
            <a:r>
              <a:rPr lang="en-US" sz="2200" dirty="0" smtClean="0"/>
              <a:t>Content Farm Sites</a:t>
            </a:r>
          </a:p>
        </p:txBody>
      </p:sp>
      <p:pic>
        <p:nvPicPr>
          <p:cNvPr id="55298" name="Picture 2" descr="Image result for content farm website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276" y="3586520"/>
            <a:ext cx="4727771" cy="2578784"/>
          </a:xfrm>
          <a:prstGeom prst="rect">
            <a:avLst/>
          </a:prstGeom>
          <a:noFill/>
          <a:extLst>
            <a:ext uri="{909E8E84-426E-40DD-AFC4-6F175D3DCCD1}">
              <a14:hiddenFill xmlns:a14="http://schemas.microsoft.com/office/drawing/2010/main">
                <a:solidFill>
                  <a:srgbClr val="FFFFFF"/>
                </a:solidFill>
              </a14:hiddenFill>
            </a:ext>
          </a:extLst>
        </p:spPr>
      </p:pic>
      <p:pic>
        <p:nvPicPr>
          <p:cNvPr id="55300" name="Picture 4" descr="Image result for websites with more ads than cont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4414" y="3586520"/>
            <a:ext cx="3721540" cy="2515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670958"/>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Internet – Who to Trust</a:t>
            </a:r>
            <a:endParaRPr lang="en-GB" sz="4000" b="1" dirty="0" smtClean="0"/>
          </a:p>
        </p:txBody>
      </p:sp>
      <p:sp>
        <p:nvSpPr>
          <p:cNvPr id="34" name="Rectangle 33"/>
          <p:cNvSpPr/>
          <p:nvPr/>
        </p:nvSpPr>
        <p:spPr>
          <a:xfrm>
            <a:off x="136744" y="1124744"/>
            <a:ext cx="8712969" cy="2554545"/>
          </a:xfrm>
          <a:prstGeom prst="rect">
            <a:avLst/>
          </a:prstGeom>
        </p:spPr>
        <p:txBody>
          <a:bodyPr wrap="square">
            <a:spAutoFit/>
          </a:bodyPr>
          <a:lstStyle/>
          <a:p>
            <a:pPr>
              <a:buClr>
                <a:srgbClr val="0070C0"/>
              </a:buClr>
            </a:pPr>
            <a:r>
              <a:rPr lang="en-US" sz="1940" b="1" dirty="0" smtClean="0">
                <a:solidFill>
                  <a:schemeClr val="tx2"/>
                </a:solidFill>
              </a:rPr>
              <a:t>Spam </a:t>
            </a:r>
            <a:r>
              <a:rPr lang="en-US" sz="1940" b="1" dirty="0">
                <a:solidFill>
                  <a:schemeClr val="tx2"/>
                </a:solidFill>
              </a:rPr>
              <a:t>web pages</a:t>
            </a:r>
          </a:p>
          <a:p>
            <a:pPr marL="396875" indent="-396875">
              <a:buClr>
                <a:srgbClr val="0070C0"/>
              </a:buClr>
              <a:buFont typeface="Wingdings 3" panose="05040102010807070707" pitchFamily="18" charset="2"/>
              <a:buChar char=""/>
            </a:pPr>
            <a:r>
              <a:rPr lang="en-US" sz="1940" dirty="0"/>
              <a:t>Spam web pages are used to manipulate search engine results. They want you to click through to as many of the pages </a:t>
            </a:r>
            <a:r>
              <a:rPr lang="en-US" sz="1940" dirty="0" smtClean="0"/>
              <a:t>to which </a:t>
            </a:r>
            <a:r>
              <a:rPr lang="en-US" sz="1940" dirty="0"/>
              <a:t>they provide links as possible, because they get paid for people viewing banners and clicking through to </a:t>
            </a:r>
            <a:r>
              <a:rPr lang="en-US" sz="1940" dirty="0" smtClean="0"/>
              <a:t>other websites.</a:t>
            </a:r>
          </a:p>
          <a:p>
            <a:pPr marL="396875" indent="-396875">
              <a:buClr>
                <a:srgbClr val="0070C0"/>
              </a:buClr>
              <a:buFont typeface="Wingdings 3" panose="05040102010807070707" pitchFamily="18" charset="2"/>
              <a:buChar char=""/>
            </a:pPr>
            <a:r>
              <a:rPr lang="en-US" sz="1940" dirty="0" smtClean="0"/>
              <a:t>The </a:t>
            </a:r>
            <a:r>
              <a:rPr lang="en-US" sz="1940" dirty="0"/>
              <a:t>content on these spam web pages is rarely related. For instance, a spam web page disguised as a web </a:t>
            </a:r>
            <a:r>
              <a:rPr lang="en-US" sz="1940" dirty="0" smtClean="0"/>
              <a:t>page that </a:t>
            </a:r>
            <a:r>
              <a:rPr lang="en-US" sz="1940" dirty="0"/>
              <a:t>sells tablet computers might contain links to dubious web pages.</a:t>
            </a:r>
            <a:endParaRPr lang="en-US" sz="1940" b="1" dirty="0"/>
          </a:p>
        </p:txBody>
      </p:sp>
      <p:sp>
        <p:nvSpPr>
          <p:cNvPr id="7" name="Rectangle 6"/>
          <p:cNvSpPr/>
          <p:nvPr/>
        </p:nvSpPr>
        <p:spPr>
          <a:xfrm>
            <a:off x="179512" y="3621587"/>
            <a:ext cx="2893847" cy="2492990"/>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1940" b="1" dirty="0" smtClean="0">
                <a:solidFill>
                  <a:srgbClr val="002060"/>
                </a:solidFill>
                <a:latin typeface="Arial" panose="020B0604020202020204" pitchFamily="34" charset="0"/>
                <a:cs typeface="Arial" panose="020B0604020202020204" pitchFamily="34" charset="0"/>
              </a:rPr>
              <a:t>Think-IT</a:t>
            </a:r>
            <a:endParaRPr lang="en-US" sz="1940" b="1" dirty="0">
              <a:solidFill>
                <a:srgbClr val="002060"/>
              </a:solidFill>
              <a:latin typeface="Arial" panose="020B0604020202020204" pitchFamily="34" charset="0"/>
              <a:cs typeface="Arial" panose="020B0604020202020204" pitchFamily="34" charset="0"/>
            </a:endParaRPr>
          </a:p>
          <a:p>
            <a:pPr marL="741363" indent="-741363"/>
            <a:r>
              <a:rPr lang="en-US" sz="1940" b="1" dirty="0"/>
              <a:t>6.2.1 </a:t>
            </a:r>
            <a:r>
              <a:rPr lang="en-US" sz="1940" b="1" dirty="0" smtClean="0"/>
              <a:t>	</a:t>
            </a:r>
            <a:r>
              <a:rPr lang="en-US" sz="1940" dirty="0" smtClean="0"/>
              <a:t>What </a:t>
            </a:r>
            <a:r>
              <a:rPr lang="en-US" sz="1940" dirty="0"/>
              <a:t>makes it possible </a:t>
            </a:r>
            <a:r>
              <a:rPr lang="en-US" sz="1940" dirty="0" smtClean="0"/>
              <a:t>to create </a:t>
            </a:r>
            <a:r>
              <a:rPr lang="en-US" sz="1940" dirty="0"/>
              <a:t>bogus websites?</a:t>
            </a:r>
          </a:p>
          <a:p>
            <a:pPr marL="741363" indent="-741363"/>
            <a:r>
              <a:rPr lang="en-US" sz="1940" b="1" dirty="0"/>
              <a:t>6.2.2 </a:t>
            </a:r>
            <a:r>
              <a:rPr lang="en-US" sz="1940" b="1" dirty="0" smtClean="0"/>
              <a:t>	</a:t>
            </a:r>
            <a:r>
              <a:rPr lang="en-US" sz="1940" dirty="0" smtClean="0"/>
              <a:t>How </a:t>
            </a:r>
            <a:r>
              <a:rPr lang="en-US" sz="1940" dirty="0"/>
              <a:t>do you stay safe on the web and avoid bogus web pages?</a:t>
            </a:r>
            <a:endParaRPr lang="en-US" sz="1940" dirty="0" smtClean="0">
              <a:solidFill>
                <a:srgbClr val="000000"/>
              </a:solidFill>
              <a:latin typeface="Arial" panose="020B0604020202020204" pitchFamily="34" charset="0"/>
              <a:cs typeface="Arial" panose="020B0604020202020204" pitchFamily="34" charset="0"/>
            </a:endParaRPr>
          </a:p>
        </p:txBody>
      </p:sp>
      <p:sp>
        <p:nvSpPr>
          <p:cNvPr id="8" name="Oval 7"/>
          <p:cNvSpPr/>
          <p:nvPr/>
        </p:nvSpPr>
        <p:spPr>
          <a:xfrm rot="1949270">
            <a:off x="2755222" y="3502283"/>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9" name="Rectangle 8"/>
          <p:cNvSpPr/>
          <p:nvPr/>
        </p:nvSpPr>
        <p:spPr>
          <a:xfrm>
            <a:off x="3266368" y="3621587"/>
            <a:ext cx="5626112" cy="3032207"/>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940" b="1" dirty="0" smtClean="0">
                <a:solidFill>
                  <a:srgbClr val="002060"/>
                </a:solidFill>
                <a:latin typeface="Arial" panose="020B0604020202020204" pitchFamily="34" charset="0"/>
                <a:cs typeface="Arial" panose="020B0604020202020204" pitchFamily="34" charset="0"/>
              </a:rPr>
              <a:t>Compute-IT</a:t>
            </a:r>
            <a:endParaRPr lang="en-US" sz="1940" b="1" dirty="0">
              <a:solidFill>
                <a:srgbClr val="002060"/>
              </a:solidFill>
              <a:latin typeface="Arial" panose="020B0604020202020204" pitchFamily="34" charset="0"/>
              <a:cs typeface="Arial" panose="020B0604020202020204" pitchFamily="34" charset="0"/>
            </a:endParaRPr>
          </a:p>
          <a:p>
            <a:pPr marL="690563" indent="-690563">
              <a:buClr>
                <a:srgbClr val="C00000"/>
              </a:buClr>
              <a:tabLst>
                <a:tab pos="2420938" algn="l"/>
              </a:tabLst>
            </a:pPr>
            <a:r>
              <a:rPr lang="en-US" sz="1940" b="1" dirty="0" smtClean="0">
                <a:solidFill>
                  <a:srgbClr val="000000"/>
                </a:solidFill>
                <a:latin typeface="Arial" panose="020B0604020202020204" pitchFamily="34" charset="0"/>
                <a:cs typeface="Arial" panose="020B0604020202020204" pitchFamily="34" charset="0"/>
              </a:rPr>
              <a:t>6.2.3	</a:t>
            </a:r>
            <a:r>
              <a:rPr lang="en-US" sz="1940" dirty="0" smtClean="0">
                <a:solidFill>
                  <a:srgbClr val="000000"/>
                </a:solidFill>
                <a:latin typeface="Arial" panose="020B0604020202020204" pitchFamily="34" charset="0"/>
                <a:cs typeface="Arial" panose="020B0604020202020204" pitchFamily="34" charset="0"/>
              </a:rPr>
              <a:t>Google </a:t>
            </a:r>
            <a:r>
              <a:rPr lang="en-US" sz="1940" dirty="0">
                <a:solidFill>
                  <a:srgbClr val="000000"/>
                </a:solidFill>
                <a:latin typeface="Arial" panose="020B0604020202020204" pitchFamily="34" charset="0"/>
                <a:cs typeface="Arial" panose="020B0604020202020204" pitchFamily="34" charset="0"/>
              </a:rPr>
              <a:t>provides guidance on how to create effective, high-quality websites. Search for ‘Google quality </a:t>
            </a:r>
            <a:r>
              <a:rPr lang="en-US" sz="1940" dirty="0" smtClean="0">
                <a:solidFill>
                  <a:srgbClr val="000000"/>
                </a:solidFill>
                <a:latin typeface="Arial" panose="020B0604020202020204" pitchFamily="34" charset="0"/>
                <a:cs typeface="Arial" panose="020B0604020202020204" pitchFamily="34" charset="0"/>
              </a:rPr>
              <a:t>guidelines’ and </a:t>
            </a:r>
            <a:r>
              <a:rPr lang="en-US" sz="1940" dirty="0">
                <a:solidFill>
                  <a:srgbClr val="000000"/>
                </a:solidFill>
                <a:latin typeface="Arial" panose="020B0604020202020204" pitchFamily="34" charset="0"/>
                <a:cs typeface="Arial" panose="020B0604020202020204" pitchFamily="34" charset="0"/>
              </a:rPr>
              <a:t>you’ll find a list of practices it encourages you to avoid. Follow the links in the list and note down, for </a:t>
            </a:r>
            <a:r>
              <a:rPr lang="en-US" sz="1940" dirty="0" smtClean="0">
                <a:solidFill>
                  <a:srgbClr val="000000"/>
                </a:solidFill>
                <a:latin typeface="Arial" panose="020B0604020202020204" pitchFamily="34" charset="0"/>
                <a:cs typeface="Arial" panose="020B0604020202020204" pitchFamily="34" charset="0"/>
              </a:rPr>
              <a:t>each practice</a:t>
            </a:r>
            <a:r>
              <a:rPr lang="en-US" sz="1940" dirty="0">
                <a:solidFill>
                  <a:srgbClr val="000000"/>
                </a:solidFill>
                <a:latin typeface="Arial" panose="020B0604020202020204" pitchFamily="34" charset="0"/>
                <a:cs typeface="Arial" panose="020B0604020202020204" pitchFamily="34" charset="0"/>
              </a:rPr>
              <a:t>, whether you have ever visited websites that do not follow their advice. Can you remember how you </a:t>
            </a:r>
            <a:r>
              <a:rPr lang="en-US" sz="1940" dirty="0" smtClean="0">
                <a:solidFill>
                  <a:srgbClr val="000000"/>
                </a:solidFill>
                <a:latin typeface="Arial" panose="020B0604020202020204" pitchFamily="34" charset="0"/>
                <a:cs typeface="Arial" panose="020B0604020202020204" pitchFamily="34" charset="0"/>
              </a:rPr>
              <a:t>ended up </a:t>
            </a:r>
            <a:r>
              <a:rPr lang="en-US" sz="1940" dirty="0">
                <a:solidFill>
                  <a:srgbClr val="000000"/>
                </a:solidFill>
                <a:latin typeface="Arial" panose="020B0604020202020204" pitchFamily="34" charset="0"/>
                <a:cs typeface="Arial" panose="020B0604020202020204" pitchFamily="34" charset="0"/>
              </a:rPr>
              <a:t>at those websites?</a:t>
            </a:r>
            <a:endParaRPr lang="en-GB" sz="194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949270">
            <a:off x="8574342" y="3447271"/>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341683"/>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Evaluating Web Content</a:t>
            </a:r>
            <a:endParaRPr lang="en-GB" sz="4000" b="1" dirty="0" smtClean="0"/>
          </a:p>
        </p:txBody>
      </p:sp>
      <p:sp>
        <p:nvSpPr>
          <p:cNvPr id="34" name="Rectangle 33"/>
          <p:cNvSpPr/>
          <p:nvPr/>
        </p:nvSpPr>
        <p:spPr>
          <a:xfrm>
            <a:off x="136744" y="1124744"/>
            <a:ext cx="8712969" cy="3139321"/>
          </a:xfrm>
          <a:prstGeom prst="rect">
            <a:avLst/>
          </a:prstGeom>
        </p:spPr>
        <p:txBody>
          <a:bodyPr wrap="square">
            <a:spAutoFit/>
          </a:bodyPr>
          <a:lstStyle/>
          <a:p>
            <a:pPr>
              <a:buClr>
                <a:srgbClr val="0070C0"/>
              </a:buClr>
            </a:pPr>
            <a:r>
              <a:rPr lang="en-US" sz="1980" b="1" dirty="0" smtClean="0">
                <a:solidFill>
                  <a:schemeClr val="tx2"/>
                </a:solidFill>
              </a:rPr>
              <a:t>Evaluating </a:t>
            </a:r>
            <a:r>
              <a:rPr lang="en-US" sz="1980" b="1" dirty="0">
                <a:solidFill>
                  <a:schemeClr val="tx2"/>
                </a:solidFill>
              </a:rPr>
              <a:t>content on the web</a:t>
            </a:r>
          </a:p>
          <a:p>
            <a:pPr marL="396875" indent="-396875">
              <a:buClr>
                <a:srgbClr val="0070C0"/>
              </a:buClr>
              <a:buFont typeface="Wingdings 3" panose="05040102010807070707" pitchFamily="18" charset="2"/>
              <a:buChar char=""/>
            </a:pPr>
            <a:r>
              <a:rPr lang="en-US" sz="1980" dirty="0"/>
              <a:t>Once you have discounted the bogus (unreliable and untrustworthy) websites, there is still a great deal of fantastic stuff </a:t>
            </a:r>
            <a:r>
              <a:rPr lang="en-US" sz="1980" dirty="0" smtClean="0"/>
              <a:t>on the </a:t>
            </a:r>
            <a:r>
              <a:rPr lang="en-US" sz="1980" dirty="0"/>
              <a:t>web. It is a particularly useful place to gather information about all sorts of subjects, from the latest research on </a:t>
            </a:r>
            <a:r>
              <a:rPr lang="en-US" sz="1980" dirty="0" smtClean="0"/>
              <a:t>medical advances </a:t>
            </a:r>
            <a:r>
              <a:rPr lang="en-US" sz="1980" dirty="0"/>
              <a:t>to facts and figures about pop stars and the achievements of sports men and </a:t>
            </a:r>
            <a:r>
              <a:rPr lang="en-US" sz="1980" dirty="0" smtClean="0"/>
              <a:t>women.</a:t>
            </a:r>
          </a:p>
          <a:p>
            <a:pPr marL="396875" indent="-396875">
              <a:buClr>
                <a:srgbClr val="0070C0"/>
              </a:buClr>
              <a:buFont typeface="Wingdings 3" panose="05040102010807070707" pitchFamily="18" charset="2"/>
              <a:buChar char=""/>
            </a:pPr>
            <a:r>
              <a:rPr lang="en-US" sz="1980" dirty="0" smtClean="0"/>
              <a:t>It </a:t>
            </a:r>
            <a:r>
              <a:rPr lang="en-US" sz="1980" dirty="0"/>
              <a:t>is important to </a:t>
            </a:r>
            <a:r>
              <a:rPr lang="en-US" sz="1980" dirty="0" err="1" smtClean="0"/>
              <a:t>recognise</a:t>
            </a:r>
            <a:r>
              <a:rPr lang="en-US" sz="1980" dirty="0" smtClean="0"/>
              <a:t>, however</a:t>
            </a:r>
            <a:r>
              <a:rPr lang="en-US" sz="1980" dirty="0"/>
              <a:t>, that there is very little censorship of web content. Alongside all the accurate information there is a lot </a:t>
            </a:r>
            <a:r>
              <a:rPr lang="en-US" sz="1980" dirty="0" smtClean="0"/>
              <a:t>of unreliable </a:t>
            </a:r>
            <a:r>
              <a:rPr lang="en-US" sz="1980" dirty="0"/>
              <a:t>and even incorrect and misleading information available for you to look at.</a:t>
            </a:r>
            <a:endParaRPr lang="en-US" sz="1980" b="1" dirty="0"/>
          </a:p>
        </p:txBody>
      </p:sp>
      <p:sp>
        <p:nvSpPr>
          <p:cNvPr id="9" name="Rectangle 8"/>
          <p:cNvSpPr/>
          <p:nvPr/>
        </p:nvSpPr>
        <p:spPr>
          <a:xfrm>
            <a:off x="165110" y="4413675"/>
            <a:ext cx="8727370" cy="2225225"/>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980" b="1" dirty="0" smtClean="0">
                <a:solidFill>
                  <a:srgbClr val="002060"/>
                </a:solidFill>
                <a:latin typeface="Arial" panose="020B0604020202020204" pitchFamily="34" charset="0"/>
                <a:cs typeface="Arial" panose="020B0604020202020204" pitchFamily="34" charset="0"/>
              </a:rPr>
              <a:t>Compute-IT</a:t>
            </a:r>
            <a:endParaRPr lang="en-US" sz="1980" b="1" dirty="0">
              <a:solidFill>
                <a:srgbClr val="002060"/>
              </a:solidFill>
              <a:latin typeface="Arial" panose="020B0604020202020204" pitchFamily="34" charset="0"/>
              <a:cs typeface="Arial" panose="020B0604020202020204" pitchFamily="34" charset="0"/>
            </a:endParaRPr>
          </a:p>
          <a:p>
            <a:pPr marL="690563" indent="-690563">
              <a:buClr>
                <a:srgbClr val="C00000"/>
              </a:buClr>
              <a:tabLst>
                <a:tab pos="2420938" algn="l"/>
              </a:tabLst>
            </a:pPr>
            <a:r>
              <a:rPr lang="en-US" sz="1980" b="1" dirty="0" smtClean="0">
                <a:solidFill>
                  <a:srgbClr val="000000"/>
                </a:solidFill>
                <a:latin typeface="Arial" panose="020B0604020202020204" pitchFamily="34" charset="0"/>
                <a:cs typeface="Arial" panose="020B0604020202020204" pitchFamily="34" charset="0"/>
              </a:rPr>
              <a:t>6.2.3	</a:t>
            </a:r>
            <a:r>
              <a:rPr lang="en-US" sz="1980" dirty="0" smtClean="0">
                <a:solidFill>
                  <a:srgbClr val="000000"/>
                </a:solidFill>
                <a:latin typeface="Arial" panose="020B0604020202020204" pitchFamily="34" charset="0"/>
                <a:cs typeface="Arial" panose="020B0604020202020204" pitchFamily="34" charset="0"/>
              </a:rPr>
              <a:t>Bloomberg </a:t>
            </a:r>
            <a:r>
              <a:rPr lang="en-US" sz="1980" dirty="0">
                <a:solidFill>
                  <a:srgbClr val="000000"/>
                </a:solidFill>
                <a:latin typeface="Arial" panose="020B0604020202020204" pitchFamily="34" charset="0"/>
                <a:cs typeface="Arial" panose="020B0604020202020204" pitchFamily="34" charset="0"/>
              </a:rPr>
              <a:t>Businessweek is a magazine and website published by Bloomberg, a company that is a leader in </a:t>
            </a:r>
            <a:r>
              <a:rPr lang="en-US" sz="1980" dirty="0" smtClean="0">
                <a:solidFill>
                  <a:srgbClr val="000000"/>
                </a:solidFill>
                <a:latin typeface="Arial" panose="020B0604020202020204" pitchFamily="34" charset="0"/>
                <a:cs typeface="Arial" panose="020B0604020202020204" pitchFamily="34" charset="0"/>
              </a:rPr>
              <a:t>global business </a:t>
            </a:r>
            <a:r>
              <a:rPr lang="en-US" sz="1980" dirty="0">
                <a:solidFill>
                  <a:srgbClr val="000000"/>
                </a:solidFill>
                <a:latin typeface="Arial" panose="020B0604020202020204" pitchFamily="34" charset="0"/>
                <a:cs typeface="Arial" panose="020B0604020202020204" pitchFamily="34" charset="0"/>
              </a:rPr>
              <a:t>and financial information. It </a:t>
            </a:r>
            <a:r>
              <a:rPr lang="en-US" sz="1980" dirty="0" err="1">
                <a:solidFill>
                  <a:srgbClr val="000000"/>
                </a:solidFill>
                <a:latin typeface="Arial" panose="020B0604020202020204" pitchFamily="34" charset="0"/>
                <a:cs typeface="Arial" panose="020B0604020202020204" pitchFamily="34" charset="0"/>
              </a:rPr>
              <a:t>analysed</a:t>
            </a:r>
            <a:r>
              <a:rPr lang="en-US" sz="1980" dirty="0">
                <a:solidFill>
                  <a:srgbClr val="000000"/>
                </a:solidFill>
                <a:latin typeface="Arial" panose="020B0604020202020204" pitchFamily="34" charset="0"/>
                <a:cs typeface="Arial" panose="020B0604020202020204" pitchFamily="34" charset="0"/>
              </a:rPr>
              <a:t> the money hip-hop artists claim ‘in their lyrics’ to have and </a:t>
            </a:r>
            <a:r>
              <a:rPr lang="en-US" sz="1980" dirty="0" smtClean="0">
                <a:solidFill>
                  <a:srgbClr val="000000"/>
                </a:solidFill>
                <a:latin typeface="Arial" panose="020B0604020202020204" pitchFamily="34" charset="0"/>
                <a:cs typeface="Arial" panose="020B0604020202020204" pitchFamily="34" charset="0"/>
              </a:rPr>
              <a:t>their actual </a:t>
            </a:r>
            <a:r>
              <a:rPr lang="en-US" sz="1980" dirty="0">
                <a:solidFill>
                  <a:srgbClr val="000000"/>
                </a:solidFill>
                <a:latin typeface="Arial" panose="020B0604020202020204" pitchFamily="34" charset="0"/>
                <a:cs typeface="Arial" panose="020B0604020202020204" pitchFamily="34" charset="0"/>
              </a:rPr>
              <a:t>wealth. Visit </a:t>
            </a:r>
            <a:r>
              <a:rPr lang="en-US" sz="1980" b="1" dirty="0">
                <a:solidFill>
                  <a:srgbClr val="000000"/>
                </a:solidFill>
                <a:latin typeface="Arial" panose="020B0604020202020204" pitchFamily="34" charset="0"/>
                <a:cs typeface="Arial" panose="020B0604020202020204" pitchFamily="34" charset="0"/>
                <a:hlinkClick r:id="rId3"/>
              </a:rPr>
              <a:t>http://</a:t>
            </a:r>
            <a:r>
              <a:rPr lang="en-US" sz="1980" b="1" dirty="0" smtClean="0">
                <a:solidFill>
                  <a:srgbClr val="000000"/>
                </a:solidFill>
                <a:latin typeface="Arial" panose="020B0604020202020204" pitchFamily="34" charset="0"/>
                <a:cs typeface="Arial" panose="020B0604020202020204" pitchFamily="34" charset="0"/>
                <a:hlinkClick r:id="rId3"/>
              </a:rPr>
              <a:t>tinyurl.com/k2yl3p8</a:t>
            </a:r>
            <a:r>
              <a:rPr lang="en-US" sz="1980" dirty="0" smtClean="0">
                <a:solidFill>
                  <a:srgbClr val="000000"/>
                </a:solidFill>
                <a:latin typeface="Arial" panose="020B0604020202020204" pitchFamily="34" charset="0"/>
                <a:cs typeface="Arial" panose="020B0604020202020204" pitchFamily="34" charset="0"/>
              </a:rPr>
              <a:t> to </a:t>
            </a:r>
            <a:r>
              <a:rPr lang="en-US" sz="1980" dirty="0">
                <a:solidFill>
                  <a:srgbClr val="000000"/>
                </a:solidFill>
                <a:latin typeface="Arial" panose="020B0604020202020204" pitchFamily="34" charset="0"/>
                <a:cs typeface="Arial" panose="020B0604020202020204" pitchFamily="34" charset="0"/>
              </a:rPr>
              <a:t>see what they discovered. Look at the information for Lil </a:t>
            </a:r>
            <a:r>
              <a:rPr lang="en-US" sz="1980" dirty="0" smtClean="0">
                <a:solidFill>
                  <a:srgbClr val="000000"/>
                </a:solidFill>
                <a:latin typeface="Arial" panose="020B0604020202020204" pitchFamily="34" charset="0"/>
                <a:cs typeface="Arial" panose="020B0604020202020204" pitchFamily="34" charset="0"/>
              </a:rPr>
              <a:t>Wayne and </a:t>
            </a:r>
            <a:r>
              <a:rPr lang="en-US" sz="1980" dirty="0">
                <a:solidFill>
                  <a:srgbClr val="000000"/>
                </a:solidFill>
                <a:latin typeface="Arial" panose="020B0604020202020204" pitchFamily="34" charset="0"/>
                <a:cs typeface="Arial" panose="020B0604020202020204" pitchFamily="34" charset="0"/>
              </a:rPr>
              <a:t>50 cent. Are you surprised?</a:t>
            </a:r>
            <a:endParaRPr lang="en-GB" sz="198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949270">
            <a:off x="8502334" y="4239359"/>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3522380"/>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Evaluating Web Content</a:t>
            </a:r>
            <a:endParaRPr lang="en-GB" sz="4000" b="1" dirty="0" smtClean="0"/>
          </a:p>
        </p:txBody>
      </p:sp>
      <p:sp>
        <p:nvSpPr>
          <p:cNvPr id="34" name="Rectangle 33"/>
          <p:cNvSpPr/>
          <p:nvPr/>
        </p:nvSpPr>
        <p:spPr>
          <a:xfrm>
            <a:off x="136744" y="1124744"/>
            <a:ext cx="8712969" cy="4154984"/>
          </a:xfrm>
          <a:prstGeom prst="rect">
            <a:avLst/>
          </a:prstGeom>
        </p:spPr>
        <p:txBody>
          <a:bodyPr wrap="square">
            <a:spAutoFit/>
          </a:bodyPr>
          <a:lstStyle/>
          <a:p>
            <a:pPr marL="465138" indent="-465138">
              <a:buClr>
                <a:srgbClr val="0070C0"/>
              </a:buClr>
            </a:pPr>
            <a:r>
              <a:rPr lang="en-US" sz="2400" b="1" dirty="0" smtClean="0">
                <a:solidFill>
                  <a:schemeClr val="tx2"/>
                </a:solidFill>
              </a:rPr>
              <a:t>Fact</a:t>
            </a:r>
            <a:r>
              <a:rPr lang="en-US" sz="2400" b="1" dirty="0">
                <a:solidFill>
                  <a:schemeClr val="tx2"/>
                </a:solidFill>
              </a:rPr>
              <a:t>, opinion and bias</a:t>
            </a:r>
          </a:p>
          <a:p>
            <a:pPr marL="465138" indent="-465138">
              <a:buClr>
                <a:srgbClr val="0070C0"/>
              </a:buClr>
              <a:buFont typeface="Wingdings 3" panose="05040102010807070707" pitchFamily="18" charset="2"/>
              <a:buChar char=""/>
            </a:pPr>
            <a:r>
              <a:rPr lang="en-US" sz="2400" dirty="0"/>
              <a:t>Some websites are written by non-specialists who present their thoughts and ideas on a subject as facts. Other websites </a:t>
            </a:r>
            <a:r>
              <a:rPr lang="en-US" sz="2400" dirty="0" smtClean="0"/>
              <a:t>are written </a:t>
            </a:r>
            <a:r>
              <a:rPr lang="en-US" sz="2400" dirty="0"/>
              <a:t>by very knowledgeable people, but are biased because they present just one side of the story</a:t>
            </a:r>
            <a:r>
              <a:rPr lang="en-US" sz="2400" dirty="0" smtClean="0"/>
              <a:t>.</a:t>
            </a:r>
          </a:p>
          <a:p>
            <a:pPr marL="465138" indent="-465138">
              <a:buClr>
                <a:srgbClr val="0070C0"/>
              </a:buClr>
              <a:buFont typeface="Wingdings 3" panose="05040102010807070707" pitchFamily="18" charset="2"/>
              <a:buChar char=""/>
            </a:pPr>
            <a:r>
              <a:rPr lang="en-US" sz="2400" dirty="0"/>
              <a:t>Wikipedia was founded in response to the huge quantity of poor-quality and biased information on the web. </a:t>
            </a:r>
            <a:endParaRPr lang="en-US" sz="2400" dirty="0" smtClean="0"/>
          </a:p>
          <a:p>
            <a:pPr marL="465138" indent="-465138">
              <a:buClr>
                <a:srgbClr val="0070C0"/>
              </a:buClr>
              <a:buFont typeface="Wingdings 3" panose="05040102010807070707" pitchFamily="18" charset="2"/>
              <a:buChar char=""/>
            </a:pPr>
            <a:r>
              <a:rPr lang="en-US" sz="2400" dirty="0" smtClean="0"/>
              <a:t>A </a:t>
            </a:r>
            <a:r>
              <a:rPr lang="en-US" sz="2400" b="1" dirty="0">
                <a:solidFill>
                  <a:schemeClr val="accent1"/>
                </a:solidFill>
              </a:rPr>
              <a:t>‘wiki’</a:t>
            </a:r>
            <a:r>
              <a:rPr lang="en-US" sz="2400" dirty="0"/>
              <a:t> is </a:t>
            </a:r>
            <a:r>
              <a:rPr lang="en-US" sz="2400" dirty="0" smtClean="0"/>
              <a:t>a website </a:t>
            </a:r>
            <a:r>
              <a:rPr lang="en-US" sz="2400" dirty="0"/>
              <a:t>developed collaboratively by a community of users and ‘</a:t>
            </a:r>
            <a:r>
              <a:rPr lang="en-US" sz="2400" dirty="0" err="1"/>
              <a:t>pedia</a:t>
            </a:r>
            <a:r>
              <a:rPr lang="en-US" sz="2400" dirty="0"/>
              <a:t>’ comes from ‘encyclopedia’, which is a </a:t>
            </a:r>
            <a:r>
              <a:rPr lang="en-US" sz="2400" dirty="0" smtClean="0"/>
              <a:t>book containing </a:t>
            </a:r>
            <a:r>
              <a:rPr lang="en-US" sz="2400" dirty="0"/>
              <a:t>accurate information on a lot of different subjects. Wikipedia prides itself on its lack of bias.</a:t>
            </a:r>
          </a:p>
        </p:txBody>
      </p:sp>
      <p:sp>
        <p:nvSpPr>
          <p:cNvPr id="6" name="Rectangle 5"/>
          <p:cNvSpPr/>
          <p:nvPr/>
        </p:nvSpPr>
        <p:spPr>
          <a:xfrm>
            <a:off x="179512" y="5376698"/>
            <a:ext cx="8712968" cy="1292662"/>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600" b="1" dirty="0" smtClean="0">
                <a:solidFill>
                  <a:srgbClr val="002060"/>
                </a:solidFill>
                <a:latin typeface="Arial" panose="020B0604020202020204" pitchFamily="34" charset="0"/>
                <a:cs typeface="Arial" panose="020B0604020202020204" pitchFamily="34" charset="0"/>
              </a:rPr>
              <a:t>Think-IT</a:t>
            </a:r>
            <a:endParaRPr lang="en-US" sz="2600" b="1" dirty="0">
              <a:solidFill>
                <a:srgbClr val="002060"/>
              </a:solidFill>
              <a:latin typeface="Arial" panose="020B0604020202020204" pitchFamily="34" charset="0"/>
              <a:cs typeface="Arial" panose="020B0604020202020204" pitchFamily="34" charset="0"/>
            </a:endParaRPr>
          </a:p>
          <a:p>
            <a:pPr marL="914400" indent="-914400">
              <a:buClr>
                <a:srgbClr val="C00000"/>
              </a:buClr>
              <a:tabLst>
                <a:tab pos="2070100" algn="l"/>
                <a:tab pos="3863975" algn="l"/>
                <a:tab pos="5468938" algn="l"/>
                <a:tab pos="6815138" algn="l"/>
              </a:tabLst>
            </a:pPr>
            <a:r>
              <a:rPr lang="en-US" sz="2600" b="1" dirty="0" smtClean="0">
                <a:solidFill>
                  <a:srgbClr val="000000"/>
                </a:solidFill>
                <a:latin typeface="Arial" panose="020B0604020202020204" pitchFamily="34" charset="0"/>
                <a:cs typeface="Arial" panose="020B0604020202020204" pitchFamily="34" charset="0"/>
              </a:rPr>
              <a:t>6.2.5</a:t>
            </a:r>
            <a:r>
              <a:rPr lang="en-US" sz="2600" dirty="0">
                <a:solidFill>
                  <a:srgbClr val="000000"/>
                </a:solidFill>
                <a:latin typeface="Arial" panose="020B0604020202020204" pitchFamily="34" charset="0"/>
                <a:cs typeface="Arial" panose="020B0604020202020204" pitchFamily="34" charset="0"/>
              </a:rPr>
              <a:t>	</a:t>
            </a:r>
            <a:r>
              <a:rPr lang="en-US" sz="2600" dirty="0" smtClean="0">
                <a:solidFill>
                  <a:srgbClr val="000000"/>
                </a:solidFill>
                <a:latin typeface="Arial" panose="020B0604020202020204" pitchFamily="34" charset="0"/>
                <a:cs typeface="Arial" panose="020B0604020202020204" pitchFamily="34" charset="0"/>
              </a:rPr>
              <a:t>How </a:t>
            </a:r>
            <a:r>
              <a:rPr lang="en-US" sz="2600" dirty="0">
                <a:solidFill>
                  <a:srgbClr val="000000"/>
                </a:solidFill>
                <a:latin typeface="Arial" panose="020B0604020202020204" pitchFamily="34" charset="0"/>
                <a:cs typeface="Arial" panose="020B0604020202020204" pitchFamily="34" charset="0"/>
              </a:rPr>
              <a:t>accurate do you think Wikipedia is as a source of information?</a:t>
            </a:r>
            <a:endParaRPr lang="en-US" sz="2600" dirty="0" smtClean="0">
              <a:solidFill>
                <a:srgbClr val="000000"/>
              </a:solidFill>
              <a:latin typeface="Arial" panose="020B0604020202020204" pitchFamily="34" charset="0"/>
              <a:cs typeface="Arial" panose="020B0604020202020204" pitchFamily="34" charset="0"/>
            </a:endParaRPr>
          </a:p>
        </p:txBody>
      </p:sp>
      <p:sp>
        <p:nvSpPr>
          <p:cNvPr id="7" name="Oval 6"/>
          <p:cNvSpPr/>
          <p:nvPr/>
        </p:nvSpPr>
        <p:spPr>
          <a:xfrm rot="1949270">
            <a:off x="8574342" y="5257394"/>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6106845"/>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Evaluating Web Content</a:t>
            </a:r>
            <a:endParaRPr lang="en-GB" sz="4000" b="1" dirty="0" smtClean="0"/>
          </a:p>
        </p:txBody>
      </p:sp>
      <p:sp>
        <p:nvSpPr>
          <p:cNvPr id="34" name="Rectangle 33"/>
          <p:cNvSpPr/>
          <p:nvPr/>
        </p:nvSpPr>
        <p:spPr>
          <a:xfrm>
            <a:off x="136744" y="1124744"/>
            <a:ext cx="8712969" cy="2554545"/>
          </a:xfrm>
          <a:prstGeom prst="rect">
            <a:avLst/>
          </a:prstGeom>
        </p:spPr>
        <p:txBody>
          <a:bodyPr wrap="square">
            <a:spAutoFit/>
          </a:bodyPr>
          <a:lstStyle/>
          <a:p>
            <a:pPr marL="465138" indent="-465138">
              <a:buClr>
                <a:srgbClr val="0070C0"/>
              </a:buClr>
            </a:pPr>
            <a:r>
              <a:rPr lang="en-US" sz="2000" b="1" dirty="0" smtClean="0">
                <a:solidFill>
                  <a:schemeClr val="tx2"/>
                </a:solidFill>
              </a:rPr>
              <a:t>Fact</a:t>
            </a:r>
            <a:r>
              <a:rPr lang="en-US" sz="2000" b="1" dirty="0">
                <a:solidFill>
                  <a:schemeClr val="tx2"/>
                </a:solidFill>
              </a:rPr>
              <a:t>, opinion and bias</a:t>
            </a:r>
          </a:p>
          <a:p>
            <a:pPr marL="465138" indent="-465138">
              <a:buClr>
                <a:srgbClr val="0070C0"/>
              </a:buClr>
              <a:buFont typeface="Wingdings 3" panose="05040102010807070707" pitchFamily="18" charset="2"/>
              <a:buChar char=""/>
            </a:pPr>
            <a:r>
              <a:rPr lang="en-US" sz="2000" dirty="0"/>
              <a:t>Wikipedia claims to achieve a lack of bias by having several people, often with opposing views, jointly editing </a:t>
            </a:r>
            <a:r>
              <a:rPr lang="en-US" sz="2000" dirty="0" smtClean="0"/>
              <a:t>each article</a:t>
            </a:r>
            <a:r>
              <a:rPr lang="en-US" sz="2000" dirty="0"/>
              <a:t>. The idea is that if something appears biased, those who disagree with it will remove it or add their side of the story.</a:t>
            </a:r>
          </a:p>
          <a:p>
            <a:pPr marL="465138" indent="-465138">
              <a:buClr>
                <a:srgbClr val="0070C0"/>
              </a:buClr>
              <a:buFont typeface="Wingdings 3" panose="05040102010807070707" pitchFamily="18" charset="2"/>
              <a:buChar char=""/>
            </a:pPr>
            <a:r>
              <a:rPr lang="en-US" sz="2000" dirty="0"/>
              <a:t>However, it was recently revealed that some wiki editors don’t play by the rules and delete content they don’t agree </a:t>
            </a:r>
            <a:r>
              <a:rPr lang="en-US" sz="2000" dirty="0" smtClean="0"/>
              <a:t>with without </a:t>
            </a:r>
            <a:r>
              <a:rPr lang="en-US" sz="2000" dirty="0"/>
              <a:t>producing anything to disprove the things they don’t like.</a:t>
            </a:r>
          </a:p>
        </p:txBody>
      </p:sp>
      <p:sp>
        <p:nvSpPr>
          <p:cNvPr id="2" name="TextBox 1"/>
          <p:cNvSpPr txBox="1"/>
          <p:nvPr/>
        </p:nvSpPr>
        <p:spPr>
          <a:xfrm>
            <a:off x="254472" y="6300028"/>
            <a:ext cx="8493992" cy="369332"/>
          </a:xfrm>
          <a:prstGeom prst="rect">
            <a:avLst/>
          </a:prstGeom>
          <a:noFill/>
        </p:spPr>
        <p:txBody>
          <a:bodyPr wrap="none" lIns="45720" rIns="45720" rtlCol="0">
            <a:spAutoFit/>
          </a:bodyPr>
          <a:lstStyle/>
          <a:p>
            <a:pPr indent="344488">
              <a:buClr>
                <a:srgbClr val="C00000"/>
              </a:buClr>
              <a:buSzPct val="80000"/>
              <a:buFont typeface="Arial" panose="020B0604020202020204" pitchFamily="34" charset="0"/>
              <a:buChar char="▲"/>
            </a:pPr>
            <a:r>
              <a:rPr lang="en-US" dirty="0" smtClean="0"/>
              <a:t>Wikipedia does not contain any adverts and is run by a not-for-profit foundation</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31640" y="3678612"/>
            <a:ext cx="6264696" cy="2620944"/>
          </a:xfrm>
          <a:prstGeom prst="rect">
            <a:avLst/>
          </a:prstGeom>
        </p:spPr>
      </p:pic>
    </p:spTree>
    <p:extLst>
      <p:ext uri="{BB962C8B-B14F-4D97-AF65-F5344CB8AC3E}">
        <p14:creationId xmlns:p14="http://schemas.microsoft.com/office/powerpoint/2010/main" val="151981551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a:t>5.1 </a:t>
            </a:r>
            <a:r>
              <a:rPr lang="en-US" sz="3000" dirty="0" smtClean="0"/>
              <a:t>- The Origins </a:t>
            </a:r>
            <a:r>
              <a:rPr lang="en-US" sz="3000" dirty="0"/>
              <a:t>of </a:t>
            </a:r>
            <a:r>
              <a:rPr lang="en-US" sz="3000" dirty="0" smtClean="0"/>
              <a:t>Modern Digital Computing</a:t>
            </a:r>
            <a:endParaRPr lang="en-GB" sz="3000" b="1" dirty="0" smtClean="0"/>
          </a:p>
        </p:txBody>
      </p:sp>
      <p:sp>
        <p:nvSpPr>
          <p:cNvPr id="34" name="Rectangle 33"/>
          <p:cNvSpPr/>
          <p:nvPr/>
        </p:nvSpPr>
        <p:spPr>
          <a:xfrm>
            <a:off x="179512" y="1103833"/>
            <a:ext cx="8708512" cy="1892826"/>
          </a:xfrm>
          <a:prstGeom prst="rect">
            <a:avLst/>
          </a:prstGeom>
        </p:spPr>
        <p:txBody>
          <a:bodyPr wrap="square">
            <a:spAutoFit/>
          </a:bodyPr>
          <a:lstStyle/>
          <a:p>
            <a:pPr>
              <a:buClr>
                <a:srgbClr val="0070C0"/>
              </a:buClr>
            </a:pPr>
            <a:r>
              <a:rPr lang="en-US" sz="1950" b="1" dirty="0" smtClean="0">
                <a:solidFill>
                  <a:srgbClr val="C00000"/>
                </a:solidFill>
              </a:rPr>
              <a:t>Computing Pioneers</a:t>
            </a:r>
            <a:endParaRPr lang="en-US" sz="1950" b="1" dirty="0">
              <a:solidFill>
                <a:srgbClr val="C00000"/>
              </a:solidFill>
            </a:endParaRPr>
          </a:p>
          <a:p>
            <a:pPr marL="287338" indent="-287338">
              <a:buClr>
                <a:srgbClr val="0070C0"/>
              </a:buClr>
              <a:buFont typeface="Wingdings 3" panose="05040102010807070707" pitchFamily="18" charset="2"/>
              <a:buChar char=""/>
            </a:pPr>
            <a:r>
              <a:rPr lang="en-US" sz="1950" dirty="0"/>
              <a:t>In 1834, Charles Babbage designed the analytical engine, a mechanical device remarkably similar to the modern computer.</a:t>
            </a:r>
          </a:p>
          <a:p>
            <a:pPr marL="287338" indent="-287338">
              <a:buClr>
                <a:srgbClr val="0070C0"/>
              </a:buClr>
              <a:buFont typeface="Wingdings 3" panose="05040102010807070707" pitchFamily="18" charset="2"/>
              <a:buChar char=""/>
            </a:pPr>
            <a:r>
              <a:rPr lang="en-US" sz="1950" dirty="0"/>
              <a:t>However, he was too far ahead of his time, and could not finish the work. His design had a central arithmetic unit </a:t>
            </a:r>
            <a:r>
              <a:rPr lang="en-US" sz="1950" dirty="0" smtClean="0"/>
              <a:t>for calculating </a:t>
            </a:r>
            <a:r>
              <a:rPr lang="en-US" sz="1950" dirty="0"/>
              <a:t>(a mill), an area for retaining numbers (a store) and methods for input and output.</a:t>
            </a:r>
          </a:p>
        </p:txBody>
      </p:sp>
      <p:sp>
        <p:nvSpPr>
          <p:cNvPr id="11" name="TextBox 10"/>
          <p:cNvSpPr txBox="1"/>
          <p:nvPr/>
        </p:nvSpPr>
        <p:spPr>
          <a:xfrm>
            <a:off x="2123728" y="6237312"/>
            <a:ext cx="5616624" cy="400110"/>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2000" b="1" dirty="0" smtClean="0"/>
              <a:t>Babbage’s analytical machine</a:t>
            </a:r>
            <a:r>
              <a:rPr lang="en-GB" sz="2000" dirty="0" smtClean="0"/>
              <a:t>, dated 1834</a:t>
            </a:r>
            <a:endParaRPr lang="en-GB" sz="2000" dirty="0"/>
          </a:p>
        </p:txBody>
      </p:sp>
      <p:pic>
        <p:nvPicPr>
          <p:cNvPr id="5122" name="Picture 2" descr="Image result for Babbage’s analytical machi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24338" y="3003618"/>
            <a:ext cx="3492389" cy="3233693"/>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Babbage’s analytical machin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196745" y="3003617"/>
            <a:ext cx="4551719" cy="3233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644150"/>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Evaluating Web Content</a:t>
            </a:r>
            <a:endParaRPr lang="en-GB" sz="4000" b="1" dirty="0" smtClean="0"/>
          </a:p>
        </p:txBody>
      </p:sp>
      <p:sp>
        <p:nvSpPr>
          <p:cNvPr id="34" name="Rectangle 33"/>
          <p:cNvSpPr/>
          <p:nvPr/>
        </p:nvSpPr>
        <p:spPr>
          <a:xfrm>
            <a:off x="136744" y="1124744"/>
            <a:ext cx="8712969" cy="5632311"/>
          </a:xfrm>
          <a:prstGeom prst="rect">
            <a:avLst/>
          </a:prstGeom>
        </p:spPr>
        <p:txBody>
          <a:bodyPr wrap="square">
            <a:spAutoFit/>
          </a:bodyPr>
          <a:lstStyle/>
          <a:p>
            <a:pPr>
              <a:buClr>
                <a:srgbClr val="0070C0"/>
              </a:buClr>
            </a:pPr>
            <a:r>
              <a:rPr lang="en-US" sz="2400" b="1" dirty="0" smtClean="0">
                <a:solidFill>
                  <a:schemeClr val="tx2"/>
                </a:solidFill>
              </a:rPr>
              <a:t>How </a:t>
            </a:r>
            <a:r>
              <a:rPr lang="en-US" sz="2400" b="1" dirty="0">
                <a:solidFill>
                  <a:schemeClr val="tx2"/>
                </a:solidFill>
              </a:rPr>
              <a:t>do you know whether the information on a web page </a:t>
            </a:r>
            <a:r>
              <a:rPr lang="en-US" sz="2400" b="1" dirty="0" smtClean="0">
                <a:solidFill>
                  <a:schemeClr val="tx2"/>
                </a:solidFill>
              </a:rPr>
              <a:t>is trustworthy</a:t>
            </a:r>
            <a:r>
              <a:rPr lang="en-US" sz="2400" b="1" dirty="0">
                <a:solidFill>
                  <a:schemeClr val="tx2"/>
                </a:solidFill>
              </a:rPr>
              <a:t>?</a:t>
            </a:r>
          </a:p>
          <a:p>
            <a:pPr marL="344488" indent="-344488">
              <a:buClr>
                <a:srgbClr val="0070C0"/>
              </a:buClr>
              <a:buFont typeface="Wingdings 3" panose="05040102010807070707" pitchFamily="18" charset="2"/>
              <a:buChar char=""/>
            </a:pPr>
            <a:r>
              <a:rPr lang="en-US" sz="2400" dirty="0"/>
              <a:t>It is vitally important to evaluate every website you visit to assess the trustworthiness of the information it contains. </a:t>
            </a:r>
            <a:r>
              <a:rPr lang="en-US" sz="2400" dirty="0" smtClean="0"/>
              <a:t>Look out </a:t>
            </a:r>
            <a:r>
              <a:rPr lang="en-US" sz="2400" dirty="0"/>
              <a:t>for:</a:t>
            </a:r>
          </a:p>
          <a:p>
            <a:pPr marL="620713" indent="-292100">
              <a:buClr>
                <a:srgbClr val="0070C0"/>
              </a:buClr>
              <a:buFont typeface="Arial" panose="020B0604020202020204" pitchFamily="34" charset="0"/>
              <a:buChar char="•"/>
            </a:pPr>
            <a:r>
              <a:rPr lang="en-US" sz="2400" b="1" dirty="0"/>
              <a:t>Accuracy</a:t>
            </a:r>
            <a:r>
              <a:rPr lang="en-US" sz="2400" dirty="0"/>
              <a:t>: Is the article well researched? Are there facts and figures to back up opinions?</a:t>
            </a:r>
          </a:p>
          <a:p>
            <a:pPr marL="620713" indent="-292100">
              <a:buClr>
                <a:srgbClr val="0070C0"/>
              </a:buClr>
              <a:buFont typeface="Arial" panose="020B0604020202020204" pitchFamily="34" charset="0"/>
              <a:buChar char="•"/>
            </a:pPr>
            <a:r>
              <a:rPr lang="en-US" sz="2400" b="1" dirty="0" smtClean="0"/>
              <a:t>Currency</a:t>
            </a:r>
            <a:r>
              <a:rPr lang="en-US" sz="2400" dirty="0"/>
              <a:t>: When was the article written? Has it been updated recently?</a:t>
            </a:r>
          </a:p>
          <a:p>
            <a:pPr marL="620713" indent="-292100">
              <a:buClr>
                <a:srgbClr val="0070C0"/>
              </a:buClr>
              <a:buFont typeface="Arial" panose="020B0604020202020204" pitchFamily="34" charset="0"/>
              <a:buChar char="•"/>
            </a:pPr>
            <a:r>
              <a:rPr lang="en-US" sz="2400" b="1" dirty="0" smtClean="0"/>
              <a:t>Author</a:t>
            </a:r>
            <a:r>
              <a:rPr lang="en-US" sz="2400" dirty="0"/>
              <a:t>: Is the author named? Is the author qualified to comment on the subject they are writing about? Have they </a:t>
            </a:r>
            <a:r>
              <a:rPr lang="en-US" sz="2400" dirty="0" smtClean="0"/>
              <a:t>written on </a:t>
            </a:r>
            <a:r>
              <a:rPr lang="en-US" sz="2400" dirty="0"/>
              <a:t>the subject before? Can you find other articles they have written on other web pages?</a:t>
            </a:r>
          </a:p>
          <a:p>
            <a:pPr marL="620713" indent="-292100">
              <a:buClr>
                <a:srgbClr val="0070C0"/>
              </a:buClr>
              <a:buFont typeface="Arial" panose="020B0604020202020204" pitchFamily="34" charset="0"/>
              <a:buChar char="•"/>
            </a:pPr>
            <a:r>
              <a:rPr lang="en-US" sz="2400" b="1" dirty="0" smtClean="0"/>
              <a:t>Hosting </a:t>
            </a:r>
            <a:r>
              <a:rPr lang="en-US" sz="2400" b="1" dirty="0"/>
              <a:t>website</a:t>
            </a:r>
            <a:r>
              <a:rPr lang="en-US" sz="2400" dirty="0"/>
              <a:t>: Is the </a:t>
            </a:r>
            <a:r>
              <a:rPr lang="en-US" sz="2400" dirty="0" err="1"/>
              <a:t>organisation</a:t>
            </a:r>
            <a:r>
              <a:rPr lang="en-US" sz="2400" dirty="0"/>
              <a:t> hosting the website well known and generally considered to be trustworthy</a:t>
            </a:r>
            <a:r>
              <a:rPr lang="en-US" sz="2400" dirty="0" smtClean="0"/>
              <a:t>?</a:t>
            </a:r>
            <a:endParaRPr lang="en-US" sz="2400" dirty="0"/>
          </a:p>
        </p:txBody>
      </p:sp>
    </p:spTree>
    <p:extLst>
      <p:ext uri="{BB962C8B-B14F-4D97-AF65-F5344CB8AC3E}">
        <p14:creationId xmlns:p14="http://schemas.microsoft.com/office/powerpoint/2010/main" val="3472731742"/>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Evaluating Web Content</a:t>
            </a:r>
            <a:endParaRPr lang="en-GB" sz="4000" b="1" dirty="0" smtClean="0"/>
          </a:p>
        </p:txBody>
      </p:sp>
      <p:sp>
        <p:nvSpPr>
          <p:cNvPr id="34" name="Rectangle 33"/>
          <p:cNvSpPr/>
          <p:nvPr/>
        </p:nvSpPr>
        <p:spPr>
          <a:xfrm>
            <a:off x="136744" y="1124744"/>
            <a:ext cx="8712969" cy="3963393"/>
          </a:xfrm>
          <a:prstGeom prst="rect">
            <a:avLst/>
          </a:prstGeom>
        </p:spPr>
        <p:txBody>
          <a:bodyPr wrap="square">
            <a:spAutoFit/>
          </a:bodyPr>
          <a:lstStyle/>
          <a:p>
            <a:pPr>
              <a:buClr>
                <a:srgbClr val="0070C0"/>
              </a:buClr>
            </a:pPr>
            <a:r>
              <a:rPr lang="en-US" sz="1935" b="1" dirty="0" smtClean="0">
                <a:solidFill>
                  <a:schemeClr val="tx2"/>
                </a:solidFill>
              </a:rPr>
              <a:t>How </a:t>
            </a:r>
            <a:r>
              <a:rPr lang="en-US" sz="1935" b="1" dirty="0">
                <a:solidFill>
                  <a:schemeClr val="tx2"/>
                </a:solidFill>
              </a:rPr>
              <a:t>do you know whether the information on a web page </a:t>
            </a:r>
            <a:r>
              <a:rPr lang="en-US" sz="1935" b="1" dirty="0" smtClean="0">
                <a:solidFill>
                  <a:schemeClr val="tx2"/>
                </a:solidFill>
              </a:rPr>
              <a:t>is trustworthy</a:t>
            </a:r>
            <a:r>
              <a:rPr lang="en-US" sz="1935" b="1" dirty="0">
                <a:solidFill>
                  <a:schemeClr val="tx2"/>
                </a:solidFill>
              </a:rPr>
              <a:t>?</a:t>
            </a:r>
          </a:p>
          <a:p>
            <a:pPr marL="620713" indent="-292100">
              <a:buClr>
                <a:srgbClr val="0070C0"/>
              </a:buClr>
              <a:buFont typeface="Arial" panose="020B0604020202020204" pitchFamily="34" charset="0"/>
              <a:buChar char="•"/>
            </a:pPr>
            <a:r>
              <a:rPr lang="en-US" sz="1935" b="1" dirty="0" smtClean="0"/>
              <a:t>Balanced </a:t>
            </a:r>
            <a:r>
              <a:rPr lang="en-US" sz="1935" b="1" dirty="0"/>
              <a:t>presentation</a:t>
            </a:r>
            <a:r>
              <a:rPr lang="en-US" sz="1935" dirty="0"/>
              <a:t>: Are both sides of an argument (the ‘pros and cons’) covered in equal measure? Does the </a:t>
            </a:r>
            <a:r>
              <a:rPr lang="en-US" sz="1935" dirty="0" smtClean="0"/>
              <a:t>author acknowledge </a:t>
            </a:r>
            <a:r>
              <a:rPr lang="en-US" sz="1935" dirty="0"/>
              <a:t>that there is another point of view on the subject they are writing about and give that point of </a:t>
            </a:r>
            <a:r>
              <a:rPr lang="en-US" sz="1935" dirty="0" smtClean="0"/>
              <a:t>view appropriate </a:t>
            </a:r>
            <a:r>
              <a:rPr lang="en-US" sz="1935" dirty="0"/>
              <a:t>respect?</a:t>
            </a:r>
          </a:p>
          <a:p>
            <a:pPr marL="620713" indent="-292100">
              <a:buClr>
                <a:srgbClr val="0070C0"/>
              </a:buClr>
              <a:buFont typeface="Arial" panose="020B0604020202020204" pitchFamily="34" charset="0"/>
              <a:buChar char="•"/>
            </a:pPr>
            <a:r>
              <a:rPr lang="en-US" sz="1935" b="1" dirty="0" smtClean="0"/>
              <a:t>Professional tone</a:t>
            </a:r>
            <a:r>
              <a:rPr lang="en-US" sz="1935" dirty="0"/>
              <a:t>: Is the article well written? It doesn’t have to be hard to understand to have authority, but it will </a:t>
            </a:r>
            <a:r>
              <a:rPr lang="en-US" sz="1935" dirty="0" smtClean="0"/>
              <a:t>avoid street </a:t>
            </a:r>
            <a:r>
              <a:rPr lang="en-US" sz="1935" dirty="0"/>
              <a:t>language, ‘</a:t>
            </a:r>
            <a:r>
              <a:rPr lang="en-US" sz="1935" dirty="0" err="1"/>
              <a:t>textspeak</a:t>
            </a:r>
            <a:r>
              <a:rPr lang="en-US" sz="1935" dirty="0"/>
              <a:t>’ and ‘hip’ phrases. It should also avoid inappropriately emotional language.</a:t>
            </a:r>
          </a:p>
          <a:p>
            <a:pPr marL="344488" indent="-344488">
              <a:buClr>
                <a:srgbClr val="0070C0"/>
              </a:buClr>
              <a:buFont typeface="Wingdings 3" panose="05040102010807070707" pitchFamily="18" charset="2"/>
              <a:buChar char=""/>
            </a:pPr>
            <a:r>
              <a:rPr lang="en-US" sz="1935" dirty="0"/>
              <a:t>Above all, get your information from more than one unrelated source. You’ll then be able to see what they all agree on, </a:t>
            </a:r>
            <a:r>
              <a:rPr lang="en-US" sz="1935" dirty="0" smtClean="0"/>
              <a:t>and identify </a:t>
            </a:r>
            <a:r>
              <a:rPr lang="en-US" sz="1935" dirty="0"/>
              <a:t>this information as the most accurate. This is the foundation of good critical thinking.</a:t>
            </a:r>
          </a:p>
        </p:txBody>
      </p:sp>
      <p:sp>
        <p:nvSpPr>
          <p:cNvPr id="4" name="Rectangle 3"/>
          <p:cNvSpPr/>
          <p:nvPr/>
        </p:nvSpPr>
        <p:spPr>
          <a:xfrm>
            <a:off x="179512" y="5101794"/>
            <a:ext cx="8708512" cy="1567566"/>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940" b="1" dirty="0" smtClean="0">
                <a:solidFill>
                  <a:srgbClr val="002060"/>
                </a:solidFill>
                <a:latin typeface="Arial" panose="020B0604020202020204" pitchFamily="34" charset="0"/>
                <a:cs typeface="Arial" panose="020B0604020202020204" pitchFamily="34" charset="0"/>
              </a:rPr>
              <a:t>Compute-IT</a:t>
            </a:r>
            <a:endParaRPr lang="en-US" sz="1940" b="1" dirty="0">
              <a:solidFill>
                <a:srgbClr val="002060"/>
              </a:solidFill>
              <a:latin typeface="Arial" panose="020B0604020202020204" pitchFamily="34" charset="0"/>
              <a:cs typeface="Arial" panose="020B0604020202020204" pitchFamily="34" charset="0"/>
            </a:endParaRPr>
          </a:p>
          <a:p>
            <a:pPr marL="914400" indent="-914400">
              <a:buClr>
                <a:srgbClr val="C00000"/>
              </a:buClr>
              <a:tabLst>
                <a:tab pos="2420938" algn="l"/>
              </a:tabLst>
            </a:pPr>
            <a:r>
              <a:rPr lang="en-US" sz="1940" b="1" dirty="0" smtClean="0">
                <a:solidFill>
                  <a:srgbClr val="000000"/>
                </a:solidFill>
                <a:latin typeface="Arial" panose="020B0604020202020204" pitchFamily="34" charset="0"/>
                <a:cs typeface="Arial" panose="020B0604020202020204" pitchFamily="34" charset="0"/>
              </a:rPr>
              <a:t>6.2.6	</a:t>
            </a:r>
            <a:r>
              <a:rPr lang="en-US" sz="1940" dirty="0" smtClean="0">
                <a:solidFill>
                  <a:srgbClr val="000000"/>
                </a:solidFill>
                <a:latin typeface="Arial" panose="020B0604020202020204" pitchFamily="34" charset="0"/>
                <a:cs typeface="Arial" panose="020B0604020202020204" pitchFamily="34" charset="0"/>
              </a:rPr>
              <a:t>Go </a:t>
            </a:r>
            <a:r>
              <a:rPr lang="en-US" sz="1940" dirty="0">
                <a:solidFill>
                  <a:srgbClr val="000000"/>
                </a:solidFill>
                <a:latin typeface="Arial" panose="020B0604020202020204" pitchFamily="34" charset="0"/>
                <a:cs typeface="Arial" panose="020B0604020202020204" pitchFamily="34" charset="0"/>
              </a:rPr>
              <a:t>to </a:t>
            </a:r>
            <a:r>
              <a:rPr lang="en-US" sz="1940" b="1" dirty="0">
                <a:solidFill>
                  <a:srgbClr val="000000"/>
                </a:solidFill>
                <a:latin typeface="Arial" panose="020B0604020202020204" pitchFamily="34" charset="0"/>
                <a:cs typeface="Arial" panose="020B0604020202020204" pitchFamily="34" charset="0"/>
                <a:hlinkClick r:id="rId3"/>
              </a:rPr>
              <a:t>http://</a:t>
            </a:r>
            <a:r>
              <a:rPr lang="en-US" sz="1940" b="1" dirty="0" smtClean="0">
                <a:solidFill>
                  <a:srgbClr val="000000"/>
                </a:solidFill>
                <a:latin typeface="Arial" panose="020B0604020202020204" pitchFamily="34" charset="0"/>
                <a:cs typeface="Arial" panose="020B0604020202020204" pitchFamily="34" charset="0"/>
                <a:hlinkClick r:id="rId3"/>
              </a:rPr>
              <a:t>digg.com</a:t>
            </a:r>
            <a:r>
              <a:rPr lang="en-US" sz="1940" b="1" dirty="0" smtClean="0">
                <a:solidFill>
                  <a:srgbClr val="000000"/>
                </a:solidFill>
                <a:latin typeface="Arial" panose="020B0604020202020204" pitchFamily="34" charset="0"/>
                <a:cs typeface="Arial" panose="020B0604020202020204" pitchFamily="34" charset="0"/>
              </a:rPr>
              <a:t> </a:t>
            </a:r>
            <a:r>
              <a:rPr lang="en-US" sz="1940" dirty="0" smtClean="0">
                <a:solidFill>
                  <a:srgbClr val="000000"/>
                </a:solidFill>
                <a:latin typeface="Arial" panose="020B0604020202020204" pitchFamily="34" charset="0"/>
                <a:cs typeface="Arial" panose="020B0604020202020204" pitchFamily="34" charset="0"/>
              </a:rPr>
              <a:t>or </a:t>
            </a:r>
            <a:r>
              <a:rPr lang="en-US" sz="1940" b="1" dirty="0" smtClean="0">
                <a:solidFill>
                  <a:srgbClr val="000000"/>
                </a:solidFill>
                <a:latin typeface="Arial" panose="020B0604020202020204" pitchFamily="34" charset="0"/>
                <a:cs typeface="Arial" panose="020B0604020202020204" pitchFamily="34" charset="0"/>
                <a:hlinkClick r:id="rId4"/>
              </a:rPr>
              <a:t>www.reddit.com</a:t>
            </a:r>
            <a:r>
              <a:rPr lang="en-US" sz="1940" dirty="0" smtClean="0">
                <a:solidFill>
                  <a:srgbClr val="000000"/>
                </a:solidFill>
                <a:latin typeface="Arial" panose="020B0604020202020204" pitchFamily="34" charset="0"/>
                <a:cs typeface="Arial" panose="020B0604020202020204" pitchFamily="34" charset="0"/>
              </a:rPr>
              <a:t>. </a:t>
            </a:r>
            <a:r>
              <a:rPr lang="en-US" sz="1940" dirty="0">
                <a:solidFill>
                  <a:srgbClr val="000000"/>
                </a:solidFill>
                <a:latin typeface="Arial" panose="020B0604020202020204" pitchFamily="34" charset="0"/>
                <a:cs typeface="Arial" panose="020B0604020202020204" pitchFamily="34" charset="0"/>
              </a:rPr>
              <a:t>These are aggregator sites, which collect together interesting web </a:t>
            </a:r>
            <a:r>
              <a:rPr lang="en-US" sz="1940" dirty="0" smtClean="0">
                <a:solidFill>
                  <a:srgbClr val="000000"/>
                </a:solidFill>
                <a:latin typeface="Arial" panose="020B0604020202020204" pitchFamily="34" charset="0"/>
                <a:cs typeface="Arial" panose="020B0604020202020204" pitchFamily="34" charset="0"/>
              </a:rPr>
              <a:t>pages from </a:t>
            </a:r>
            <a:r>
              <a:rPr lang="en-US" sz="1940" dirty="0">
                <a:solidFill>
                  <a:srgbClr val="000000"/>
                </a:solidFill>
                <a:latin typeface="Arial" panose="020B0604020202020204" pitchFamily="34" charset="0"/>
                <a:cs typeface="Arial" panose="020B0604020202020204" pitchFamily="34" charset="0"/>
              </a:rPr>
              <a:t>around the world that have been submitted by members. Choose five featured web pages and evaluate </a:t>
            </a:r>
            <a:r>
              <a:rPr lang="en-US" sz="1940" dirty="0" smtClean="0">
                <a:solidFill>
                  <a:srgbClr val="000000"/>
                </a:solidFill>
                <a:latin typeface="Arial" panose="020B0604020202020204" pitchFamily="34" charset="0"/>
                <a:cs typeface="Arial" panose="020B0604020202020204" pitchFamily="34" charset="0"/>
              </a:rPr>
              <a:t>their quality</a:t>
            </a:r>
            <a:r>
              <a:rPr lang="en-US" sz="1940" dirty="0">
                <a:solidFill>
                  <a:srgbClr val="000000"/>
                </a:solidFill>
                <a:latin typeface="Arial" panose="020B0604020202020204" pitchFamily="34" charset="0"/>
                <a:cs typeface="Arial" panose="020B0604020202020204" pitchFamily="34" charset="0"/>
              </a:rPr>
              <a:t>.</a:t>
            </a:r>
            <a:endParaRPr lang="en-GB" sz="1940" u="sng" dirty="0">
              <a:solidFill>
                <a:srgbClr val="FF0000"/>
              </a:solidFill>
              <a:latin typeface="Arial" panose="020B0604020202020204" pitchFamily="34" charset="0"/>
              <a:cs typeface="Arial" panose="020B0604020202020204" pitchFamily="34" charset="0"/>
            </a:endParaRPr>
          </a:p>
        </p:txBody>
      </p:sp>
      <p:sp>
        <p:nvSpPr>
          <p:cNvPr id="5" name="Oval 4"/>
          <p:cNvSpPr/>
          <p:nvPr/>
        </p:nvSpPr>
        <p:spPr>
          <a:xfrm rot="1949270">
            <a:off x="8574342" y="4887431"/>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0505456"/>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Evaluating Web Content</a:t>
            </a:r>
            <a:endParaRPr lang="en-GB" sz="4000" b="1" dirty="0" smtClean="0"/>
          </a:p>
        </p:txBody>
      </p:sp>
      <p:sp>
        <p:nvSpPr>
          <p:cNvPr id="34" name="Rectangle 33"/>
          <p:cNvSpPr/>
          <p:nvPr/>
        </p:nvSpPr>
        <p:spPr>
          <a:xfrm>
            <a:off x="136744" y="1124744"/>
            <a:ext cx="8712969" cy="3416320"/>
          </a:xfrm>
          <a:prstGeom prst="rect">
            <a:avLst/>
          </a:prstGeom>
        </p:spPr>
        <p:txBody>
          <a:bodyPr wrap="square">
            <a:spAutoFit/>
          </a:bodyPr>
          <a:lstStyle/>
          <a:p>
            <a:pPr>
              <a:buClr>
                <a:srgbClr val="0070C0"/>
              </a:buClr>
              <a:buSzPct val="80000"/>
            </a:pPr>
            <a:r>
              <a:rPr lang="en-US" b="1" dirty="0" smtClean="0">
                <a:solidFill>
                  <a:schemeClr val="tx2"/>
                </a:solidFill>
              </a:rPr>
              <a:t>How </a:t>
            </a:r>
            <a:r>
              <a:rPr lang="en-US" b="1" dirty="0">
                <a:solidFill>
                  <a:schemeClr val="tx2"/>
                </a:solidFill>
              </a:rPr>
              <a:t>long does content live on the web?</a:t>
            </a:r>
          </a:p>
          <a:p>
            <a:pPr marL="396875" indent="-396875">
              <a:buClr>
                <a:srgbClr val="0070C0"/>
              </a:buClr>
              <a:buSzPct val="80000"/>
              <a:buFont typeface="Arial" panose="020B0604020202020204" pitchFamily="34" charset="0"/>
              <a:buChar char="►"/>
            </a:pPr>
            <a:r>
              <a:rPr lang="en-US" dirty="0"/>
              <a:t>Usually, when you type a URL into your web browser, you will be taken straight to the website you want. Yet things </a:t>
            </a:r>
            <a:r>
              <a:rPr lang="en-US" dirty="0" smtClean="0"/>
              <a:t>can sometimes </a:t>
            </a:r>
            <a:r>
              <a:rPr lang="en-US" dirty="0"/>
              <a:t>go wrong. Data can be lost or corrupted. Malware, a computer crash, a programming mistake or even a </a:t>
            </a:r>
            <a:r>
              <a:rPr lang="en-US" dirty="0" smtClean="0"/>
              <a:t>power outage </a:t>
            </a:r>
            <a:r>
              <a:rPr lang="en-US" dirty="0"/>
              <a:t>can cause problems. </a:t>
            </a:r>
            <a:endParaRPr lang="en-US" dirty="0" smtClean="0"/>
          </a:p>
          <a:p>
            <a:pPr marL="396875" indent="-396875">
              <a:buClr>
                <a:srgbClr val="0070C0"/>
              </a:buClr>
              <a:buSzPct val="80000"/>
              <a:buFont typeface="Arial" panose="020B0604020202020204" pitchFamily="34" charset="0"/>
              <a:buChar char="►"/>
            </a:pPr>
            <a:r>
              <a:rPr lang="en-US" dirty="0" smtClean="0"/>
              <a:t>Engineers </a:t>
            </a:r>
            <a:r>
              <a:rPr lang="en-US" dirty="0"/>
              <a:t>can even accidentally cut a cable that connects an entire country to the internet. </a:t>
            </a:r>
            <a:r>
              <a:rPr lang="en-US" dirty="0" smtClean="0"/>
              <a:t>A well-administered </a:t>
            </a:r>
            <a:r>
              <a:rPr lang="en-US" dirty="0"/>
              <a:t>website will have a backup of important data, which can be used if something goes wrong.</a:t>
            </a:r>
          </a:p>
          <a:p>
            <a:pPr marL="396875" indent="-396875">
              <a:buClr>
                <a:srgbClr val="0070C0"/>
              </a:buClr>
              <a:buSzPct val="80000"/>
              <a:buFont typeface="Arial" panose="020B0604020202020204" pitchFamily="34" charset="0"/>
              <a:buChar char="►"/>
            </a:pPr>
            <a:r>
              <a:rPr lang="en-US" dirty="0"/>
              <a:t>The cost of storage is so low these days that, in most cases, old web pages, old posts and old news articles are </a:t>
            </a:r>
            <a:r>
              <a:rPr lang="en-US" dirty="0" smtClean="0"/>
              <a:t>still available </a:t>
            </a:r>
            <a:r>
              <a:rPr lang="en-US" dirty="0"/>
              <a:t>on the internet. It is important to </a:t>
            </a:r>
            <a:r>
              <a:rPr lang="en-US" dirty="0" err="1"/>
              <a:t>realise</a:t>
            </a:r>
            <a:r>
              <a:rPr lang="en-US" dirty="0"/>
              <a:t> that, when you search for information, you might find something very </a:t>
            </a:r>
            <a:r>
              <a:rPr lang="en-US" dirty="0" smtClean="0"/>
              <a:t>old and </a:t>
            </a:r>
            <a:r>
              <a:rPr lang="en-US" dirty="0"/>
              <a:t>out of date.</a:t>
            </a:r>
          </a:p>
        </p:txBody>
      </p:sp>
      <p:pic>
        <p:nvPicPr>
          <p:cNvPr id="2" name="Picture 1">
            <a:hlinkClick r:id="rId3"/>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52853" y="4293096"/>
            <a:ext cx="3596859" cy="2384874"/>
          </a:xfrm>
          <a:prstGeom prst="rect">
            <a:avLst/>
          </a:prstGeom>
        </p:spPr>
      </p:pic>
      <p:sp>
        <p:nvSpPr>
          <p:cNvPr id="3" name="TextBox 2"/>
          <p:cNvSpPr txBox="1"/>
          <p:nvPr/>
        </p:nvSpPr>
        <p:spPr>
          <a:xfrm>
            <a:off x="179512" y="4535249"/>
            <a:ext cx="4968552" cy="2062103"/>
          </a:xfrm>
          <a:prstGeom prst="rect">
            <a:avLst/>
          </a:prstGeom>
          <a:noFill/>
        </p:spPr>
        <p:txBody>
          <a:bodyPr wrap="square" lIns="45720" rIns="45720" rtlCol="0">
            <a:spAutoFit/>
          </a:bodyPr>
          <a:lstStyle/>
          <a:p>
            <a:pPr indent="344488">
              <a:buClr>
                <a:srgbClr val="C00000"/>
              </a:buClr>
              <a:buSzPct val="80000"/>
              <a:buFont typeface="Arial" panose="020B0604020202020204" pitchFamily="34" charset="0"/>
              <a:buChar char="►"/>
            </a:pPr>
            <a:r>
              <a:rPr lang="en-US" sz="1600" dirty="0" smtClean="0"/>
              <a:t>Space Jam, a movie from 1996. The screenshot on the right is from the website that accompanies the film, and even though it is very old-fashioned, it is still available to look at on the web. The screenshot on the next slide shown what happens when you click on the “Store” link on the Space jam website: a very modern Warner Bros website opens, but you can still see the navigation bar from the older site on the left.</a:t>
            </a:r>
          </a:p>
        </p:txBody>
      </p:sp>
    </p:spTree>
    <p:extLst>
      <p:ext uri="{BB962C8B-B14F-4D97-AF65-F5344CB8AC3E}">
        <p14:creationId xmlns:p14="http://schemas.microsoft.com/office/powerpoint/2010/main" val="351771389"/>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Evaluating Web Content</a:t>
            </a:r>
            <a:endParaRPr lang="en-GB" sz="4000" b="1" dirty="0" smtClean="0"/>
          </a:p>
        </p:txBody>
      </p:sp>
      <p:grpSp>
        <p:nvGrpSpPr>
          <p:cNvPr id="6" name="Group 5"/>
          <p:cNvGrpSpPr/>
          <p:nvPr/>
        </p:nvGrpSpPr>
        <p:grpSpPr>
          <a:xfrm>
            <a:off x="216024" y="1124743"/>
            <a:ext cx="8604448" cy="5457289"/>
            <a:chOff x="216024" y="1124743"/>
            <a:chExt cx="8604448" cy="5457289"/>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6024" y="1124743"/>
              <a:ext cx="8604448" cy="5448307"/>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2109" t="10619" r="13867" b="6743"/>
            <a:stretch/>
          </p:blipFill>
          <p:spPr>
            <a:xfrm>
              <a:off x="1043608" y="1700807"/>
              <a:ext cx="7776864" cy="4881225"/>
            </a:xfrm>
            <a:prstGeom prst="rect">
              <a:avLst/>
            </a:prstGeom>
          </p:spPr>
        </p:pic>
      </p:grpSp>
    </p:spTree>
    <p:extLst>
      <p:ext uri="{BB962C8B-B14F-4D97-AF65-F5344CB8AC3E}">
        <p14:creationId xmlns:p14="http://schemas.microsoft.com/office/powerpoint/2010/main" val="895248090"/>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Evaluating Web Content</a:t>
            </a:r>
            <a:endParaRPr lang="en-GB" sz="4000" b="1" dirty="0" smtClean="0"/>
          </a:p>
        </p:txBody>
      </p:sp>
      <p:sp>
        <p:nvSpPr>
          <p:cNvPr id="34" name="Rectangle 33"/>
          <p:cNvSpPr/>
          <p:nvPr/>
        </p:nvSpPr>
        <p:spPr>
          <a:xfrm>
            <a:off x="136745" y="1124744"/>
            <a:ext cx="4867303" cy="5549211"/>
          </a:xfrm>
          <a:prstGeom prst="rect">
            <a:avLst/>
          </a:prstGeom>
        </p:spPr>
        <p:txBody>
          <a:bodyPr wrap="square">
            <a:spAutoFit/>
          </a:bodyPr>
          <a:lstStyle/>
          <a:p>
            <a:pPr>
              <a:buClr>
                <a:srgbClr val="0070C0"/>
              </a:buClr>
              <a:buSzPct val="80000"/>
            </a:pPr>
            <a:r>
              <a:rPr lang="en-US" sz="1970" b="1" dirty="0" smtClean="0">
                <a:solidFill>
                  <a:schemeClr val="tx2"/>
                </a:solidFill>
              </a:rPr>
              <a:t>How </a:t>
            </a:r>
            <a:r>
              <a:rPr lang="en-US" sz="1970" b="1" dirty="0">
                <a:solidFill>
                  <a:schemeClr val="tx2"/>
                </a:solidFill>
              </a:rPr>
              <a:t>long does content live on the web?</a:t>
            </a:r>
          </a:p>
          <a:p>
            <a:pPr marL="396875" indent="-396875">
              <a:buClr>
                <a:srgbClr val="0070C0"/>
              </a:buClr>
              <a:buSzPct val="80000"/>
              <a:buFont typeface="Arial" panose="020B0604020202020204" pitchFamily="34" charset="0"/>
              <a:buChar char="►"/>
            </a:pPr>
            <a:r>
              <a:rPr lang="en-US" sz="1970" b="1" dirty="0">
                <a:solidFill>
                  <a:srgbClr val="FF0000"/>
                </a:solidFill>
              </a:rPr>
              <a:t>Posts on social media websites </a:t>
            </a:r>
            <a:r>
              <a:rPr lang="en-US" sz="1970" dirty="0"/>
              <a:t>when you are young – including angry and mean messages and photographs you take </a:t>
            </a:r>
            <a:r>
              <a:rPr lang="en-US" sz="1970" dirty="0" smtClean="0"/>
              <a:t>of yourself </a:t>
            </a:r>
            <a:r>
              <a:rPr lang="en-US" sz="1970" dirty="0"/>
              <a:t>doing something you shouldn’t when you’re hanging out with friends – can and do come back to haunt you </a:t>
            </a:r>
            <a:r>
              <a:rPr lang="en-US" sz="1970" dirty="0" smtClean="0"/>
              <a:t>many years </a:t>
            </a:r>
            <a:r>
              <a:rPr lang="en-US" sz="1970" dirty="0"/>
              <a:t>later.</a:t>
            </a:r>
          </a:p>
          <a:p>
            <a:pPr marL="396875" indent="-396875">
              <a:buClr>
                <a:srgbClr val="0070C0"/>
              </a:buClr>
              <a:buSzPct val="80000"/>
              <a:buFont typeface="Arial" panose="020B0604020202020204" pitchFamily="34" charset="0"/>
              <a:buChar char="►"/>
            </a:pPr>
            <a:r>
              <a:rPr lang="en-US" sz="1970" b="1" dirty="0">
                <a:solidFill>
                  <a:srgbClr val="FF0000"/>
                </a:solidFill>
              </a:rPr>
              <a:t>Cloud computing </a:t>
            </a:r>
            <a:r>
              <a:rPr lang="en-US" sz="1970" dirty="0"/>
              <a:t>is where data is stored on an internet service called the ‘cloud’ and not on your computer. This </a:t>
            </a:r>
            <a:r>
              <a:rPr lang="en-US" sz="1970" dirty="0" smtClean="0"/>
              <a:t>might increase </a:t>
            </a:r>
            <a:r>
              <a:rPr lang="en-US" sz="1970" dirty="0"/>
              <a:t>the risk of images you think you have deleted being available for others to see in the future, especially if you </a:t>
            </a:r>
            <a:r>
              <a:rPr lang="en-US" sz="1970" dirty="0" smtClean="0"/>
              <a:t>don’t select </a:t>
            </a:r>
            <a:r>
              <a:rPr lang="en-US" sz="1970" dirty="0"/>
              <a:t>the right privacy settings for your cloud account.</a:t>
            </a:r>
          </a:p>
        </p:txBody>
      </p:sp>
      <p:sp>
        <p:nvSpPr>
          <p:cNvPr id="3" name="TextBox 2"/>
          <p:cNvSpPr txBox="1"/>
          <p:nvPr/>
        </p:nvSpPr>
        <p:spPr>
          <a:xfrm>
            <a:off x="5004048" y="5653697"/>
            <a:ext cx="3888432" cy="1015663"/>
          </a:xfrm>
          <a:prstGeom prst="rect">
            <a:avLst/>
          </a:prstGeom>
          <a:noFill/>
        </p:spPr>
        <p:txBody>
          <a:bodyPr wrap="square" lIns="45720" rIns="45720" rtlCol="0">
            <a:spAutoFit/>
          </a:bodyPr>
          <a:lstStyle/>
          <a:p>
            <a:pPr marL="285750" indent="-285750">
              <a:buClr>
                <a:srgbClr val="C00000"/>
              </a:buClr>
              <a:buSzPct val="80000"/>
              <a:buFont typeface="Arial" panose="020B0604020202020204" pitchFamily="34" charset="0"/>
              <a:buChar char="▲"/>
            </a:pPr>
            <a:r>
              <a:rPr lang="en-US" sz="2000" dirty="0" smtClean="0"/>
              <a:t>Are there photos of you online that you might not want friends or future employers to see.</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2675" t="16384" r="30312" b="7980"/>
          <a:stretch/>
        </p:blipFill>
        <p:spPr>
          <a:xfrm>
            <a:off x="5190831" y="1124744"/>
            <a:ext cx="3701649" cy="4252960"/>
          </a:xfrm>
          <a:prstGeom prst="rect">
            <a:avLst/>
          </a:prstGeom>
        </p:spPr>
      </p:pic>
    </p:spTree>
    <p:extLst>
      <p:ext uri="{BB962C8B-B14F-4D97-AF65-F5344CB8AC3E}">
        <p14:creationId xmlns:p14="http://schemas.microsoft.com/office/powerpoint/2010/main" val="3705073520"/>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smtClean="0"/>
              <a:t>6.2 – Evaluating Web Content</a:t>
            </a:r>
            <a:endParaRPr lang="en-GB" sz="4000" b="1" dirty="0" smtClean="0"/>
          </a:p>
        </p:txBody>
      </p:sp>
      <p:sp>
        <p:nvSpPr>
          <p:cNvPr id="6" name="Rectangle 5"/>
          <p:cNvSpPr/>
          <p:nvPr/>
        </p:nvSpPr>
        <p:spPr>
          <a:xfrm>
            <a:off x="179512" y="3807038"/>
            <a:ext cx="8712968" cy="2862322"/>
          </a:xfrm>
          <a:prstGeom prst="rect">
            <a:avLst/>
          </a:prstGeom>
          <a:solidFill>
            <a:srgbClr val="A5C6D9"/>
          </a:solidFill>
          <a:ln w="57150">
            <a:solidFill>
              <a:srgbClr val="002060"/>
            </a:solidFill>
          </a:ln>
        </p:spPr>
        <p:txBody>
          <a:bodyPr wrap="square">
            <a:spAutoFit/>
          </a:bodyPr>
          <a:lstStyle/>
          <a:p>
            <a:pPr>
              <a:buClr>
                <a:srgbClr val="C00000"/>
              </a:buClr>
              <a:tabLst>
                <a:tab pos="1431925" algn="l"/>
                <a:tab pos="3863975" algn="l"/>
                <a:tab pos="5468938" algn="l"/>
                <a:tab pos="6815138" algn="l"/>
              </a:tabLst>
            </a:pPr>
            <a:r>
              <a:rPr lang="en-US" b="1" dirty="0" smtClean="0">
                <a:solidFill>
                  <a:srgbClr val="002060"/>
                </a:solidFill>
                <a:latin typeface="Arial" panose="020B0604020202020204" pitchFamily="34" charset="0"/>
                <a:cs typeface="Arial" panose="020B0604020202020204" pitchFamily="34" charset="0"/>
              </a:rPr>
              <a:t>Think-IT</a:t>
            </a:r>
            <a:endParaRPr lang="en-US"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1431925" algn="l"/>
                <a:tab pos="3863975" algn="l"/>
                <a:tab pos="5468938" algn="l"/>
                <a:tab pos="6815138" algn="l"/>
              </a:tabLst>
            </a:pPr>
            <a:r>
              <a:rPr lang="en-US" b="1" dirty="0">
                <a:solidFill>
                  <a:srgbClr val="000000"/>
                </a:solidFill>
                <a:latin typeface="Arial" panose="020B0604020202020204" pitchFamily="34" charset="0"/>
                <a:cs typeface="Arial" panose="020B0604020202020204" pitchFamily="34" charset="0"/>
              </a:rPr>
              <a:t>6.2.9</a:t>
            </a:r>
            <a:r>
              <a:rPr lang="en-US" dirty="0">
                <a:solidFill>
                  <a:srgbClr val="000000"/>
                </a:solidFill>
                <a:latin typeface="Arial" panose="020B0604020202020204" pitchFamily="34" charset="0"/>
                <a:cs typeface="Arial" panose="020B0604020202020204" pitchFamily="34" charset="0"/>
              </a:rPr>
              <a:t> </a:t>
            </a:r>
            <a:r>
              <a:rPr lang="en-US" dirty="0" smtClean="0">
                <a:solidFill>
                  <a:srgbClr val="000000"/>
                </a:solidFill>
                <a:latin typeface="Arial" panose="020B0604020202020204" pitchFamily="34" charset="0"/>
                <a:cs typeface="Arial" panose="020B0604020202020204" pitchFamily="34" charset="0"/>
              </a:rPr>
              <a:t>	In </a:t>
            </a:r>
            <a:r>
              <a:rPr lang="en-US" dirty="0">
                <a:solidFill>
                  <a:srgbClr val="000000"/>
                </a:solidFill>
                <a:latin typeface="Arial" panose="020B0604020202020204" pitchFamily="34" charset="0"/>
                <a:cs typeface="Arial" panose="020B0604020202020204" pitchFamily="34" charset="0"/>
              </a:rPr>
              <a:t>2010, The Telegraph reported the following:</a:t>
            </a:r>
          </a:p>
          <a:p>
            <a:pPr marL="741363" indent="-741363">
              <a:buClr>
                <a:srgbClr val="C00000"/>
              </a:buClr>
              <a:tabLst>
                <a:tab pos="1431925" algn="l"/>
                <a:tab pos="3863975" algn="l"/>
                <a:tab pos="5468938" algn="l"/>
                <a:tab pos="6815138" algn="l"/>
              </a:tabLst>
            </a:pPr>
            <a:r>
              <a:rPr lang="en-US" dirty="0" smtClean="0">
                <a:solidFill>
                  <a:srgbClr val="000000"/>
                </a:solidFill>
                <a:latin typeface="Arial" panose="020B0604020202020204" pitchFamily="34" charset="0"/>
                <a:cs typeface="Arial" panose="020B0604020202020204" pitchFamily="34" charset="0"/>
              </a:rPr>
              <a:t>		</a:t>
            </a:r>
            <a:r>
              <a:rPr lang="en-US" i="1" dirty="0" smtClean="0">
                <a:solidFill>
                  <a:srgbClr val="FF0000"/>
                </a:solidFill>
                <a:latin typeface="Arial" panose="020B0604020202020204" pitchFamily="34" charset="0"/>
                <a:cs typeface="Arial" panose="020B0604020202020204" pitchFamily="34" charset="0"/>
              </a:rPr>
              <a:t>Mr. </a:t>
            </a:r>
            <a:r>
              <a:rPr lang="en-US" i="1" dirty="0">
                <a:solidFill>
                  <a:srgbClr val="FF0000"/>
                </a:solidFill>
                <a:latin typeface="Arial" panose="020B0604020202020204" pitchFamily="34" charset="0"/>
                <a:cs typeface="Arial" panose="020B0604020202020204" pitchFamily="34" charset="0"/>
              </a:rPr>
              <a:t>Schmidt [Eric Schmidt of Google] said he believed </a:t>
            </a:r>
            <a:r>
              <a:rPr lang="en-US" i="1" dirty="0" smtClean="0">
                <a:solidFill>
                  <a:srgbClr val="FF0000"/>
                </a:solidFill>
                <a:latin typeface="Arial" panose="020B0604020202020204" pitchFamily="34" charset="0"/>
                <a:cs typeface="Arial" panose="020B0604020202020204" pitchFamily="34" charset="0"/>
              </a:rPr>
              <a:t>that every 	young </a:t>
            </a:r>
            <a:r>
              <a:rPr lang="en-US" i="1" dirty="0">
                <a:solidFill>
                  <a:srgbClr val="FF0000"/>
                </a:solidFill>
                <a:latin typeface="Arial" panose="020B0604020202020204" pitchFamily="34" charset="0"/>
                <a:cs typeface="Arial" panose="020B0604020202020204" pitchFamily="34" charset="0"/>
              </a:rPr>
              <a:t>person will one day be allowed </a:t>
            </a:r>
            <a:r>
              <a:rPr lang="en-US" i="1" dirty="0" smtClean="0">
                <a:solidFill>
                  <a:srgbClr val="FF0000"/>
                </a:solidFill>
                <a:latin typeface="Arial" panose="020B0604020202020204" pitchFamily="34" charset="0"/>
                <a:cs typeface="Arial" panose="020B0604020202020204" pitchFamily="34" charset="0"/>
              </a:rPr>
              <a:t>to change </a:t>
            </a:r>
            <a:r>
              <a:rPr lang="en-US" i="1" dirty="0">
                <a:solidFill>
                  <a:srgbClr val="FF0000"/>
                </a:solidFill>
                <a:latin typeface="Arial" panose="020B0604020202020204" pitchFamily="34" charset="0"/>
                <a:cs typeface="Arial" panose="020B0604020202020204" pitchFamily="34" charset="0"/>
              </a:rPr>
              <a:t>their </a:t>
            </a:r>
            <a:r>
              <a:rPr lang="en-US" i="1" dirty="0" smtClean="0">
                <a:solidFill>
                  <a:srgbClr val="FF0000"/>
                </a:solidFill>
                <a:latin typeface="Arial" panose="020B0604020202020204" pitchFamily="34" charset="0"/>
                <a:cs typeface="Arial" panose="020B0604020202020204" pitchFamily="34" charset="0"/>
              </a:rPr>
              <a:t>name </a:t>
            </a:r>
            <a:r>
              <a:rPr lang="en-US" i="1" dirty="0">
                <a:solidFill>
                  <a:srgbClr val="FF0000"/>
                </a:solidFill>
                <a:latin typeface="Arial" panose="020B0604020202020204" pitchFamily="34" charset="0"/>
                <a:cs typeface="Arial" panose="020B0604020202020204" pitchFamily="34" charset="0"/>
              </a:rPr>
              <a:t>to </a:t>
            </a:r>
            <a:r>
              <a:rPr lang="en-US" i="1" dirty="0" smtClean="0">
                <a:solidFill>
                  <a:srgbClr val="FF0000"/>
                </a:solidFill>
                <a:latin typeface="Arial" panose="020B0604020202020204" pitchFamily="34" charset="0"/>
                <a:cs typeface="Arial" panose="020B0604020202020204" pitchFamily="34" charset="0"/>
              </a:rPr>
              <a:t>	distance </a:t>
            </a:r>
            <a:r>
              <a:rPr lang="en-US" i="1" dirty="0">
                <a:solidFill>
                  <a:srgbClr val="FF0000"/>
                </a:solidFill>
                <a:latin typeface="Arial" panose="020B0604020202020204" pitchFamily="34" charset="0"/>
                <a:cs typeface="Arial" panose="020B0604020202020204" pitchFamily="34" charset="0"/>
              </a:rPr>
              <a:t>themselves from embarrassing photographs </a:t>
            </a:r>
            <a:r>
              <a:rPr lang="en-US" i="1" dirty="0" smtClean="0">
                <a:solidFill>
                  <a:srgbClr val="FF0000"/>
                </a:solidFill>
                <a:latin typeface="Arial" panose="020B0604020202020204" pitchFamily="34" charset="0"/>
                <a:cs typeface="Arial" panose="020B0604020202020204" pitchFamily="34" charset="0"/>
              </a:rPr>
              <a:t>and </a:t>
            </a:r>
            <a:r>
              <a:rPr lang="en-US" i="1" dirty="0">
                <a:solidFill>
                  <a:srgbClr val="FF0000"/>
                </a:solidFill>
                <a:latin typeface="Arial" panose="020B0604020202020204" pitchFamily="34" charset="0"/>
                <a:cs typeface="Arial" panose="020B0604020202020204" pitchFamily="34" charset="0"/>
              </a:rPr>
              <a:t>material </a:t>
            </a:r>
            <a:r>
              <a:rPr lang="en-US" i="1" dirty="0" smtClean="0">
                <a:solidFill>
                  <a:srgbClr val="FF0000"/>
                </a:solidFill>
                <a:latin typeface="Arial" panose="020B0604020202020204" pitchFamily="34" charset="0"/>
                <a:cs typeface="Arial" panose="020B0604020202020204" pitchFamily="34" charset="0"/>
              </a:rPr>
              <a:t>	stored </a:t>
            </a:r>
            <a:r>
              <a:rPr lang="en-US" i="1" dirty="0">
                <a:solidFill>
                  <a:srgbClr val="FF0000"/>
                </a:solidFill>
                <a:latin typeface="Arial" panose="020B0604020202020204" pitchFamily="34" charset="0"/>
                <a:cs typeface="Arial" panose="020B0604020202020204" pitchFamily="34" charset="0"/>
              </a:rPr>
              <a:t>on </a:t>
            </a:r>
            <a:r>
              <a:rPr lang="en-US" i="1" dirty="0" smtClean="0">
                <a:solidFill>
                  <a:srgbClr val="FF0000"/>
                </a:solidFill>
                <a:latin typeface="Arial" panose="020B0604020202020204" pitchFamily="34" charset="0"/>
                <a:cs typeface="Arial" panose="020B0604020202020204" pitchFamily="34" charset="0"/>
              </a:rPr>
              <a:t>their friends</a:t>
            </a:r>
            <a:r>
              <a:rPr lang="en-US" i="1" dirty="0">
                <a:solidFill>
                  <a:srgbClr val="FF0000"/>
                </a:solidFill>
                <a:latin typeface="Arial" panose="020B0604020202020204" pitchFamily="34" charset="0"/>
                <a:cs typeface="Arial" panose="020B0604020202020204" pitchFamily="34" charset="0"/>
              </a:rPr>
              <a:t>’ social media sites.</a:t>
            </a:r>
          </a:p>
          <a:p>
            <a:pPr marL="741363" indent="-741363">
              <a:buClr>
                <a:srgbClr val="C00000"/>
              </a:buClr>
              <a:tabLst>
                <a:tab pos="1431925" algn="l"/>
                <a:tab pos="3863975" algn="l"/>
                <a:tab pos="5468938" algn="l"/>
                <a:tab pos="6815138" algn="l"/>
              </a:tabLst>
            </a:pPr>
            <a:r>
              <a:rPr lang="en-US" i="1" dirty="0" smtClean="0">
                <a:solidFill>
                  <a:srgbClr val="FF0000"/>
                </a:solidFill>
                <a:latin typeface="Arial" panose="020B0604020202020204" pitchFamily="34" charset="0"/>
                <a:cs typeface="Arial" panose="020B0604020202020204" pitchFamily="34" charset="0"/>
              </a:rPr>
              <a:t>		</a:t>
            </a:r>
            <a:r>
              <a:rPr lang="en-US" i="1" dirty="0" smtClean="0">
                <a:solidFill>
                  <a:srgbClr val="FF0000"/>
                </a:solidFill>
                <a:latin typeface="Arial" panose="020B0604020202020204" pitchFamily="34" charset="0"/>
                <a:cs typeface="Arial" panose="020B0604020202020204" pitchFamily="34" charset="0"/>
                <a:hlinkClick r:id="rId3"/>
              </a:rPr>
              <a:t>www.telegraph.co.uk/technology-Eric-Schmidt.html</a:t>
            </a:r>
            <a:endParaRPr lang="en-US" i="1" dirty="0">
              <a:solidFill>
                <a:srgbClr val="FF0000"/>
              </a:solidFill>
              <a:latin typeface="Arial" panose="020B0604020202020204" pitchFamily="34" charset="0"/>
              <a:cs typeface="Arial" panose="020B0604020202020204" pitchFamily="34" charset="0"/>
            </a:endParaRPr>
          </a:p>
          <a:p>
            <a:pPr marL="741363" indent="-741363">
              <a:buClr>
                <a:srgbClr val="C00000"/>
              </a:buClr>
              <a:tabLst>
                <a:tab pos="1431925" algn="l"/>
                <a:tab pos="3863975" algn="l"/>
                <a:tab pos="5468938" algn="l"/>
                <a:tab pos="6815138" algn="l"/>
              </a:tabLst>
            </a:pPr>
            <a:r>
              <a:rPr lang="en-US" dirty="0" smtClean="0">
                <a:solidFill>
                  <a:srgbClr val="000000"/>
                </a:solidFill>
                <a:latin typeface="Arial" panose="020B0604020202020204" pitchFamily="34" charset="0"/>
                <a:cs typeface="Arial" panose="020B0604020202020204" pitchFamily="34" charset="0"/>
              </a:rPr>
              <a:t>	Some </a:t>
            </a:r>
            <a:r>
              <a:rPr lang="en-US" dirty="0">
                <a:solidFill>
                  <a:srgbClr val="000000"/>
                </a:solidFill>
                <a:latin typeface="Arial" panose="020B0604020202020204" pitchFamily="34" charset="0"/>
                <a:cs typeface="Arial" panose="020B0604020202020204" pitchFamily="34" charset="0"/>
              </a:rPr>
              <a:t>companies now search for an interviewee online and check their Facebook profiles before hiring them. </a:t>
            </a:r>
            <a:r>
              <a:rPr lang="en-US" dirty="0" smtClean="0">
                <a:solidFill>
                  <a:srgbClr val="000000"/>
                </a:solidFill>
                <a:latin typeface="Arial" panose="020B0604020202020204" pitchFamily="34" charset="0"/>
                <a:cs typeface="Arial" panose="020B0604020202020204" pitchFamily="34" charset="0"/>
              </a:rPr>
              <a:t>Is there </a:t>
            </a:r>
            <a:r>
              <a:rPr lang="en-US" dirty="0">
                <a:solidFill>
                  <a:srgbClr val="000000"/>
                </a:solidFill>
                <a:latin typeface="Arial" panose="020B0604020202020204" pitchFamily="34" charset="0"/>
                <a:cs typeface="Arial" panose="020B0604020202020204" pitchFamily="34" charset="0"/>
              </a:rPr>
              <a:t>anything about you on the web that might cost you a job in the future?</a:t>
            </a:r>
            <a:endParaRPr lang="en-US" dirty="0" smtClean="0">
              <a:solidFill>
                <a:srgbClr val="000000"/>
              </a:solidFill>
              <a:latin typeface="Arial" panose="020B0604020202020204" pitchFamily="34" charset="0"/>
              <a:cs typeface="Arial" panose="020B0604020202020204" pitchFamily="34" charset="0"/>
            </a:endParaRPr>
          </a:p>
        </p:txBody>
      </p:sp>
      <p:sp>
        <p:nvSpPr>
          <p:cNvPr id="8" name="Rectangle 7"/>
          <p:cNvSpPr/>
          <p:nvPr/>
        </p:nvSpPr>
        <p:spPr>
          <a:xfrm>
            <a:off x="4499992" y="1126761"/>
            <a:ext cx="4388032" cy="2613023"/>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830" b="1" dirty="0" smtClean="0">
                <a:solidFill>
                  <a:srgbClr val="002060"/>
                </a:solidFill>
                <a:latin typeface="Arial" panose="020B0604020202020204" pitchFamily="34" charset="0"/>
                <a:cs typeface="Arial" panose="020B0604020202020204" pitchFamily="34" charset="0"/>
              </a:rPr>
              <a:t>Compute-IT</a:t>
            </a:r>
            <a:endParaRPr lang="en-US" sz="183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1830" b="1" dirty="0">
                <a:solidFill>
                  <a:srgbClr val="000000"/>
                </a:solidFill>
                <a:latin typeface="Arial" panose="020B0604020202020204" pitchFamily="34" charset="0"/>
                <a:cs typeface="Arial" panose="020B0604020202020204" pitchFamily="34" charset="0"/>
              </a:rPr>
              <a:t>6.2.8</a:t>
            </a:r>
            <a:r>
              <a:rPr lang="en-US" sz="1830" dirty="0">
                <a:solidFill>
                  <a:srgbClr val="000000"/>
                </a:solidFill>
                <a:latin typeface="Arial" panose="020B0604020202020204" pitchFamily="34" charset="0"/>
                <a:cs typeface="Arial" panose="020B0604020202020204" pitchFamily="34" charset="0"/>
              </a:rPr>
              <a:t> </a:t>
            </a:r>
            <a:r>
              <a:rPr lang="en-US" sz="1830" dirty="0" smtClean="0">
                <a:solidFill>
                  <a:srgbClr val="000000"/>
                </a:solidFill>
                <a:latin typeface="Arial" panose="020B0604020202020204" pitchFamily="34" charset="0"/>
                <a:cs typeface="Arial" panose="020B0604020202020204" pitchFamily="34" charset="0"/>
              </a:rPr>
              <a:t>	Geocities </a:t>
            </a:r>
            <a:r>
              <a:rPr lang="en-US" sz="1830" dirty="0">
                <a:solidFill>
                  <a:srgbClr val="000000"/>
                </a:solidFill>
                <a:latin typeface="Arial" panose="020B0604020202020204" pitchFamily="34" charset="0"/>
                <a:cs typeface="Arial" panose="020B0604020202020204" pitchFamily="34" charset="0"/>
              </a:rPr>
              <a:t>was the first giant online community when it launched in 1994. When it was closed down in 2009, </a:t>
            </a:r>
            <a:r>
              <a:rPr lang="en-US" sz="1830" dirty="0" smtClean="0">
                <a:solidFill>
                  <a:srgbClr val="000000"/>
                </a:solidFill>
                <a:latin typeface="Arial" panose="020B0604020202020204" pitchFamily="34" charset="0"/>
                <a:cs typeface="Arial" panose="020B0604020202020204" pitchFamily="34" charset="0"/>
              </a:rPr>
              <a:t>a project </a:t>
            </a:r>
            <a:r>
              <a:rPr lang="en-US" sz="1830" dirty="0">
                <a:solidFill>
                  <a:srgbClr val="000000"/>
                </a:solidFill>
                <a:latin typeface="Arial" panose="020B0604020202020204" pitchFamily="34" charset="0"/>
                <a:cs typeface="Arial" panose="020B0604020202020204" pitchFamily="34" charset="0"/>
              </a:rPr>
              <a:t>archived it so you can see it as it was. Search for ‘geocities archive project’ and have a look around. </a:t>
            </a:r>
            <a:r>
              <a:rPr lang="en-US" sz="1830" dirty="0" smtClean="0">
                <a:solidFill>
                  <a:srgbClr val="000000"/>
                </a:solidFill>
                <a:latin typeface="Arial" panose="020B0604020202020204" pitchFamily="34" charset="0"/>
                <a:cs typeface="Arial" panose="020B0604020202020204" pitchFamily="34" charset="0"/>
              </a:rPr>
              <a:t>What has </a:t>
            </a:r>
            <a:r>
              <a:rPr lang="en-US" sz="1830" dirty="0">
                <a:solidFill>
                  <a:srgbClr val="000000"/>
                </a:solidFill>
                <a:latin typeface="Arial" panose="020B0604020202020204" pitchFamily="34" charset="0"/>
                <a:cs typeface="Arial" panose="020B0604020202020204" pitchFamily="34" charset="0"/>
              </a:rPr>
              <a:t>changed and why?</a:t>
            </a:r>
            <a:endParaRPr lang="en-GB" sz="183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949270">
            <a:off x="8574342" y="998999"/>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10" name="Rectangle 9"/>
          <p:cNvSpPr/>
          <p:nvPr/>
        </p:nvSpPr>
        <p:spPr>
          <a:xfrm>
            <a:off x="213203" y="1126761"/>
            <a:ext cx="3926749" cy="2613023"/>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830" b="1" dirty="0" smtClean="0">
                <a:solidFill>
                  <a:srgbClr val="002060"/>
                </a:solidFill>
                <a:latin typeface="Arial" panose="020B0604020202020204" pitchFamily="34" charset="0"/>
                <a:cs typeface="Arial" panose="020B0604020202020204" pitchFamily="34" charset="0"/>
              </a:rPr>
              <a:t>Compute-IT</a:t>
            </a:r>
            <a:endParaRPr lang="en-US" sz="183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1830" b="1" dirty="0">
                <a:solidFill>
                  <a:srgbClr val="000000"/>
                </a:solidFill>
                <a:latin typeface="Arial" panose="020B0604020202020204" pitchFamily="34" charset="0"/>
                <a:cs typeface="Arial" panose="020B0604020202020204" pitchFamily="34" charset="0"/>
              </a:rPr>
              <a:t>6.2.7</a:t>
            </a:r>
            <a:r>
              <a:rPr lang="en-US" sz="1830" dirty="0">
                <a:solidFill>
                  <a:srgbClr val="000000"/>
                </a:solidFill>
                <a:latin typeface="Arial" panose="020B0604020202020204" pitchFamily="34" charset="0"/>
                <a:cs typeface="Arial" panose="020B0604020202020204" pitchFamily="34" charset="0"/>
              </a:rPr>
              <a:t> </a:t>
            </a:r>
            <a:r>
              <a:rPr lang="en-US" sz="1830" dirty="0" smtClean="0">
                <a:solidFill>
                  <a:srgbClr val="000000"/>
                </a:solidFill>
                <a:latin typeface="Arial" panose="020B0604020202020204" pitchFamily="34" charset="0"/>
                <a:cs typeface="Arial" panose="020B0604020202020204" pitchFamily="34" charset="0"/>
              </a:rPr>
              <a:t>	The </a:t>
            </a:r>
            <a:r>
              <a:rPr lang="en-US" sz="1830" dirty="0">
                <a:solidFill>
                  <a:srgbClr val="000000"/>
                </a:solidFill>
                <a:latin typeface="Arial" panose="020B0604020202020204" pitchFamily="34" charset="0"/>
                <a:cs typeface="Arial" panose="020B0604020202020204" pitchFamily="34" charset="0"/>
              </a:rPr>
              <a:t>Internet Way Back Machine website has been storing snapshots of websites since 1996. Find out how </a:t>
            </a:r>
            <a:r>
              <a:rPr lang="en-US" sz="1830" dirty="0" smtClean="0">
                <a:solidFill>
                  <a:srgbClr val="000000"/>
                </a:solidFill>
                <a:latin typeface="Arial" panose="020B0604020202020204" pitchFamily="34" charset="0"/>
                <a:cs typeface="Arial" panose="020B0604020202020204" pitchFamily="34" charset="0"/>
              </a:rPr>
              <a:t>your favourite </a:t>
            </a:r>
            <a:r>
              <a:rPr lang="en-US" sz="1830" dirty="0">
                <a:solidFill>
                  <a:srgbClr val="000000"/>
                </a:solidFill>
                <a:latin typeface="Arial" panose="020B0604020202020204" pitchFamily="34" charset="0"/>
                <a:cs typeface="Arial" panose="020B0604020202020204" pitchFamily="34" charset="0"/>
              </a:rPr>
              <a:t>websites have changed over the years. What has changed and why?</a:t>
            </a:r>
            <a:endParaRPr lang="en-GB" sz="183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3797152" y="998999"/>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7" name="Oval 6"/>
          <p:cNvSpPr/>
          <p:nvPr/>
        </p:nvSpPr>
        <p:spPr>
          <a:xfrm rot="1949270">
            <a:off x="8574342" y="3666441"/>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T</a:t>
            </a:r>
            <a:endParaRPr lang="en-GB"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0462697"/>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a:t>6.3 -</a:t>
            </a:r>
            <a:r>
              <a:rPr lang="en-US" sz="4000" dirty="0" smtClean="0"/>
              <a:t> How </a:t>
            </a:r>
            <a:r>
              <a:rPr lang="en-US" sz="4000" dirty="0"/>
              <a:t>do we search the web?</a:t>
            </a:r>
            <a:endParaRPr lang="en-GB" sz="4000" b="1" dirty="0" smtClean="0"/>
          </a:p>
        </p:txBody>
      </p:sp>
      <p:sp>
        <p:nvSpPr>
          <p:cNvPr id="34" name="Rectangle 33"/>
          <p:cNvSpPr/>
          <p:nvPr/>
        </p:nvSpPr>
        <p:spPr>
          <a:xfrm>
            <a:off x="136745" y="1124744"/>
            <a:ext cx="8755735" cy="2139047"/>
          </a:xfrm>
          <a:prstGeom prst="rect">
            <a:avLst/>
          </a:prstGeom>
        </p:spPr>
        <p:txBody>
          <a:bodyPr wrap="square">
            <a:spAutoFit/>
          </a:bodyPr>
          <a:lstStyle/>
          <a:p>
            <a:pPr>
              <a:buClr>
                <a:srgbClr val="0070C0"/>
              </a:buClr>
              <a:buSzPct val="80000"/>
            </a:pPr>
            <a:r>
              <a:rPr lang="en-US" sz="1900" b="1" dirty="0" smtClean="0">
                <a:solidFill>
                  <a:schemeClr val="tx2"/>
                </a:solidFill>
              </a:rPr>
              <a:t>Google </a:t>
            </a:r>
            <a:r>
              <a:rPr lang="en-US" sz="1900" b="1" dirty="0">
                <a:solidFill>
                  <a:schemeClr val="tx2"/>
                </a:solidFill>
              </a:rPr>
              <a:t>page rank</a:t>
            </a:r>
          </a:p>
          <a:p>
            <a:pPr marL="396875" indent="-396875">
              <a:buClr>
                <a:srgbClr val="0070C0"/>
              </a:buClr>
              <a:buSzPct val="80000"/>
              <a:buFont typeface="Arial" panose="020B0604020202020204" pitchFamily="34" charset="0"/>
              <a:buChar char="►"/>
            </a:pPr>
            <a:r>
              <a:rPr lang="en-US" sz="1900" dirty="0"/>
              <a:t>Google® </a:t>
            </a:r>
            <a:r>
              <a:rPr lang="en-US" sz="1900" dirty="0" err="1"/>
              <a:t>revolutionised</a:t>
            </a:r>
            <a:r>
              <a:rPr lang="en-US" sz="1900" dirty="0"/>
              <a:t> searching the web. Before Google, a </a:t>
            </a:r>
            <a:r>
              <a:rPr lang="en-US" sz="1900" b="1" dirty="0">
                <a:solidFill>
                  <a:schemeClr val="accent1"/>
                </a:solidFill>
              </a:rPr>
              <a:t>search engine </a:t>
            </a:r>
            <a:r>
              <a:rPr lang="en-US" sz="1900" dirty="0"/>
              <a:t>used special web-surfing programs </a:t>
            </a:r>
            <a:r>
              <a:rPr lang="en-US" sz="1900" dirty="0" smtClean="0"/>
              <a:t>called ‘spiders</a:t>
            </a:r>
            <a:r>
              <a:rPr lang="en-US" sz="1900" dirty="0"/>
              <a:t>’ that crawled around the web loading pages, creating a description of them and then storing this description in </a:t>
            </a:r>
            <a:r>
              <a:rPr lang="en-US" sz="1900" dirty="0" smtClean="0"/>
              <a:t>a large </a:t>
            </a:r>
            <a:r>
              <a:rPr lang="en-US" sz="1900" dirty="0"/>
              <a:t>database known as an ‘index</a:t>
            </a:r>
            <a:r>
              <a:rPr lang="en-US" sz="1900" dirty="0" smtClean="0"/>
              <a:t>’.</a:t>
            </a:r>
          </a:p>
          <a:p>
            <a:pPr marL="396875" indent="-396875">
              <a:buClr>
                <a:srgbClr val="0070C0"/>
              </a:buClr>
              <a:buSzPct val="80000"/>
              <a:buFont typeface="Arial" panose="020B0604020202020204" pitchFamily="34" charset="0"/>
              <a:buChar char="►"/>
            </a:pPr>
            <a:r>
              <a:rPr lang="en-US" sz="1900" dirty="0" smtClean="0"/>
              <a:t>When </a:t>
            </a:r>
            <a:r>
              <a:rPr lang="en-US" sz="1900" dirty="0"/>
              <a:t>you used the search engine it searched the index for characters that matched </a:t>
            </a:r>
            <a:r>
              <a:rPr lang="en-US" sz="1900" dirty="0" smtClean="0"/>
              <a:t>the characters </a:t>
            </a:r>
            <a:r>
              <a:rPr lang="en-US" sz="1900" dirty="0"/>
              <a:t>in your search term and delivered them all to you</a:t>
            </a:r>
            <a:r>
              <a:rPr lang="en-US" sz="1900" dirty="0" smtClean="0"/>
              <a:t>.</a:t>
            </a:r>
          </a:p>
        </p:txBody>
      </p:sp>
      <p:grpSp>
        <p:nvGrpSpPr>
          <p:cNvPr id="6" name="Group 5"/>
          <p:cNvGrpSpPr/>
          <p:nvPr/>
        </p:nvGrpSpPr>
        <p:grpSpPr>
          <a:xfrm>
            <a:off x="3707904" y="3356992"/>
            <a:ext cx="5040560" cy="3168352"/>
            <a:chOff x="35496" y="1484784"/>
            <a:chExt cx="5328592" cy="3168352"/>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5496" y="1484784"/>
              <a:ext cx="5328592" cy="2664296"/>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71600" y="2276872"/>
              <a:ext cx="4248472" cy="2376264"/>
            </a:xfrm>
            <a:prstGeom prst="rect">
              <a:avLst/>
            </a:prstGeom>
          </p:spPr>
        </p:pic>
      </p:grpSp>
      <p:sp>
        <p:nvSpPr>
          <p:cNvPr id="7" name="Rectangle 6"/>
          <p:cNvSpPr/>
          <p:nvPr/>
        </p:nvSpPr>
        <p:spPr>
          <a:xfrm>
            <a:off x="136745" y="3212976"/>
            <a:ext cx="3571159" cy="3600986"/>
          </a:xfrm>
          <a:prstGeom prst="rect">
            <a:avLst/>
          </a:prstGeom>
        </p:spPr>
        <p:txBody>
          <a:bodyPr wrap="square">
            <a:spAutoFit/>
          </a:bodyPr>
          <a:lstStyle/>
          <a:p>
            <a:pPr marL="396875" indent="-396875">
              <a:buClr>
                <a:srgbClr val="0070C0"/>
              </a:buClr>
              <a:buSzPct val="80000"/>
              <a:buFont typeface="Arial" panose="020B0604020202020204" pitchFamily="34" charset="0"/>
              <a:buChar char="►"/>
            </a:pPr>
            <a:r>
              <a:rPr lang="en-US" sz="1900" dirty="0"/>
              <a:t>The Google search engine was launched in 1998. It was different because it appeared to deliver more relevant results. </a:t>
            </a:r>
          </a:p>
          <a:p>
            <a:pPr marL="396875" indent="-396875">
              <a:buClr>
                <a:srgbClr val="0070C0"/>
              </a:buClr>
              <a:buSzPct val="80000"/>
              <a:buFont typeface="Arial" panose="020B0604020202020204" pitchFamily="34" charset="0"/>
              <a:buChar char="►"/>
            </a:pPr>
            <a:r>
              <a:rPr lang="en-US" sz="1900" dirty="0"/>
              <a:t>It still used spiders to create an index, but it then used page ranking to ensure that the results delivered to you were useful and, more than likely, the ones you wanted.</a:t>
            </a:r>
          </a:p>
        </p:txBody>
      </p:sp>
      <p:sp>
        <p:nvSpPr>
          <p:cNvPr id="3" name="TextBox 2"/>
          <p:cNvSpPr txBox="1"/>
          <p:nvPr/>
        </p:nvSpPr>
        <p:spPr>
          <a:xfrm>
            <a:off x="3923928" y="6084585"/>
            <a:ext cx="4968552" cy="584775"/>
          </a:xfrm>
          <a:prstGeom prst="rect">
            <a:avLst/>
          </a:prstGeom>
          <a:solidFill>
            <a:srgbClr val="FFFFFF">
              <a:alpha val="45098"/>
            </a:srgbClr>
          </a:solidFill>
        </p:spPr>
        <p:txBody>
          <a:bodyPr wrap="square" lIns="45720" rIns="45720" rtlCol="0">
            <a:spAutoFit/>
          </a:bodyPr>
          <a:lstStyle/>
          <a:p>
            <a:pPr indent="293688">
              <a:buClr>
                <a:srgbClr val="C00000"/>
              </a:buClr>
              <a:buSzPct val="80000"/>
              <a:buFont typeface="Arial" panose="020B0604020202020204" pitchFamily="34" charset="0"/>
              <a:buChar char="▲"/>
            </a:pPr>
            <a:r>
              <a:rPr lang="en-US" sz="1600" dirty="0" smtClean="0"/>
              <a:t>These are the search results returned when ‘Bacon Number’ is typed into Google’s search engine.</a:t>
            </a:r>
          </a:p>
        </p:txBody>
      </p:sp>
    </p:spTree>
    <p:extLst>
      <p:ext uri="{BB962C8B-B14F-4D97-AF65-F5344CB8AC3E}">
        <p14:creationId xmlns:p14="http://schemas.microsoft.com/office/powerpoint/2010/main" val="1643151083"/>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a:t>6.3 -</a:t>
            </a:r>
            <a:r>
              <a:rPr lang="en-US" sz="4000" dirty="0" smtClean="0"/>
              <a:t> How </a:t>
            </a:r>
            <a:r>
              <a:rPr lang="en-US" sz="4000" dirty="0"/>
              <a:t>do we search the web?</a:t>
            </a:r>
            <a:endParaRPr lang="en-GB" sz="4000" b="1" dirty="0" smtClean="0"/>
          </a:p>
        </p:txBody>
      </p:sp>
      <p:sp>
        <p:nvSpPr>
          <p:cNvPr id="34" name="Rectangle 33"/>
          <p:cNvSpPr/>
          <p:nvPr/>
        </p:nvSpPr>
        <p:spPr>
          <a:xfrm>
            <a:off x="136745" y="1122086"/>
            <a:ext cx="8755735" cy="2031325"/>
          </a:xfrm>
          <a:prstGeom prst="rect">
            <a:avLst/>
          </a:prstGeom>
        </p:spPr>
        <p:txBody>
          <a:bodyPr wrap="square">
            <a:spAutoFit/>
          </a:bodyPr>
          <a:lstStyle/>
          <a:p>
            <a:pPr>
              <a:buClr>
                <a:srgbClr val="0070C0"/>
              </a:buClr>
              <a:buSzPct val="80000"/>
            </a:pPr>
            <a:r>
              <a:rPr lang="en-US" b="1" dirty="0" smtClean="0">
                <a:solidFill>
                  <a:schemeClr val="tx2"/>
                </a:solidFill>
              </a:rPr>
              <a:t>Google </a:t>
            </a:r>
            <a:r>
              <a:rPr lang="en-US" b="1" dirty="0">
                <a:solidFill>
                  <a:schemeClr val="tx2"/>
                </a:solidFill>
              </a:rPr>
              <a:t>page rank</a:t>
            </a:r>
          </a:p>
          <a:p>
            <a:pPr marL="396875" indent="-396875">
              <a:buClr>
                <a:srgbClr val="0070C0"/>
              </a:buClr>
              <a:buSzPct val="80000"/>
              <a:buFont typeface="Arial" panose="020B0604020202020204" pitchFamily="34" charset="0"/>
              <a:buChar char="►"/>
            </a:pPr>
            <a:r>
              <a:rPr lang="en-US" dirty="0"/>
              <a:t>Page ranking is achieved by an algorithm. It uses hyperlinks between web pages to work out which web pages are the </a:t>
            </a:r>
            <a:r>
              <a:rPr lang="en-US" dirty="0" smtClean="0"/>
              <a:t>most popular </a:t>
            </a:r>
            <a:r>
              <a:rPr lang="en-US" dirty="0"/>
              <a:t>and then it returns these at the top of the list of results it delivers to you. </a:t>
            </a:r>
            <a:r>
              <a:rPr lang="en-US" dirty="0" smtClean="0"/>
              <a:t>E.g., </a:t>
            </a:r>
            <a:r>
              <a:rPr lang="en-US" dirty="0"/>
              <a:t>consider web page A </a:t>
            </a:r>
            <a:r>
              <a:rPr lang="en-US" dirty="0" smtClean="0"/>
              <a:t>and web </a:t>
            </a:r>
            <a:r>
              <a:rPr lang="en-US" dirty="0"/>
              <a:t>page B, each about vampires. If ten other web pages link to web page A and five other web pages link to web page </a:t>
            </a:r>
            <a:r>
              <a:rPr lang="en-US" dirty="0" smtClean="0"/>
              <a:t>B, a </a:t>
            </a:r>
            <a:r>
              <a:rPr lang="en-US" dirty="0"/>
              <a:t>search for ‘vampires’ will return web page A at the top of the list of results.</a:t>
            </a:r>
            <a:endParaRPr lang="en-US" dirty="0" smtClean="0"/>
          </a:p>
        </p:txBody>
      </p:sp>
      <p:sp>
        <p:nvSpPr>
          <p:cNvPr id="3" name="TextBox 2"/>
          <p:cNvSpPr txBox="1"/>
          <p:nvPr/>
        </p:nvSpPr>
        <p:spPr>
          <a:xfrm>
            <a:off x="179512" y="6023029"/>
            <a:ext cx="8712968" cy="646331"/>
          </a:xfrm>
          <a:prstGeom prst="rect">
            <a:avLst/>
          </a:prstGeom>
          <a:solidFill>
            <a:srgbClr val="FFFFFF">
              <a:alpha val="45098"/>
            </a:srgbClr>
          </a:solidFill>
        </p:spPr>
        <p:txBody>
          <a:bodyPr wrap="square" lIns="45720" rIns="45720" rtlCol="0">
            <a:spAutoFit/>
          </a:bodyPr>
          <a:lstStyle/>
          <a:p>
            <a:pPr indent="293688">
              <a:buClr>
                <a:srgbClr val="C00000"/>
              </a:buClr>
              <a:buSzPct val="80000"/>
              <a:buFont typeface="Arial" panose="020B0604020202020204" pitchFamily="34" charset="0"/>
              <a:buChar char="▲"/>
            </a:pPr>
            <a:r>
              <a:rPr lang="en-US" dirty="0" smtClean="0">
                <a:hlinkClick r:id="rId3"/>
              </a:rPr>
              <a:t>Aliweb </a:t>
            </a:r>
            <a:r>
              <a:rPr lang="en-US" dirty="0" smtClean="0"/>
              <a:t>is considered by many as the web’s first search engine. It was established in 1993. Look how much more relevant Google’s results appear to be.</a:t>
            </a: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9512" y="3284983"/>
            <a:ext cx="6452026" cy="2735169"/>
          </a:xfrm>
          <a:prstGeom prst="rect">
            <a:avLst/>
          </a:prstGeom>
        </p:spPr>
      </p:pic>
      <p:sp>
        <p:nvSpPr>
          <p:cNvPr id="11" name="Rectangle 10"/>
          <p:cNvSpPr/>
          <p:nvPr/>
        </p:nvSpPr>
        <p:spPr>
          <a:xfrm>
            <a:off x="6631538" y="2907228"/>
            <a:ext cx="2256487" cy="2970044"/>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1700" b="1" dirty="0" smtClean="0">
                <a:solidFill>
                  <a:srgbClr val="000000"/>
                </a:solidFill>
                <a:latin typeface="Arial" panose="020B0604020202020204" pitchFamily="34" charset="0"/>
                <a:cs typeface="Arial" panose="020B0604020202020204" pitchFamily="34" charset="0"/>
              </a:rPr>
              <a:t>Key </a:t>
            </a:r>
            <a:r>
              <a:rPr lang="en-US" sz="17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1700" b="1" dirty="0" smtClean="0">
                <a:solidFill>
                  <a:schemeClr val="accent1"/>
                </a:solidFill>
                <a:latin typeface="Arial" panose="020B0604020202020204" pitchFamily="34" charset="0"/>
                <a:cs typeface="Arial" panose="020B0604020202020204" pitchFamily="34" charset="0"/>
              </a:rPr>
              <a:t>Search </a:t>
            </a:r>
            <a:r>
              <a:rPr lang="en-US" sz="1700" b="1" dirty="0">
                <a:solidFill>
                  <a:schemeClr val="accent1"/>
                </a:solidFill>
                <a:latin typeface="Arial" panose="020B0604020202020204" pitchFamily="34" charset="0"/>
                <a:cs typeface="Arial" panose="020B0604020202020204" pitchFamily="34" charset="0"/>
              </a:rPr>
              <a:t>engine</a:t>
            </a:r>
            <a:r>
              <a:rPr lang="en-US" sz="1700" dirty="0">
                <a:solidFill>
                  <a:srgbClr val="000000"/>
                </a:solidFill>
                <a:latin typeface="Arial" panose="020B0604020202020204" pitchFamily="34" charset="0"/>
                <a:cs typeface="Arial" panose="020B0604020202020204" pitchFamily="34" charset="0"/>
              </a:rPr>
              <a:t>: A computer program that searches web pages for the search terms entered by the user and provides a </a:t>
            </a:r>
            <a:r>
              <a:rPr lang="en-US" sz="1700" dirty="0" smtClean="0">
                <a:solidFill>
                  <a:srgbClr val="000000"/>
                </a:solidFill>
                <a:latin typeface="Arial" panose="020B0604020202020204" pitchFamily="34" charset="0"/>
                <a:cs typeface="Arial" panose="020B0604020202020204" pitchFamily="34" charset="0"/>
              </a:rPr>
              <a:t>list of </a:t>
            </a:r>
            <a:r>
              <a:rPr lang="en-US" sz="1700" dirty="0">
                <a:solidFill>
                  <a:srgbClr val="000000"/>
                </a:solidFill>
                <a:latin typeface="Arial" panose="020B0604020202020204" pitchFamily="34" charset="0"/>
                <a:cs typeface="Arial" panose="020B0604020202020204" pitchFamily="34" charset="0"/>
              </a:rPr>
              <a:t>the pages in which they appear.</a:t>
            </a:r>
            <a:endParaRPr lang="en-GB" sz="170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8613700" y="2848005"/>
            <a:ext cx="431769" cy="376004"/>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2014880"/>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a:t>6.3 -</a:t>
            </a:r>
            <a:r>
              <a:rPr lang="en-US" sz="4000" dirty="0" smtClean="0"/>
              <a:t> How </a:t>
            </a:r>
            <a:r>
              <a:rPr lang="en-US" sz="4000" dirty="0"/>
              <a:t>do we search the web?</a:t>
            </a:r>
            <a:endParaRPr lang="en-GB" sz="4000" b="1" dirty="0" smtClean="0"/>
          </a:p>
        </p:txBody>
      </p:sp>
      <p:sp>
        <p:nvSpPr>
          <p:cNvPr id="34" name="Rectangle 33"/>
          <p:cNvSpPr/>
          <p:nvPr/>
        </p:nvSpPr>
        <p:spPr>
          <a:xfrm>
            <a:off x="136745" y="1124744"/>
            <a:ext cx="4081231" cy="5410712"/>
          </a:xfrm>
          <a:prstGeom prst="rect">
            <a:avLst/>
          </a:prstGeom>
        </p:spPr>
        <p:txBody>
          <a:bodyPr wrap="square">
            <a:spAutoFit/>
          </a:bodyPr>
          <a:lstStyle/>
          <a:p>
            <a:pPr marL="344488" indent="-344488">
              <a:buClr>
                <a:srgbClr val="0070C0"/>
              </a:buClr>
              <a:buSzPct val="80000"/>
            </a:pPr>
            <a:r>
              <a:rPr lang="en-US" sz="1920" b="1" dirty="0" smtClean="0">
                <a:solidFill>
                  <a:schemeClr val="tx2"/>
                </a:solidFill>
              </a:rPr>
              <a:t>Smart Search Terms</a:t>
            </a:r>
            <a:endParaRPr lang="en-US" sz="1920" b="1" dirty="0">
              <a:solidFill>
                <a:schemeClr val="tx2"/>
              </a:solidFill>
            </a:endParaRPr>
          </a:p>
          <a:p>
            <a:pPr marL="344488" indent="-344488">
              <a:buClr>
                <a:srgbClr val="0070C0"/>
              </a:buClr>
              <a:buSzPct val="80000"/>
              <a:buFont typeface="Arial" panose="020B0604020202020204" pitchFamily="34" charset="0"/>
              <a:buChar char="►"/>
            </a:pPr>
            <a:r>
              <a:rPr lang="en-US" sz="1920" dirty="0"/>
              <a:t>In a web context, Boolean operators are connective words that manage the results returned from a search. There are </a:t>
            </a:r>
            <a:r>
              <a:rPr lang="en-US" sz="1920" dirty="0" smtClean="0"/>
              <a:t>three Boolean </a:t>
            </a:r>
            <a:r>
              <a:rPr lang="en-US" sz="1920" dirty="0"/>
              <a:t>operators that can be used in a search engine</a:t>
            </a:r>
            <a:r>
              <a:rPr lang="en-US" sz="1920" dirty="0" smtClean="0"/>
              <a:t>:</a:t>
            </a:r>
            <a:endParaRPr lang="en-US" sz="1920" dirty="0"/>
          </a:p>
          <a:p>
            <a:pPr marL="344488" indent="-344488">
              <a:buClr>
                <a:srgbClr val="0070C0"/>
              </a:buClr>
              <a:buSzPct val="80000"/>
              <a:buFont typeface="Arial" panose="020B0604020202020204" pitchFamily="34" charset="0"/>
              <a:buChar char="►"/>
            </a:pPr>
            <a:r>
              <a:rPr lang="en-US" sz="1920" dirty="0"/>
              <a:t>One way to think about how Boolean operators help you to search efficiently is to imagine your search terms as a </a:t>
            </a:r>
            <a:r>
              <a:rPr lang="en-US" sz="1920" dirty="0" smtClean="0"/>
              <a:t>Venn diagram. </a:t>
            </a:r>
          </a:p>
          <a:p>
            <a:pPr marL="344488" indent="-344488">
              <a:buClr>
                <a:srgbClr val="0070C0"/>
              </a:buClr>
              <a:buSzPct val="80000"/>
              <a:buFont typeface="Arial" panose="020B0604020202020204" pitchFamily="34" charset="0"/>
              <a:buChar char="►"/>
            </a:pPr>
            <a:r>
              <a:rPr lang="en-US" sz="1920" dirty="0" smtClean="0"/>
              <a:t>For example, </a:t>
            </a:r>
            <a:r>
              <a:rPr lang="en-US" sz="1920" dirty="0"/>
              <a:t>if you wanted to buy a gold necklace using the internet and you entered ‘</a:t>
            </a:r>
            <a:r>
              <a:rPr lang="en-US" sz="1920" dirty="0">
                <a:solidFill>
                  <a:schemeClr val="accent1"/>
                </a:solidFill>
              </a:rPr>
              <a:t>gold AND necklace</a:t>
            </a:r>
            <a:r>
              <a:rPr lang="en-US" sz="1920" dirty="0"/>
              <a:t>’ into your </a:t>
            </a:r>
            <a:r>
              <a:rPr lang="en-US" sz="1920" dirty="0" smtClean="0"/>
              <a:t>search engine</a:t>
            </a:r>
            <a:r>
              <a:rPr lang="en-US" sz="1920" dirty="0"/>
              <a:t>, your Venn diagram would look like this:</a:t>
            </a:r>
            <a:endParaRPr lang="en-US" sz="1920" dirty="0" smtClean="0"/>
          </a:p>
        </p:txBody>
      </p:sp>
      <p:sp>
        <p:nvSpPr>
          <p:cNvPr id="2" name="Rectangle 1"/>
          <p:cNvSpPr/>
          <p:nvPr/>
        </p:nvSpPr>
        <p:spPr>
          <a:xfrm>
            <a:off x="4236284" y="1196752"/>
            <a:ext cx="1355990" cy="626055"/>
          </a:xfrm>
          <a:prstGeom prst="rect">
            <a:avLst/>
          </a:prstGeom>
          <a:solidFill>
            <a:srgbClr val="6699FF"/>
          </a:solidFill>
          <a:ln w="130175">
            <a:solidFill>
              <a:srgbClr val="002060"/>
            </a:solidFill>
          </a:ln>
          <a:effectLst>
            <a:outerShdw blurRad="50800" dist="38100" dir="270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1"/>
                </a:solidFill>
                <a:latin typeface="Arial" panose="020B0604020202020204" pitchFamily="34" charset="0"/>
                <a:cs typeface="Arial" panose="020B0604020202020204" pitchFamily="34" charset="0"/>
              </a:rPr>
              <a:t>AND</a:t>
            </a:r>
            <a:endParaRPr lang="en-US" sz="3600" b="1" dirty="0">
              <a:solidFill>
                <a:schemeClr val="tx1"/>
              </a:solidFill>
              <a:latin typeface="Arial" panose="020B0604020202020204" pitchFamily="34" charset="0"/>
              <a:cs typeface="Arial" panose="020B0604020202020204" pitchFamily="34" charset="0"/>
            </a:endParaRPr>
          </a:p>
        </p:txBody>
      </p:sp>
      <p:sp>
        <p:nvSpPr>
          <p:cNvPr id="7" name="Rectangle 6"/>
          <p:cNvSpPr/>
          <p:nvPr/>
        </p:nvSpPr>
        <p:spPr>
          <a:xfrm>
            <a:off x="5820460" y="1208965"/>
            <a:ext cx="1355990" cy="626055"/>
          </a:xfrm>
          <a:prstGeom prst="rect">
            <a:avLst/>
          </a:prstGeom>
          <a:solidFill>
            <a:schemeClr val="accent3">
              <a:lumMod val="60000"/>
              <a:lumOff val="40000"/>
            </a:schemeClr>
          </a:solidFill>
          <a:ln w="130175">
            <a:solidFill>
              <a:schemeClr val="accent3">
                <a:lumMod val="50000"/>
              </a:schemeClr>
            </a:solidFill>
          </a:ln>
          <a:effectLst>
            <a:outerShdw blurRad="50800" dist="38100" dir="270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1"/>
                </a:solidFill>
                <a:latin typeface="Arial" panose="020B0604020202020204" pitchFamily="34" charset="0"/>
                <a:cs typeface="Arial" panose="020B0604020202020204" pitchFamily="34" charset="0"/>
              </a:rPr>
              <a:t>OR</a:t>
            </a:r>
            <a:endParaRPr lang="en-US" sz="3600" b="1" dirty="0">
              <a:solidFill>
                <a:schemeClr val="tx1"/>
              </a:solidFill>
              <a:latin typeface="Arial" panose="020B0604020202020204" pitchFamily="34" charset="0"/>
              <a:cs typeface="Arial" panose="020B0604020202020204" pitchFamily="34" charset="0"/>
            </a:endParaRPr>
          </a:p>
        </p:txBody>
      </p:sp>
      <p:sp>
        <p:nvSpPr>
          <p:cNvPr id="9" name="Rectangle 8"/>
          <p:cNvSpPr/>
          <p:nvPr/>
        </p:nvSpPr>
        <p:spPr>
          <a:xfrm>
            <a:off x="7464482" y="1208965"/>
            <a:ext cx="1355990" cy="626055"/>
          </a:xfrm>
          <a:prstGeom prst="rect">
            <a:avLst/>
          </a:prstGeom>
          <a:ln w="130175"/>
          <a:effectLst>
            <a:outerShdw blurRad="50800" dist="38100" dir="2700000" sx="106000" sy="106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1"/>
                </a:solidFill>
                <a:latin typeface="Arial" panose="020B0604020202020204" pitchFamily="34" charset="0"/>
                <a:cs typeface="Arial" panose="020B0604020202020204" pitchFamily="34" charset="0"/>
              </a:rPr>
              <a:t>NOT</a:t>
            </a:r>
            <a:endParaRPr lang="en-US" sz="3600" b="1" dirty="0">
              <a:solidFill>
                <a:schemeClr val="tx1"/>
              </a:solidFill>
              <a:latin typeface="Arial" panose="020B0604020202020204" pitchFamily="34" charset="0"/>
              <a:cs typeface="Arial" panose="020B0604020202020204" pitchFamily="34" charset="0"/>
            </a:endParaRPr>
          </a:p>
        </p:txBody>
      </p:sp>
      <p:sp>
        <p:nvSpPr>
          <p:cNvPr id="4" name="Oval 3"/>
          <p:cNvSpPr/>
          <p:nvPr/>
        </p:nvSpPr>
        <p:spPr>
          <a:xfrm>
            <a:off x="4516868" y="2069286"/>
            <a:ext cx="2655858" cy="2655858"/>
          </a:xfrm>
          <a:prstGeom prst="ellipse">
            <a:avLst/>
          </a:prstGeom>
          <a:solidFill>
            <a:srgbClr val="FFFF00">
              <a:alpha val="49000"/>
            </a:srgbClr>
          </a:solidFill>
          <a:ln>
            <a:solidFill>
              <a:srgbClr val="DEA900">
                <a:alpha val="61961"/>
              </a:srgbClr>
            </a:solidFill>
          </a:ln>
          <a:effectLst>
            <a:outerShdw blurRad="50800" dist="50800" dir="5400000" algn="ctr" rotWithShape="0">
              <a:srgbClr val="000000">
                <a:alpha val="6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smtClean="0">
                <a:solidFill>
                  <a:schemeClr val="tx1"/>
                </a:solidFill>
                <a:latin typeface="Arial" panose="020B0604020202020204" pitchFamily="34" charset="0"/>
                <a:cs typeface="Arial" panose="020B0604020202020204" pitchFamily="34" charset="0"/>
              </a:rPr>
              <a:t>  Silver</a:t>
            </a:r>
          </a:p>
          <a:p>
            <a:endParaRPr lang="en-US" sz="2000" dirty="0">
              <a:solidFill>
                <a:schemeClr val="tx1"/>
              </a:solidFill>
              <a:latin typeface="Arial" panose="020B0604020202020204" pitchFamily="34" charset="0"/>
              <a:cs typeface="Arial" panose="020B0604020202020204" pitchFamily="34" charset="0"/>
            </a:endParaRPr>
          </a:p>
          <a:p>
            <a:r>
              <a:rPr lang="en-US" sz="2000" dirty="0" smtClean="0">
                <a:solidFill>
                  <a:schemeClr val="tx1"/>
                </a:solidFill>
                <a:latin typeface="Arial" panose="020B0604020202020204" pitchFamily="34" charset="0"/>
                <a:cs typeface="Arial" panose="020B0604020202020204" pitchFamily="34" charset="0"/>
              </a:rPr>
              <a:t>Nickel</a:t>
            </a:r>
          </a:p>
          <a:p>
            <a:endParaRPr lang="en-US" sz="2000" dirty="0">
              <a:solidFill>
                <a:schemeClr val="tx1"/>
              </a:solidFill>
              <a:latin typeface="Arial" panose="020B0604020202020204" pitchFamily="34" charset="0"/>
              <a:cs typeface="Arial" panose="020B0604020202020204" pitchFamily="34" charset="0"/>
            </a:endParaRPr>
          </a:p>
          <a:p>
            <a:r>
              <a:rPr lang="en-US" sz="2000" dirty="0" smtClean="0">
                <a:solidFill>
                  <a:schemeClr val="tx1"/>
                </a:solidFill>
                <a:latin typeface="Arial" panose="020B0604020202020204" pitchFamily="34" charset="0"/>
                <a:cs typeface="Arial" panose="020B0604020202020204" pitchFamily="34" charset="0"/>
              </a:rPr>
              <a:t>  Wood</a:t>
            </a:r>
            <a:endParaRPr lang="en-US" sz="2000" dirty="0">
              <a:solidFill>
                <a:schemeClr val="tx1"/>
              </a:solidFill>
              <a:latin typeface="Arial" panose="020B0604020202020204" pitchFamily="34" charset="0"/>
              <a:cs typeface="Arial" panose="020B0604020202020204" pitchFamily="34" charset="0"/>
            </a:endParaRPr>
          </a:p>
        </p:txBody>
      </p:sp>
      <p:sp>
        <p:nvSpPr>
          <p:cNvPr id="10" name="Oval 9"/>
          <p:cNvSpPr/>
          <p:nvPr/>
        </p:nvSpPr>
        <p:spPr>
          <a:xfrm>
            <a:off x="5948590" y="2069286"/>
            <a:ext cx="2655858" cy="2655858"/>
          </a:xfrm>
          <a:prstGeom prst="ellipse">
            <a:avLst/>
          </a:prstGeom>
          <a:solidFill>
            <a:srgbClr val="FFFF00">
              <a:alpha val="49000"/>
            </a:srgbClr>
          </a:solidFill>
          <a:ln>
            <a:solidFill>
              <a:srgbClr val="DEA900">
                <a:alpha val="61961"/>
              </a:srgbClr>
            </a:solidFill>
          </a:ln>
          <a:effectLst>
            <a:outerShdw blurRad="50800" dist="50800" dir="5400000" algn="ctr" rotWithShape="0">
              <a:srgbClr val="000000">
                <a:alpha val="6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smtClean="0">
                <a:solidFill>
                  <a:schemeClr val="tx1"/>
                </a:solidFill>
                <a:latin typeface="Arial" panose="020B0604020202020204" pitchFamily="34" charset="0"/>
                <a:cs typeface="Arial" panose="020B0604020202020204" pitchFamily="34" charset="0"/>
              </a:rPr>
              <a:t>Bracelet  </a:t>
            </a:r>
          </a:p>
          <a:p>
            <a:pPr algn="r"/>
            <a:endParaRPr lang="en-US" sz="2000" dirty="0">
              <a:solidFill>
                <a:schemeClr val="tx1"/>
              </a:solidFill>
              <a:latin typeface="Arial" panose="020B0604020202020204" pitchFamily="34" charset="0"/>
              <a:cs typeface="Arial" panose="020B0604020202020204" pitchFamily="34" charset="0"/>
            </a:endParaRPr>
          </a:p>
          <a:p>
            <a:pPr algn="r"/>
            <a:r>
              <a:rPr lang="en-US" sz="2000" dirty="0" smtClean="0">
                <a:solidFill>
                  <a:schemeClr val="tx1"/>
                </a:solidFill>
                <a:latin typeface="Arial" panose="020B0604020202020204" pitchFamily="34" charset="0"/>
                <a:cs typeface="Arial" panose="020B0604020202020204" pitchFamily="34" charset="0"/>
              </a:rPr>
              <a:t>Ring</a:t>
            </a:r>
          </a:p>
          <a:p>
            <a:pPr algn="r"/>
            <a:endParaRPr lang="en-US" sz="2000" dirty="0">
              <a:solidFill>
                <a:schemeClr val="tx1"/>
              </a:solidFill>
              <a:latin typeface="Arial" panose="020B0604020202020204" pitchFamily="34" charset="0"/>
              <a:cs typeface="Arial" panose="020B0604020202020204" pitchFamily="34" charset="0"/>
            </a:endParaRPr>
          </a:p>
          <a:p>
            <a:pPr algn="r"/>
            <a:r>
              <a:rPr lang="en-US" sz="2000" dirty="0" smtClean="0">
                <a:solidFill>
                  <a:schemeClr val="tx1"/>
                </a:solidFill>
                <a:latin typeface="Arial" panose="020B0604020202020204" pitchFamily="34" charset="0"/>
                <a:cs typeface="Arial" panose="020B0604020202020204" pitchFamily="34" charset="0"/>
              </a:rPr>
              <a:t>Earrings  </a:t>
            </a:r>
            <a:endParaRPr lang="en-US" sz="2000" dirty="0">
              <a:solidFill>
                <a:schemeClr val="tx1"/>
              </a:solidFill>
              <a:latin typeface="Arial" panose="020B0604020202020204" pitchFamily="34" charset="0"/>
              <a:cs typeface="Arial" panose="020B0604020202020204" pitchFamily="34" charset="0"/>
            </a:endParaRPr>
          </a:p>
        </p:txBody>
      </p:sp>
      <p:sp>
        <p:nvSpPr>
          <p:cNvPr id="5" name="TextBox 4"/>
          <p:cNvSpPr txBox="1"/>
          <p:nvPr/>
        </p:nvSpPr>
        <p:spPr>
          <a:xfrm>
            <a:off x="6005706" y="2789366"/>
            <a:ext cx="1148712" cy="1015663"/>
          </a:xfrm>
          <a:prstGeom prst="rect">
            <a:avLst/>
          </a:prstGeom>
          <a:noFill/>
        </p:spPr>
        <p:txBody>
          <a:bodyPr wrap="none" lIns="45720" rIns="45720" rtlCol="0">
            <a:spAutoFit/>
          </a:bodyPr>
          <a:lstStyle/>
          <a:p>
            <a:pPr algn="ctr">
              <a:buClr>
                <a:srgbClr val="C00000"/>
              </a:buClr>
              <a:buSzPct val="80000"/>
            </a:pPr>
            <a:r>
              <a:rPr lang="en-US" sz="2000" dirty="0" smtClean="0"/>
              <a:t>Gold</a:t>
            </a:r>
            <a:endParaRPr lang="en-US" sz="2000" dirty="0"/>
          </a:p>
          <a:p>
            <a:pPr algn="ctr">
              <a:buClr>
                <a:srgbClr val="C00000"/>
              </a:buClr>
              <a:buSzPct val="80000"/>
            </a:pPr>
            <a:endParaRPr lang="en-US" sz="2000" dirty="0" smtClean="0"/>
          </a:p>
          <a:p>
            <a:pPr algn="ctr">
              <a:buClr>
                <a:srgbClr val="C00000"/>
              </a:buClr>
              <a:buSzPct val="80000"/>
            </a:pPr>
            <a:r>
              <a:rPr lang="en-US" sz="2000" dirty="0" smtClean="0"/>
              <a:t>Necklace</a:t>
            </a:r>
          </a:p>
        </p:txBody>
      </p:sp>
      <p:pic>
        <p:nvPicPr>
          <p:cNvPr id="1026" name="Picture 2" descr="Image result for gold AND necklac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823848" y="4925039"/>
            <a:ext cx="3672769" cy="1744321"/>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flipV="1">
            <a:off x="3851920" y="4509120"/>
            <a:ext cx="792088" cy="57606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3032300"/>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a:t>6.3 -</a:t>
            </a:r>
            <a:r>
              <a:rPr lang="en-US" sz="4000" dirty="0" smtClean="0"/>
              <a:t> How </a:t>
            </a:r>
            <a:r>
              <a:rPr lang="en-US" sz="4000" dirty="0"/>
              <a:t>do we search the web?</a:t>
            </a:r>
            <a:endParaRPr lang="en-GB" sz="4000" b="1" dirty="0" smtClean="0"/>
          </a:p>
        </p:txBody>
      </p:sp>
      <p:sp>
        <p:nvSpPr>
          <p:cNvPr id="34" name="Rectangle 33"/>
          <p:cNvSpPr/>
          <p:nvPr/>
        </p:nvSpPr>
        <p:spPr>
          <a:xfrm>
            <a:off x="179513" y="1124744"/>
            <a:ext cx="4752528" cy="2456057"/>
          </a:xfrm>
          <a:prstGeom prst="rect">
            <a:avLst/>
          </a:prstGeom>
        </p:spPr>
        <p:txBody>
          <a:bodyPr wrap="square">
            <a:spAutoFit/>
          </a:bodyPr>
          <a:lstStyle/>
          <a:p>
            <a:pPr marL="344488" indent="-344488">
              <a:buClr>
                <a:srgbClr val="0070C0"/>
              </a:buClr>
              <a:buSzPct val="80000"/>
            </a:pPr>
            <a:r>
              <a:rPr lang="en-US" sz="1920" b="1" dirty="0" smtClean="0">
                <a:solidFill>
                  <a:schemeClr val="tx2"/>
                </a:solidFill>
              </a:rPr>
              <a:t>Smart Search Terms</a:t>
            </a:r>
            <a:endParaRPr lang="en-US" sz="1920" b="1" dirty="0">
              <a:solidFill>
                <a:schemeClr val="tx2"/>
              </a:solidFill>
            </a:endParaRPr>
          </a:p>
          <a:p>
            <a:pPr marL="344488" indent="-344488">
              <a:buClr>
                <a:srgbClr val="0070C0"/>
              </a:buClr>
              <a:buSzPct val="80000"/>
              <a:buFont typeface="Arial" panose="020B0604020202020204" pitchFamily="34" charset="0"/>
              <a:buChar char="►"/>
            </a:pPr>
            <a:r>
              <a:rPr lang="en-US" sz="1920" dirty="0"/>
              <a:t>If you knew you wanted to buy a piece of gold jewellery but didn’t know whether you wanted a necklace or a bracelet, </a:t>
            </a:r>
            <a:r>
              <a:rPr lang="en-US" sz="1920" dirty="0" smtClean="0"/>
              <a:t>you would </a:t>
            </a:r>
            <a:r>
              <a:rPr lang="en-US" sz="1920" dirty="0"/>
              <a:t>enter ‘</a:t>
            </a:r>
            <a:r>
              <a:rPr lang="en-US" sz="1920" dirty="0">
                <a:solidFill>
                  <a:schemeClr val="accent1"/>
                </a:solidFill>
              </a:rPr>
              <a:t>gold AND necklace OR bracelet</a:t>
            </a:r>
            <a:r>
              <a:rPr lang="en-US" sz="1920" dirty="0"/>
              <a:t>’ into your search engine and your Venn diagram would look like this:</a:t>
            </a:r>
            <a:endParaRPr lang="en-US" sz="1920" dirty="0" smtClean="0"/>
          </a:p>
        </p:txBody>
      </p:sp>
      <p:sp>
        <p:nvSpPr>
          <p:cNvPr id="4" name="Oval 3"/>
          <p:cNvSpPr/>
          <p:nvPr/>
        </p:nvSpPr>
        <p:spPr>
          <a:xfrm>
            <a:off x="245157" y="3580801"/>
            <a:ext cx="3255162" cy="3016551"/>
          </a:xfrm>
          <a:prstGeom prst="ellipse">
            <a:avLst/>
          </a:prstGeom>
          <a:solidFill>
            <a:schemeClr val="accent1">
              <a:lumMod val="40000"/>
              <a:lumOff val="60000"/>
              <a:alpha val="49000"/>
            </a:schemeClr>
          </a:solidFill>
          <a:ln>
            <a:solidFill>
              <a:srgbClr val="DEA900">
                <a:alpha val="61961"/>
              </a:srgbClr>
            </a:solidFill>
          </a:ln>
          <a:effectLst>
            <a:outerShdw blurRad="50800" dist="50800" dir="5400000" algn="ctr" rotWithShape="0">
              <a:srgbClr val="000000">
                <a:alpha val="6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smtClean="0">
                <a:solidFill>
                  <a:schemeClr val="tx1"/>
                </a:solidFill>
                <a:latin typeface="Arial" panose="020B0604020202020204" pitchFamily="34" charset="0"/>
                <a:cs typeface="Arial" panose="020B0604020202020204" pitchFamily="34" charset="0"/>
              </a:rPr>
              <a:t>  Silver</a:t>
            </a:r>
          </a:p>
          <a:p>
            <a:endParaRPr lang="en-US" sz="2000" dirty="0" smtClean="0">
              <a:solidFill>
                <a:schemeClr val="tx1"/>
              </a:solidFill>
              <a:latin typeface="Arial" panose="020B0604020202020204" pitchFamily="34" charset="0"/>
              <a:cs typeface="Arial" panose="020B0604020202020204" pitchFamily="34" charset="0"/>
            </a:endParaRPr>
          </a:p>
          <a:p>
            <a:endParaRPr lang="en-US" sz="2000" dirty="0">
              <a:solidFill>
                <a:schemeClr val="tx1"/>
              </a:solidFill>
              <a:latin typeface="Arial" panose="020B0604020202020204" pitchFamily="34" charset="0"/>
              <a:cs typeface="Arial" panose="020B0604020202020204" pitchFamily="34" charset="0"/>
            </a:endParaRPr>
          </a:p>
          <a:p>
            <a:r>
              <a:rPr lang="en-US" sz="2000" dirty="0" smtClean="0">
                <a:solidFill>
                  <a:schemeClr val="tx1"/>
                </a:solidFill>
                <a:latin typeface="Arial" panose="020B0604020202020204" pitchFamily="34" charset="0"/>
                <a:cs typeface="Arial" panose="020B0604020202020204" pitchFamily="34" charset="0"/>
              </a:rPr>
              <a:t>Nickel</a:t>
            </a:r>
          </a:p>
          <a:p>
            <a:endParaRPr lang="en-US" sz="2000" dirty="0" smtClean="0">
              <a:solidFill>
                <a:schemeClr val="tx1"/>
              </a:solidFill>
              <a:latin typeface="Arial" panose="020B0604020202020204" pitchFamily="34" charset="0"/>
              <a:cs typeface="Arial" panose="020B0604020202020204" pitchFamily="34" charset="0"/>
            </a:endParaRPr>
          </a:p>
          <a:p>
            <a:endParaRPr lang="en-US" sz="2000" dirty="0">
              <a:solidFill>
                <a:schemeClr val="tx1"/>
              </a:solidFill>
              <a:latin typeface="Arial" panose="020B0604020202020204" pitchFamily="34" charset="0"/>
              <a:cs typeface="Arial" panose="020B0604020202020204" pitchFamily="34" charset="0"/>
            </a:endParaRPr>
          </a:p>
          <a:p>
            <a:r>
              <a:rPr lang="en-US" sz="2000" dirty="0" smtClean="0">
                <a:solidFill>
                  <a:schemeClr val="tx1"/>
                </a:solidFill>
                <a:latin typeface="Arial" panose="020B0604020202020204" pitchFamily="34" charset="0"/>
                <a:cs typeface="Arial" panose="020B0604020202020204" pitchFamily="34" charset="0"/>
              </a:rPr>
              <a:t>  Wood</a:t>
            </a:r>
            <a:endParaRPr lang="en-US" sz="2000" dirty="0">
              <a:solidFill>
                <a:schemeClr val="tx1"/>
              </a:solidFill>
              <a:latin typeface="Arial" panose="020B0604020202020204" pitchFamily="34" charset="0"/>
              <a:cs typeface="Arial" panose="020B0604020202020204" pitchFamily="34" charset="0"/>
            </a:endParaRPr>
          </a:p>
        </p:txBody>
      </p:sp>
      <p:sp>
        <p:nvSpPr>
          <p:cNvPr id="10" name="Oval 9"/>
          <p:cNvSpPr/>
          <p:nvPr/>
        </p:nvSpPr>
        <p:spPr>
          <a:xfrm>
            <a:off x="1676879" y="3580801"/>
            <a:ext cx="3255162" cy="3016551"/>
          </a:xfrm>
          <a:prstGeom prst="ellipse">
            <a:avLst/>
          </a:prstGeom>
          <a:solidFill>
            <a:schemeClr val="accent1">
              <a:lumMod val="40000"/>
              <a:lumOff val="60000"/>
              <a:alpha val="49000"/>
            </a:schemeClr>
          </a:solidFill>
          <a:ln>
            <a:solidFill>
              <a:srgbClr val="DEA900">
                <a:alpha val="61961"/>
              </a:srgbClr>
            </a:solidFill>
          </a:ln>
          <a:effectLst>
            <a:outerShdw blurRad="50800" dist="50800" dir="5400000" algn="ctr" rotWithShape="0">
              <a:srgbClr val="000000">
                <a:alpha val="6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smtClean="0">
                <a:solidFill>
                  <a:schemeClr val="tx1"/>
                </a:solidFill>
                <a:latin typeface="Arial" panose="020B0604020202020204" pitchFamily="34" charset="0"/>
                <a:cs typeface="Arial" panose="020B0604020202020204" pitchFamily="34" charset="0"/>
              </a:rPr>
              <a:t>Earrings  </a:t>
            </a:r>
          </a:p>
          <a:p>
            <a:pPr algn="r"/>
            <a:endParaRPr lang="en-US" sz="2000" dirty="0" smtClean="0">
              <a:solidFill>
                <a:schemeClr val="tx1"/>
              </a:solidFill>
              <a:latin typeface="Arial" panose="020B0604020202020204" pitchFamily="34" charset="0"/>
              <a:cs typeface="Arial" panose="020B0604020202020204" pitchFamily="34" charset="0"/>
            </a:endParaRPr>
          </a:p>
          <a:p>
            <a:pPr algn="r"/>
            <a:endParaRPr lang="en-US" sz="2000" dirty="0">
              <a:solidFill>
                <a:schemeClr val="tx1"/>
              </a:solidFill>
              <a:latin typeface="Arial" panose="020B0604020202020204" pitchFamily="34" charset="0"/>
              <a:cs typeface="Arial" panose="020B0604020202020204" pitchFamily="34" charset="0"/>
            </a:endParaRPr>
          </a:p>
          <a:p>
            <a:pPr algn="r"/>
            <a:endParaRPr lang="en-US" sz="2000" dirty="0" smtClean="0">
              <a:solidFill>
                <a:schemeClr val="tx1"/>
              </a:solidFill>
              <a:latin typeface="Arial" panose="020B0604020202020204" pitchFamily="34" charset="0"/>
              <a:cs typeface="Arial" panose="020B0604020202020204" pitchFamily="34" charset="0"/>
            </a:endParaRPr>
          </a:p>
          <a:p>
            <a:pPr algn="r"/>
            <a:endParaRPr lang="en-US" sz="2000" dirty="0" smtClean="0">
              <a:solidFill>
                <a:schemeClr val="tx1"/>
              </a:solidFill>
              <a:latin typeface="Arial" panose="020B0604020202020204" pitchFamily="34" charset="0"/>
              <a:cs typeface="Arial" panose="020B0604020202020204" pitchFamily="34" charset="0"/>
            </a:endParaRPr>
          </a:p>
          <a:p>
            <a:pPr algn="r"/>
            <a:endParaRPr lang="en-US" sz="2000" dirty="0">
              <a:solidFill>
                <a:schemeClr val="tx1"/>
              </a:solidFill>
              <a:latin typeface="Arial" panose="020B0604020202020204" pitchFamily="34" charset="0"/>
              <a:cs typeface="Arial" panose="020B0604020202020204" pitchFamily="34" charset="0"/>
            </a:endParaRPr>
          </a:p>
          <a:p>
            <a:pPr algn="r"/>
            <a:r>
              <a:rPr lang="en-US" sz="2000" dirty="0" smtClean="0">
                <a:solidFill>
                  <a:schemeClr val="tx1"/>
                </a:solidFill>
                <a:latin typeface="Arial" panose="020B0604020202020204" pitchFamily="34" charset="0"/>
                <a:cs typeface="Arial" panose="020B0604020202020204" pitchFamily="34" charset="0"/>
              </a:rPr>
              <a:t>Ring  </a:t>
            </a:r>
            <a:endParaRPr lang="en-US" sz="2000" dirty="0">
              <a:solidFill>
                <a:schemeClr val="tx1"/>
              </a:solidFill>
              <a:latin typeface="Arial" panose="020B0604020202020204" pitchFamily="34" charset="0"/>
              <a:cs typeface="Arial" panose="020B0604020202020204" pitchFamily="34" charset="0"/>
            </a:endParaRPr>
          </a:p>
        </p:txBody>
      </p:sp>
      <p:sp>
        <p:nvSpPr>
          <p:cNvPr id="5" name="TextBox 4"/>
          <p:cNvSpPr txBox="1"/>
          <p:nvPr/>
        </p:nvSpPr>
        <p:spPr>
          <a:xfrm>
            <a:off x="2055137" y="4293096"/>
            <a:ext cx="1148711" cy="1631216"/>
          </a:xfrm>
          <a:prstGeom prst="rect">
            <a:avLst/>
          </a:prstGeom>
          <a:noFill/>
        </p:spPr>
        <p:txBody>
          <a:bodyPr wrap="none" lIns="45720" rIns="45720" rtlCol="0">
            <a:spAutoFit/>
          </a:bodyPr>
          <a:lstStyle/>
          <a:p>
            <a:pPr algn="ctr">
              <a:buClr>
                <a:srgbClr val="C00000"/>
              </a:buClr>
              <a:buSzPct val="80000"/>
            </a:pPr>
            <a:r>
              <a:rPr lang="en-US" sz="2000" dirty="0" smtClean="0"/>
              <a:t>Gold</a:t>
            </a:r>
          </a:p>
          <a:p>
            <a:pPr algn="ctr">
              <a:buClr>
                <a:srgbClr val="C00000"/>
              </a:buClr>
              <a:buSzPct val="80000"/>
            </a:pPr>
            <a:r>
              <a:rPr lang="en-US" sz="2000" dirty="0" smtClean="0"/>
              <a:t>Necklace</a:t>
            </a:r>
          </a:p>
          <a:p>
            <a:pPr algn="ctr">
              <a:buClr>
                <a:srgbClr val="C00000"/>
              </a:buClr>
              <a:buSzPct val="80000"/>
            </a:pPr>
            <a:endParaRPr lang="en-US" sz="2000" dirty="0"/>
          </a:p>
          <a:p>
            <a:pPr algn="ctr">
              <a:buClr>
                <a:srgbClr val="C00000"/>
              </a:buClr>
              <a:buSzPct val="80000"/>
            </a:pPr>
            <a:r>
              <a:rPr lang="en-US" sz="2000" dirty="0" smtClean="0"/>
              <a:t>Gold</a:t>
            </a:r>
            <a:br>
              <a:rPr lang="en-US" sz="2000" dirty="0" smtClean="0"/>
            </a:br>
            <a:r>
              <a:rPr lang="en-US" sz="2000" dirty="0" smtClean="0"/>
              <a:t>Bracelet</a:t>
            </a:r>
          </a:p>
        </p:txBody>
      </p:sp>
      <p:sp>
        <p:nvSpPr>
          <p:cNvPr id="12" name="Rectangle 11"/>
          <p:cNvSpPr/>
          <p:nvPr/>
        </p:nvSpPr>
        <p:spPr>
          <a:xfrm>
            <a:off x="4932041" y="1153475"/>
            <a:ext cx="3955984" cy="2548390"/>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dirty="0">
                <a:solidFill>
                  <a:srgbClr val="000000"/>
                </a:solidFill>
                <a:latin typeface="Arial" panose="020B0604020202020204" pitchFamily="34" charset="0"/>
                <a:cs typeface="Arial" panose="020B0604020202020204" pitchFamily="34" charset="0"/>
              </a:rPr>
              <a:t>Boolean operators: For example, the connective words AND, OR and NOT. In the context of searching the web, </a:t>
            </a:r>
            <a:r>
              <a:rPr lang="en-US" sz="2280" dirty="0" smtClean="0">
                <a:solidFill>
                  <a:srgbClr val="000000"/>
                </a:solidFill>
                <a:latin typeface="Arial" panose="020B0604020202020204" pitchFamily="34" charset="0"/>
                <a:cs typeface="Arial" panose="020B0604020202020204" pitchFamily="34" charset="0"/>
              </a:rPr>
              <a:t>they manage </a:t>
            </a:r>
            <a:r>
              <a:rPr lang="en-US" sz="2280" dirty="0">
                <a:solidFill>
                  <a:srgbClr val="000000"/>
                </a:solidFill>
                <a:latin typeface="Arial" panose="020B0604020202020204" pitchFamily="34" charset="0"/>
                <a:cs typeface="Arial" panose="020B0604020202020204" pitchFamily="34" charset="0"/>
              </a:rPr>
              <a:t>the results returned.</a:t>
            </a:r>
            <a:endParaRPr lang="en-GB" sz="228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949270">
            <a:off x="8600851" y="998999"/>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2050" name="Picture 2" descr="Image result for gold AND necklace OR bracele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076056" y="3834235"/>
            <a:ext cx="3744416" cy="2763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316999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a:t>5.1 </a:t>
            </a:r>
            <a:r>
              <a:rPr lang="en-US" sz="3000" dirty="0" smtClean="0"/>
              <a:t>- The Origins </a:t>
            </a:r>
            <a:r>
              <a:rPr lang="en-US" sz="3000" dirty="0"/>
              <a:t>of </a:t>
            </a:r>
            <a:r>
              <a:rPr lang="en-US" sz="3000" dirty="0" smtClean="0"/>
              <a:t>Modern Digital Computing</a:t>
            </a:r>
            <a:endParaRPr lang="en-GB" sz="3000" b="1" dirty="0" smtClean="0"/>
          </a:p>
        </p:txBody>
      </p:sp>
      <p:sp>
        <p:nvSpPr>
          <p:cNvPr id="7" name="Rectangle 6"/>
          <p:cNvSpPr/>
          <p:nvPr/>
        </p:nvSpPr>
        <p:spPr>
          <a:xfrm>
            <a:off x="179512" y="1123449"/>
            <a:ext cx="8712968" cy="1569660"/>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400" b="1" dirty="0" smtClean="0">
                <a:solidFill>
                  <a:srgbClr val="002060"/>
                </a:solidFill>
                <a:latin typeface="Arial" panose="020B0604020202020204" pitchFamily="34" charset="0"/>
                <a:cs typeface="Arial" panose="020B0604020202020204" pitchFamily="34" charset="0"/>
              </a:rPr>
              <a:t>Think-IT</a:t>
            </a:r>
            <a:endParaRPr lang="en-US" sz="24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2400" b="1" dirty="0">
                <a:solidFill>
                  <a:srgbClr val="000000"/>
                </a:solidFill>
                <a:latin typeface="Arial" panose="020B0604020202020204" pitchFamily="34" charset="0"/>
                <a:cs typeface="Arial" panose="020B0604020202020204" pitchFamily="34" charset="0"/>
              </a:rPr>
              <a:t>5.1.1</a:t>
            </a: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 Can </a:t>
            </a:r>
            <a:r>
              <a:rPr lang="en-US" sz="2400" dirty="0">
                <a:solidFill>
                  <a:srgbClr val="000000"/>
                </a:solidFill>
                <a:latin typeface="Arial" panose="020B0604020202020204" pitchFamily="34" charset="0"/>
                <a:cs typeface="Arial" panose="020B0604020202020204" pitchFamily="34" charset="0"/>
              </a:rPr>
              <a:t>you see the similarities between Babbage’s analytical machine and the model for a computer system you met </a:t>
            </a:r>
            <a:r>
              <a:rPr lang="en-US" sz="2400" dirty="0" smtClean="0">
                <a:solidFill>
                  <a:srgbClr val="000000"/>
                </a:solidFill>
                <a:latin typeface="Arial" panose="020B0604020202020204" pitchFamily="34" charset="0"/>
                <a:cs typeface="Arial" panose="020B0604020202020204" pitchFamily="34" charset="0"/>
              </a:rPr>
              <a:t>on page </a:t>
            </a:r>
            <a:r>
              <a:rPr lang="en-US" sz="2400" dirty="0">
                <a:solidFill>
                  <a:srgbClr val="000000"/>
                </a:solidFill>
                <a:latin typeface="Arial" panose="020B0604020202020204" pitchFamily="34" charset="0"/>
                <a:cs typeface="Arial" panose="020B0604020202020204" pitchFamily="34" charset="0"/>
              </a:rPr>
              <a:t>6 in Unit 1</a:t>
            </a:r>
            <a:r>
              <a:rPr lang="en-US" sz="2400" dirty="0" smtClean="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hlinkClick r:id="rId3" action="ppaction://hlinksldjump"/>
              </a:rPr>
              <a:t>(Next Slide)</a:t>
            </a:r>
            <a:endParaRPr lang="en-US" sz="2400" dirty="0" smtClean="0">
              <a:solidFill>
                <a:srgbClr val="000000"/>
              </a:solidFill>
              <a:latin typeface="Arial" panose="020B0604020202020204" pitchFamily="34" charset="0"/>
              <a:cs typeface="Arial" panose="020B0604020202020204" pitchFamily="34" charset="0"/>
            </a:endParaRPr>
          </a:p>
        </p:txBody>
      </p:sp>
      <p:sp>
        <p:nvSpPr>
          <p:cNvPr id="8" name="Oval 7"/>
          <p:cNvSpPr/>
          <p:nvPr/>
        </p:nvSpPr>
        <p:spPr>
          <a:xfrm rot="1949270">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10" name="Oval 9"/>
          <p:cNvSpPr/>
          <p:nvPr/>
        </p:nvSpPr>
        <p:spPr>
          <a:xfrm>
            <a:off x="6509493" y="2872278"/>
            <a:ext cx="2238971" cy="1348810"/>
          </a:xfrm>
          <a:prstGeom prst="ellipse">
            <a:avLst/>
          </a:prstGeom>
          <a:gradFill flip="none" rotWithShape="1">
            <a:gsLst>
              <a:gs pos="0">
                <a:srgbClr val="00B050"/>
              </a:gs>
              <a:gs pos="50000">
                <a:schemeClr val="accent3">
                  <a:lumMod val="40000"/>
                  <a:lumOff val="60000"/>
                </a:schemeClr>
              </a:gs>
              <a:gs pos="100000">
                <a:srgbClr val="00B0F0">
                  <a:tint val="23500"/>
                  <a:satMod val="160000"/>
                </a:srgbClr>
              </a:gs>
            </a:gsLst>
            <a:lin ang="10800000" scaled="1"/>
            <a:tileRect/>
          </a:gradFill>
          <a:ln>
            <a:solidFill>
              <a:schemeClr val="accent5">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solidFill>
                  <a:schemeClr val="tx1"/>
                </a:solidFill>
                <a:latin typeface="Arial" panose="020B0604020202020204" pitchFamily="34" charset="0"/>
                <a:cs typeface="Arial" panose="020B0604020202020204" pitchFamily="34" charset="0"/>
              </a:rPr>
              <a:t>output</a:t>
            </a:r>
            <a:endParaRPr lang="en-GB" sz="2800" b="1" dirty="0">
              <a:solidFill>
                <a:schemeClr val="tx1"/>
              </a:solidFill>
              <a:latin typeface="Arial" panose="020B0604020202020204" pitchFamily="34" charset="0"/>
              <a:cs typeface="Arial" panose="020B0604020202020204" pitchFamily="34" charset="0"/>
            </a:endParaRPr>
          </a:p>
        </p:txBody>
      </p:sp>
      <p:sp>
        <p:nvSpPr>
          <p:cNvPr id="12" name="Oval 11"/>
          <p:cNvSpPr/>
          <p:nvPr/>
        </p:nvSpPr>
        <p:spPr>
          <a:xfrm>
            <a:off x="3413149" y="2872278"/>
            <a:ext cx="2238971" cy="1348810"/>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latin typeface="Arial" panose="020B0604020202020204" pitchFamily="34" charset="0"/>
                <a:cs typeface="Arial" panose="020B0604020202020204" pitchFamily="34" charset="0"/>
              </a:rPr>
              <a:t>mill</a:t>
            </a:r>
          </a:p>
        </p:txBody>
      </p:sp>
      <p:sp>
        <p:nvSpPr>
          <p:cNvPr id="13" name="Oval 12"/>
          <p:cNvSpPr/>
          <p:nvPr/>
        </p:nvSpPr>
        <p:spPr>
          <a:xfrm>
            <a:off x="323528" y="2872278"/>
            <a:ext cx="2238971" cy="1348810"/>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0800000" scaled="1"/>
            <a:tileRect/>
          </a:gradFill>
          <a:ln>
            <a:solidFill>
              <a:schemeClr val="accent5">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latin typeface="Arial" panose="020B0604020202020204" pitchFamily="34" charset="0"/>
                <a:cs typeface="Arial" panose="020B0604020202020204" pitchFamily="34" charset="0"/>
              </a:rPr>
              <a:t>input</a:t>
            </a:r>
          </a:p>
        </p:txBody>
      </p:sp>
      <p:sp>
        <p:nvSpPr>
          <p:cNvPr id="20" name="Oval 19"/>
          <p:cNvSpPr/>
          <p:nvPr/>
        </p:nvSpPr>
        <p:spPr>
          <a:xfrm>
            <a:off x="3413149" y="5248542"/>
            <a:ext cx="2238971" cy="1348810"/>
          </a:xfrm>
          <a:prstGeom prst="ellipse">
            <a:avLst/>
          </a:prstGeom>
          <a:gradFill flip="none" rotWithShape="1">
            <a:gsLst>
              <a:gs pos="0">
                <a:schemeClr val="accent1">
                  <a:lumMod val="75000"/>
                </a:schemeClr>
              </a:gs>
              <a:gs pos="50000">
                <a:schemeClr val="accent1">
                  <a:lumMod val="40000"/>
                  <a:lumOff val="60000"/>
                </a:schemeClr>
              </a:gs>
              <a:gs pos="100000">
                <a:schemeClr val="accent1">
                  <a:lumMod val="20000"/>
                  <a:lumOff val="80000"/>
                </a:schemeClr>
              </a:gs>
            </a:gsLst>
            <a:lin ang="10800000" scaled="1"/>
            <a:tileRect/>
          </a:gradFill>
          <a:ln>
            <a:solidFill>
              <a:schemeClr val="accent5">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solidFill>
                  <a:schemeClr val="tx1"/>
                </a:solidFill>
                <a:latin typeface="Arial" panose="020B0604020202020204" pitchFamily="34" charset="0"/>
                <a:cs typeface="Arial" panose="020B0604020202020204" pitchFamily="34" charset="0"/>
              </a:rPr>
              <a:t>store</a:t>
            </a:r>
            <a:endParaRPr lang="en-GB" sz="2800" b="1" dirty="0">
              <a:solidFill>
                <a:schemeClr val="tx1"/>
              </a:solidFill>
              <a:latin typeface="Arial" panose="020B0604020202020204" pitchFamily="34" charset="0"/>
              <a:cs typeface="Arial" panose="020B0604020202020204" pitchFamily="34" charset="0"/>
            </a:endParaRPr>
          </a:p>
        </p:txBody>
      </p:sp>
      <p:cxnSp>
        <p:nvCxnSpPr>
          <p:cNvPr id="17" name="Straight Arrow Connector 16"/>
          <p:cNvCxnSpPr>
            <a:stCxn id="12" idx="4"/>
            <a:endCxn id="20" idx="0"/>
          </p:cNvCxnSpPr>
          <p:nvPr/>
        </p:nvCxnSpPr>
        <p:spPr>
          <a:xfrm>
            <a:off x="4532635" y="4221088"/>
            <a:ext cx="0" cy="1027454"/>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3" idx="6"/>
            <a:endCxn id="12" idx="2"/>
          </p:cNvCxnSpPr>
          <p:nvPr/>
        </p:nvCxnSpPr>
        <p:spPr>
          <a:xfrm>
            <a:off x="2562499" y="3546683"/>
            <a:ext cx="85065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2" idx="6"/>
            <a:endCxn id="10" idx="2"/>
          </p:cNvCxnSpPr>
          <p:nvPr/>
        </p:nvCxnSpPr>
        <p:spPr>
          <a:xfrm>
            <a:off x="5652120" y="3546683"/>
            <a:ext cx="857373"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3589496"/>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a:t>6.3 -</a:t>
            </a:r>
            <a:r>
              <a:rPr lang="en-US" sz="4000" dirty="0" smtClean="0"/>
              <a:t> How </a:t>
            </a:r>
            <a:r>
              <a:rPr lang="en-US" sz="4000" dirty="0"/>
              <a:t>do we search the web?</a:t>
            </a:r>
            <a:endParaRPr lang="en-GB" sz="4000" b="1" dirty="0" smtClean="0"/>
          </a:p>
        </p:txBody>
      </p:sp>
      <p:sp>
        <p:nvSpPr>
          <p:cNvPr id="34" name="Rectangle 33"/>
          <p:cNvSpPr/>
          <p:nvPr/>
        </p:nvSpPr>
        <p:spPr>
          <a:xfrm>
            <a:off x="179512" y="1124744"/>
            <a:ext cx="8712967" cy="1631216"/>
          </a:xfrm>
          <a:prstGeom prst="rect">
            <a:avLst/>
          </a:prstGeom>
        </p:spPr>
        <p:txBody>
          <a:bodyPr wrap="square">
            <a:spAutoFit/>
          </a:bodyPr>
          <a:lstStyle/>
          <a:p>
            <a:pPr marL="344488" indent="-344488">
              <a:buClr>
                <a:srgbClr val="0070C0"/>
              </a:buClr>
              <a:buSzPct val="80000"/>
            </a:pPr>
            <a:r>
              <a:rPr lang="en-US" sz="2000" b="1" dirty="0" smtClean="0">
                <a:solidFill>
                  <a:schemeClr val="tx2"/>
                </a:solidFill>
              </a:rPr>
              <a:t>Smart Search Terms</a:t>
            </a:r>
            <a:endParaRPr lang="en-US" sz="2000" b="1" dirty="0">
              <a:solidFill>
                <a:schemeClr val="tx2"/>
              </a:solidFill>
            </a:endParaRPr>
          </a:p>
          <a:p>
            <a:pPr marL="344488" indent="-344488">
              <a:buClr>
                <a:srgbClr val="0070C0"/>
              </a:buClr>
              <a:buSzPct val="80000"/>
              <a:buFont typeface="Arial" panose="020B0604020202020204" pitchFamily="34" charset="0"/>
              <a:buChar char="►"/>
            </a:pPr>
            <a:r>
              <a:rPr lang="en-US" sz="2000" dirty="0"/>
              <a:t>Finally, if you knew you wanted to buy a piece of gold jewellery but the person you are buying it for has said they </a:t>
            </a:r>
            <a:r>
              <a:rPr lang="en-US" sz="2000" dirty="0" smtClean="0"/>
              <a:t>definitely don’t </a:t>
            </a:r>
            <a:r>
              <a:rPr lang="en-US" sz="2000" dirty="0"/>
              <a:t>want any more necklaces, you would enter ‘</a:t>
            </a:r>
            <a:r>
              <a:rPr lang="en-US" sz="2000" dirty="0">
                <a:solidFill>
                  <a:schemeClr val="accent1"/>
                </a:solidFill>
              </a:rPr>
              <a:t>gold AND jewellery NOT necklace</a:t>
            </a:r>
            <a:r>
              <a:rPr lang="en-US" sz="2000" dirty="0"/>
              <a:t>’ into your search engine and </a:t>
            </a:r>
            <a:r>
              <a:rPr lang="en-US" sz="2000" dirty="0" smtClean="0"/>
              <a:t>your Venn </a:t>
            </a:r>
            <a:r>
              <a:rPr lang="en-US" sz="2000" dirty="0"/>
              <a:t>diagram would look like this:</a:t>
            </a:r>
            <a:endParaRPr lang="en-US" sz="2000" dirty="0" smtClean="0"/>
          </a:p>
        </p:txBody>
      </p:sp>
      <p:sp>
        <p:nvSpPr>
          <p:cNvPr id="4" name="Oval 3"/>
          <p:cNvSpPr/>
          <p:nvPr/>
        </p:nvSpPr>
        <p:spPr>
          <a:xfrm>
            <a:off x="245157" y="2924944"/>
            <a:ext cx="3759217" cy="3672409"/>
          </a:xfrm>
          <a:prstGeom prst="ellipse">
            <a:avLst/>
          </a:prstGeom>
          <a:solidFill>
            <a:schemeClr val="accent3">
              <a:lumMod val="60000"/>
              <a:lumOff val="40000"/>
              <a:alpha val="49000"/>
            </a:schemeClr>
          </a:solidFill>
          <a:ln>
            <a:solidFill>
              <a:schemeClr val="accent3">
                <a:lumMod val="50000"/>
                <a:alpha val="61961"/>
              </a:schemeClr>
            </a:solidFill>
          </a:ln>
          <a:effectLst>
            <a:outerShdw blurRad="50800" dist="50800" dir="5400000" algn="ctr" rotWithShape="0">
              <a:srgbClr val="000000">
                <a:alpha val="6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latin typeface="Arial" panose="020B0604020202020204" pitchFamily="34" charset="0"/>
                <a:cs typeface="Arial" panose="020B0604020202020204" pitchFamily="34" charset="0"/>
              </a:rPr>
              <a:t>  Silver</a:t>
            </a:r>
          </a:p>
          <a:p>
            <a:endParaRPr lang="en-US" sz="2400" dirty="0" smtClean="0">
              <a:solidFill>
                <a:schemeClr val="tx1"/>
              </a:solidFill>
              <a:latin typeface="Arial" panose="020B0604020202020204" pitchFamily="34" charset="0"/>
              <a:cs typeface="Arial" panose="020B0604020202020204" pitchFamily="34" charset="0"/>
            </a:endParaRPr>
          </a:p>
          <a:p>
            <a:endParaRPr lang="en-US" sz="2400" dirty="0">
              <a:solidFill>
                <a:schemeClr val="tx1"/>
              </a:solidFill>
              <a:latin typeface="Arial" panose="020B0604020202020204" pitchFamily="34" charset="0"/>
              <a:cs typeface="Arial" panose="020B0604020202020204" pitchFamily="34" charset="0"/>
            </a:endParaRPr>
          </a:p>
          <a:p>
            <a:r>
              <a:rPr lang="en-US" sz="2400" dirty="0" smtClean="0">
                <a:solidFill>
                  <a:schemeClr val="tx1"/>
                </a:solidFill>
                <a:latin typeface="Arial" panose="020B0604020202020204" pitchFamily="34" charset="0"/>
                <a:cs typeface="Arial" panose="020B0604020202020204" pitchFamily="34" charset="0"/>
              </a:rPr>
              <a:t>Nickel</a:t>
            </a:r>
          </a:p>
          <a:p>
            <a:endParaRPr lang="en-US" sz="2400" dirty="0" smtClean="0">
              <a:solidFill>
                <a:schemeClr val="tx1"/>
              </a:solidFill>
              <a:latin typeface="Arial" panose="020B0604020202020204" pitchFamily="34" charset="0"/>
              <a:cs typeface="Arial" panose="020B0604020202020204" pitchFamily="34" charset="0"/>
            </a:endParaRPr>
          </a:p>
          <a:p>
            <a:endParaRPr lang="en-US" sz="2400" dirty="0">
              <a:solidFill>
                <a:schemeClr val="tx1"/>
              </a:solidFill>
              <a:latin typeface="Arial" panose="020B0604020202020204" pitchFamily="34" charset="0"/>
              <a:cs typeface="Arial" panose="020B0604020202020204" pitchFamily="34" charset="0"/>
            </a:endParaRPr>
          </a:p>
          <a:p>
            <a:r>
              <a:rPr lang="en-US" sz="2400" dirty="0" smtClean="0">
                <a:solidFill>
                  <a:schemeClr val="tx1"/>
                </a:solidFill>
                <a:latin typeface="Arial" panose="020B0604020202020204" pitchFamily="34" charset="0"/>
                <a:cs typeface="Arial" panose="020B0604020202020204" pitchFamily="34" charset="0"/>
              </a:rPr>
              <a:t>  Wood</a:t>
            </a:r>
            <a:endParaRPr lang="en-US" sz="2400" dirty="0">
              <a:solidFill>
                <a:schemeClr val="tx1"/>
              </a:solidFill>
              <a:latin typeface="Arial" panose="020B0604020202020204" pitchFamily="34" charset="0"/>
              <a:cs typeface="Arial" panose="020B0604020202020204" pitchFamily="34" charset="0"/>
            </a:endParaRPr>
          </a:p>
        </p:txBody>
      </p:sp>
      <p:sp>
        <p:nvSpPr>
          <p:cNvPr id="10" name="Oval 9"/>
          <p:cNvSpPr/>
          <p:nvPr/>
        </p:nvSpPr>
        <p:spPr>
          <a:xfrm>
            <a:off x="1820895" y="2924944"/>
            <a:ext cx="3759217" cy="3672409"/>
          </a:xfrm>
          <a:prstGeom prst="ellipse">
            <a:avLst/>
          </a:prstGeom>
          <a:solidFill>
            <a:schemeClr val="accent3">
              <a:lumMod val="60000"/>
              <a:lumOff val="40000"/>
              <a:alpha val="49000"/>
            </a:schemeClr>
          </a:solidFill>
          <a:ln>
            <a:solidFill>
              <a:schemeClr val="accent3">
                <a:lumMod val="50000"/>
                <a:alpha val="61961"/>
              </a:schemeClr>
            </a:solidFill>
          </a:ln>
          <a:effectLst>
            <a:outerShdw blurRad="50800" dist="50800" dir="5400000" algn="ctr" rotWithShape="0">
              <a:srgbClr val="000000">
                <a:alpha val="6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dirty="0">
              <a:solidFill>
                <a:schemeClr val="tx1"/>
              </a:solidFill>
              <a:latin typeface="Arial" panose="020B0604020202020204" pitchFamily="34" charset="0"/>
              <a:cs typeface="Arial" panose="020B0604020202020204" pitchFamily="34" charset="0"/>
            </a:endParaRPr>
          </a:p>
        </p:txBody>
      </p:sp>
      <p:sp>
        <p:nvSpPr>
          <p:cNvPr id="5" name="TextBox 4"/>
          <p:cNvSpPr txBox="1"/>
          <p:nvPr/>
        </p:nvSpPr>
        <p:spPr>
          <a:xfrm>
            <a:off x="2267744" y="3415640"/>
            <a:ext cx="1326586" cy="2677656"/>
          </a:xfrm>
          <a:prstGeom prst="rect">
            <a:avLst/>
          </a:prstGeom>
          <a:noFill/>
        </p:spPr>
        <p:txBody>
          <a:bodyPr wrap="square" lIns="45720" rIns="45720" rtlCol="0">
            <a:spAutoFit/>
          </a:bodyPr>
          <a:lstStyle/>
          <a:p>
            <a:pPr algn="ctr">
              <a:buClr>
                <a:srgbClr val="C00000"/>
              </a:buClr>
              <a:buSzPct val="80000"/>
            </a:pPr>
            <a:r>
              <a:rPr lang="en-US" sz="2400" dirty="0" smtClean="0"/>
              <a:t>Gold</a:t>
            </a:r>
          </a:p>
          <a:p>
            <a:pPr algn="ctr">
              <a:buClr>
                <a:srgbClr val="C00000"/>
              </a:buClr>
              <a:buSzPct val="80000"/>
            </a:pPr>
            <a:r>
              <a:rPr lang="en-US" sz="2400" dirty="0" smtClean="0"/>
              <a:t/>
            </a:r>
            <a:br>
              <a:rPr lang="en-US" sz="2400" dirty="0" smtClean="0"/>
            </a:br>
            <a:r>
              <a:rPr lang="en-US" sz="2400" dirty="0" smtClean="0"/>
              <a:t>Bracelet</a:t>
            </a:r>
          </a:p>
          <a:p>
            <a:pPr algn="ctr">
              <a:buClr>
                <a:srgbClr val="C00000"/>
              </a:buClr>
              <a:buSzPct val="80000"/>
            </a:pPr>
            <a:endParaRPr lang="en-US" sz="2400" dirty="0"/>
          </a:p>
          <a:p>
            <a:pPr algn="ctr">
              <a:buClr>
                <a:srgbClr val="C00000"/>
              </a:buClr>
              <a:buSzPct val="80000"/>
            </a:pPr>
            <a:r>
              <a:rPr lang="en-US" sz="2400" dirty="0" smtClean="0"/>
              <a:t>Earrings</a:t>
            </a:r>
          </a:p>
          <a:p>
            <a:pPr algn="ctr">
              <a:buClr>
                <a:srgbClr val="C00000"/>
              </a:buClr>
              <a:buSzPct val="80000"/>
            </a:pPr>
            <a:endParaRPr lang="en-US" sz="2400" dirty="0"/>
          </a:p>
          <a:p>
            <a:pPr algn="ctr">
              <a:buClr>
                <a:srgbClr val="C00000"/>
              </a:buClr>
              <a:buSzPct val="80000"/>
            </a:pPr>
            <a:r>
              <a:rPr lang="en-US" sz="2400" dirty="0" smtClean="0"/>
              <a:t>Ring</a:t>
            </a:r>
          </a:p>
        </p:txBody>
      </p:sp>
      <p:sp>
        <p:nvSpPr>
          <p:cNvPr id="11" name="TextBox 10"/>
          <p:cNvSpPr txBox="1"/>
          <p:nvPr/>
        </p:nvSpPr>
        <p:spPr>
          <a:xfrm>
            <a:off x="3923928" y="4386587"/>
            <a:ext cx="1584230" cy="461665"/>
          </a:xfrm>
          <a:prstGeom prst="rect">
            <a:avLst/>
          </a:prstGeom>
          <a:noFill/>
        </p:spPr>
        <p:txBody>
          <a:bodyPr wrap="square" lIns="45720" rIns="45720" rtlCol="0">
            <a:spAutoFit/>
          </a:bodyPr>
          <a:lstStyle/>
          <a:p>
            <a:pPr algn="ctr">
              <a:buClr>
                <a:srgbClr val="C00000"/>
              </a:buClr>
              <a:buSzPct val="80000"/>
            </a:pPr>
            <a:r>
              <a:rPr lang="en-US" sz="2400" dirty="0" smtClean="0"/>
              <a:t>Necklace</a:t>
            </a:r>
          </a:p>
        </p:txBody>
      </p:sp>
      <p:pic>
        <p:nvPicPr>
          <p:cNvPr id="2" name="Picture 2" descr="Image result for gold ring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6284" y="3429000"/>
            <a:ext cx="3188215" cy="2448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080426"/>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a:t>6.3 -</a:t>
            </a:r>
            <a:r>
              <a:rPr lang="en-US" sz="4000" dirty="0" smtClean="0"/>
              <a:t> How </a:t>
            </a:r>
            <a:r>
              <a:rPr lang="en-US" sz="4000" dirty="0"/>
              <a:t>do we search the web?</a:t>
            </a:r>
            <a:endParaRPr lang="en-GB" sz="4000" b="1" dirty="0" smtClean="0"/>
          </a:p>
        </p:txBody>
      </p:sp>
      <p:sp>
        <p:nvSpPr>
          <p:cNvPr id="34" name="Rectangle 33"/>
          <p:cNvSpPr/>
          <p:nvPr/>
        </p:nvSpPr>
        <p:spPr>
          <a:xfrm>
            <a:off x="179512" y="1124744"/>
            <a:ext cx="8712967" cy="3816429"/>
          </a:xfrm>
          <a:prstGeom prst="rect">
            <a:avLst/>
          </a:prstGeom>
        </p:spPr>
        <p:txBody>
          <a:bodyPr wrap="square">
            <a:spAutoFit/>
          </a:bodyPr>
          <a:lstStyle/>
          <a:p>
            <a:pPr>
              <a:buClr>
                <a:srgbClr val="0070C0"/>
              </a:buClr>
              <a:buSzPct val="80000"/>
            </a:pPr>
            <a:r>
              <a:rPr lang="en-US" sz="2200" b="1" dirty="0" smtClean="0">
                <a:solidFill>
                  <a:schemeClr val="tx2"/>
                </a:solidFill>
              </a:rPr>
              <a:t>Acknowledging </a:t>
            </a:r>
            <a:r>
              <a:rPr lang="en-US" sz="2200" b="1" dirty="0">
                <a:solidFill>
                  <a:schemeClr val="tx2"/>
                </a:solidFill>
              </a:rPr>
              <a:t>your sources</a:t>
            </a:r>
          </a:p>
          <a:p>
            <a:pPr marL="344488" indent="-344488">
              <a:buClr>
                <a:srgbClr val="0070C0"/>
              </a:buClr>
              <a:buSzPct val="80000"/>
              <a:buFont typeface="Arial" panose="020B0604020202020204" pitchFamily="34" charset="0"/>
              <a:buChar char="►"/>
            </a:pPr>
            <a:r>
              <a:rPr lang="en-US" sz="2200" dirty="0"/>
              <a:t>When you carry out a piece of research you collect information from lots of different sources and you pull it all together </a:t>
            </a:r>
            <a:r>
              <a:rPr lang="en-US" sz="2200" dirty="0" smtClean="0"/>
              <a:t>to form </a:t>
            </a:r>
            <a:r>
              <a:rPr lang="en-US" sz="2200" dirty="0"/>
              <a:t>a coherent essay or presentation. </a:t>
            </a:r>
            <a:endParaRPr lang="en-US" sz="2200" dirty="0" smtClean="0"/>
          </a:p>
          <a:p>
            <a:pPr marL="344488" indent="-344488">
              <a:buClr>
                <a:srgbClr val="0070C0"/>
              </a:buClr>
              <a:buSzPct val="80000"/>
              <a:buFont typeface="Arial" panose="020B0604020202020204" pitchFamily="34" charset="0"/>
              <a:buChar char="►"/>
            </a:pPr>
            <a:r>
              <a:rPr lang="en-US" sz="2200" dirty="0" smtClean="0"/>
              <a:t>‘</a:t>
            </a:r>
            <a:r>
              <a:rPr lang="en-US" sz="2200" dirty="0">
                <a:solidFill>
                  <a:schemeClr val="accent1"/>
                </a:solidFill>
              </a:rPr>
              <a:t>Plagiarism</a:t>
            </a:r>
            <a:r>
              <a:rPr lang="en-US" sz="2200" dirty="0"/>
              <a:t>’ is the name given to the process of using someone else’s </a:t>
            </a:r>
            <a:r>
              <a:rPr lang="en-US" sz="2200" dirty="0" smtClean="0"/>
              <a:t>words, thoughts </a:t>
            </a:r>
            <a:r>
              <a:rPr lang="en-US" sz="2200" dirty="0"/>
              <a:t>or ideas and presenting them as your own. It is easy to fall victim to plagiarism when you are using the </a:t>
            </a:r>
            <a:r>
              <a:rPr lang="en-US" sz="2200" dirty="0" smtClean="0"/>
              <a:t>web, because </a:t>
            </a:r>
            <a:r>
              <a:rPr lang="en-US" sz="2200" dirty="0"/>
              <a:t>it is so simple to cut and paste text and images, but it is very easy for teachers and examiners to spot, and you </a:t>
            </a:r>
            <a:r>
              <a:rPr lang="en-US" sz="2200" dirty="0" smtClean="0"/>
              <a:t>will have </a:t>
            </a:r>
            <a:r>
              <a:rPr lang="en-US" sz="2200" dirty="0"/>
              <a:t>a lot of marks deducted and might even fail a piece of work if you do </a:t>
            </a:r>
            <a:r>
              <a:rPr lang="en-US" sz="2200" dirty="0" err="1"/>
              <a:t>plagiarise</a:t>
            </a:r>
            <a:r>
              <a:rPr lang="en-US" sz="2200" dirty="0"/>
              <a:t> other people’s work.</a:t>
            </a:r>
            <a:endParaRPr lang="en-US" sz="2200" dirty="0" smtClean="0"/>
          </a:p>
        </p:txBody>
      </p:sp>
      <p:pic>
        <p:nvPicPr>
          <p:cNvPr id="4098" name="Picture 2" descr="Image result for copyrigh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804248" y="4598470"/>
            <a:ext cx="2070890" cy="207089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79512" y="5077579"/>
            <a:ext cx="3716185" cy="1569660"/>
          </a:xfrm>
          <a:prstGeom prst="rect">
            <a:avLst/>
          </a:prstGeom>
          <a:solidFill>
            <a:srgbClr val="A5C6D9"/>
          </a:solidFill>
          <a:ln w="57150">
            <a:solidFill>
              <a:srgbClr val="002060"/>
            </a:solidFill>
          </a:ln>
        </p:spPr>
        <p:txBody>
          <a:bodyPr wrap="square">
            <a:spAutoFit/>
          </a:bodyPr>
          <a:lstStyle/>
          <a:p>
            <a:pPr marL="914400" indent="-914400">
              <a:buClr>
                <a:srgbClr val="C00000"/>
              </a:buClr>
              <a:tabLst>
                <a:tab pos="2070100" algn="l"/>
                <a:tab pos="3863975" algn="l"/>
              </a:tabLst>
            </a:pPr>
            <a:r>
              <a:rPr lang="en-US" sz="2400" b="1" dirty="0" smtClean="0">
                <a:solidFill>
                  <a:srgbClr val="002060"/>
                </a:solidFill>
                <a:latin typeface="Arial" panose="020B0604020202020204" pitchFamily="34" charset="0"/>
                <a:cs typeface="Arial" panose="020B0604020202020204" pitchFamily="34" charset="0"/>
              </a:rPr>
              <a:t>Think-IT</a:t>
            </a:r>
            <a:endParaRPr lang="en-US" sz="2400" b="1" dirty="0">
              <a:solidFill>
                <a:srgbClr val="002060"/>
              </a:solidFill>
              <a:latin typeface="Arial" panose="020B0604020202020204" pitchFamily="34" charset="0"/>
              <a:cs typeface="Arial" panose="020B0604020202020204" pitchFamily="34" charset="0"/>
            </a:endParaRPr>
          </a:p>
          <a:p>
            <a:pPr marL="914400" indent="-914400">
              <a:buClr>
                <a:srgbClr val="C00000"/>
              </a:buClr>
              <a:tabLst>
                <a:tab pos="2070100" algn="l"/>
                <a:tab pos="3863975" algn="l"/>
                <a:tab pos="5468938" algn="l"/>
                <a:tab pos="6815138" algn="l"/>
              </a:tabLst>
            </a:pPr>
            <a:r>
              <a:rPr lang="en-US" sz="2400" b="1" dirty="0">
                <a:solidFill>
                  <a:srgbClr val="000000"/>
                </a:solidFill>
                <a:latin typeface="Arial" panose="020B0604020202020204" pitchFamily="34" charset="0"/>
                <a:cs typeface="Arial" panose="020B0604020202020204" pitchFamily="34" charset="0"/>
              </a:rPr>
              <a:t>6.3.1 </a:t>
            </a:r>
            <a:r>
              <a:rPr lang="en-US" sz="2400" b="1" dirty="0" smtClean="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What </a:t>
            </a:r>
            <a:r>
              <a:rPr lang="en-US" sz="2400" dirty="0">
                <a:solidFill>
                  <a:srgbClr val="000000"/>
                </a:solidFill>
                <a:latin typeface="Arial" panose="020B0604020202020204" pitchFamily="34" charset="0"/>
                <a:cs typeface="Arial" panose="020B0604020202020204" pitchFamily="34" charset="0"/>
              </a:rPr>
              <a:t>can you do to ensure you avoid plagiarism?</a:t>
            </a:r>
            <a:endParaRPr lang="en-US" sz="2400" dirty="0" smtClean="0">
              <a:solidFill>
                <a:srgbClr val="000000"/>
              </a:solidFill>
              <a:latin typeface="Arial" panose="020B0604020202020204" pitchFamily="34" charset="0"/>
              <a:cs typeface="Arial" panose="020B0604020202020204" pitchFamily="34" charset="0"/>
            </a:endParaRPr>
          </a:p>
        </p:txBody>
      </p:sp>
      <p:pic>
        <p:nvPicPr>
          <p:cNvPr id="3" name="Picture 2">
            <a:hlinkClick r:id="rId4"/>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995936" y="5077579"/>
            <a:ext cx="2710167" cy="1569660"/>
          </a:xfrm>
          <a:prstGeom prst="rect">
            <a:avLst/>
          </a:prstGeom>
        </p:spPr>
      </p:pic>
      <p:sp>
        <p:nvSpPr>
          <p:cNvPr id="13" name="Oval 12"/>
          <p:cNvSpPr/>
          <p:nvPr/>
        </p:nvSpPr>
        <p:spPr>
          <a:xfrm rot="1949270">
            <a:off x="3577559" y="4959439"/>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225812"/>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4000" dirty="0"/>
              <a:t>6.3 -</a:t>
            </a:r>
            <a:r>
              <a:rPr lang="en-US" sz="4000" dirty="0" smtClean="0"/>
              <a:t> How </a:t>
            </a:r>
            <a:r>
              <a:rPr lang="en-US" sz="4000" dirty="0"/>
              <a:t>do we search the web?</a:t>
            </a:r>
            <a:endParaRPr lang="en-GB" sz="4000" b="1" dirty="0" smtClean="0"/>
          </a:p>
        </p:txBody>
      </p:sp>
      <p:sp>
        <p:nvSpPr>
          <p:cNvPr id="8" name="Rectangle 7"/>
          <p:cNvSpPr/>
          <p:nvPr/>
        </p:nvSpPr>
        <p:spPr>
          <a:xfrm>
            <a:off x="179512" y="1124744"/>
            <a:ext cx="8708512" cy="5525747"/>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800" b="1" dirty="0" smtClean="0">
                <a:solidFill>
                  <a:srgbClr val="C00000"/>
                </a:solidFill>
                <a:latin typeface="Arial" panose="020B0604020202020204" pitchFamily="34" charset="0"/>
                <a:cs typeface="Arial" panose="020B0604020202020204" pitchFamily="34" charset="0"/>
              </a:rPr>
              <a:t>Challenge</a:t>
            </a:r>
            <a:endParaRPr lang="en-US" sz="2800" b="1" dirty="0">
              <a:solidFill>
                <a:srgbClr val="C00000"/>
              </a:solidFill>
              <a:latin typeface="Arial" panose="020B0604020202020204" pitchFamily="34" charset="0"/>
              <a:cs typeface="Arial" panose="020B0604020202020204" pitchFamily="34" charset="0"/>
            </a:endParaRPr>
          </a:p>
          <a:p>
            <a:pPr marL="396875" indent="-396875">
              <a:buClr>
                <a:srgbClr val="C00000"/>
              </a:buClr>
              <a:buFont typeface="Wingdings" panose="05000000000000000000" pitchFamily="2" charset="2"/>
              <a:buChar char="§"/>
              <a:tabLst>
                <a:tab pos="2420938" algn="l"/>
              </a:tabLst>
            </a:pPr>
            <a:r>
              <a:rPr lang="en-US" sz="2800" dirty="0">
                <a:solidFill>
                  <a:srgbClr val="000000"/>
                </a:solidFill>
                <a:latin typeface="Arial" panose="020B0604020202020204" pitchFamily="34" charset="0"/>
                <a:cs typeface="Arial" panose="020B0604020202020204" pitchFamily="34" charset="0"/>
              </a:rPr>
              <a:t>Do you remember the challenge at the beginning of this unit? Your task is to efficiently and effectively research </a:t>
            </a:r>
            <a:r>
              <a:rPr lang="en-US" sz="2800" dirty="0" smtClean="0">
                <a:solidFill>
                  <a:srgbClr val="000000"/>
                </a:solidFill>
                <a:latin typeface="Arial" panose="020B0604020202020204" pitchFamily="34" charset="0"/>
                <a:cs typeface="Arial" panose="020B0604020202020204" pitchFamily="34" charset="0"/>
              </a:rPr>
              <a:t>three programming </a:t>
            </a:r>
            <a:r>
              <a:rPr lang="en-US" sz="2800" dirty="0">
                <a:solidFill>
                  <a:srgbClr val="000000"/>
                </a:solidFill>
                <a:latin typeface="Arial" panose="020B0604020202020204" pitchFamily="34" charset="0"/>
                <a:cs typeface="Arial" panose="020B0604020202020204" pitchFamily="34" charset="0"/>
              </a:rPr>
              <a:t>languages named after famous people</a:t>
            </a:r>
            <a:r>
              <a:rPr lang="en-US" sz="2800" dirty="0" smtClean="0">
                <a:solidFill>
                  <a:srgbClr val="000000"/>
                </a:solidFill>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420938" algn="l"/>
              </a:tabLst>
            </a:pPr>
            <a:endParaRPr lang="en-US" sz="2800" b="1" u="sng"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2800" b="1" u="sng"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800" b="1" u="sng"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800" b="1" u="sng"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800" b="1" u="sng"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800" b="1" u="sng"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u="sng"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GB" sz="1400" b="1"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497372">
            <a:off x="8598580" y="1000928"/>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0" name="Rectangle 9"/>
          <p:cNvSpPr/>
          <p:nvPr/>
        </p:nvSpPr>
        <p:spPr>
          <a:xfrm>
            <a:off x="395536" y="3359397"/>
            <a:ext cx="8280920" cy="3108543"/>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800" b="1" dirty="0" smtClean="0">
                <a:solidFill>
                  <a:srgbClr val="002060"/>
                </a:solidFill>
                <a:latin typeface="Arial" panose="020B0604020202020204" pitchFamily="34" charset="0"/>
                <a:cs typeface="Arial" panose="020B0604020202020204" pitchFamily="34" charset="0"/>
              </a:rPr>
              <a:t>Compute-IT</a:t>
            </a:r>
            <a:endParaRPr lang="en-US" sz="2800" b="1" dirty="0">
              <a:solidFill>
                <a:srgbClr val="002060"/>
              </a:solidFill>
              <a:latin typeface="Arial" panose="020B0604020202020204" pitchFamily="34" charset="0"/>
              <a:cs typeface="Arial" panose="020B0604020202020204" pitchFamily="34" charset="0"/>
            </a:endParaRPr>
          </a:p>
          <a:p>
            <a:pPr marL="966788" indent="-966788">
              <a:buClr>
                <a:srgbClr val="C00000"/>
              </a:buClr>
              <a:tabLst>
                <a:tab pos="2420938" algn="l"/>
              </a:tabLst>
            </a:pPr>
            <a:r>
              <a:rPr lang="en-US" sz="2800" b="1" dirty="0">
                <a:solidFill>
                  <a:srgbClr val="000000"/>
                </a:solidFill>
                <a:latin typeface="Arial" panose="020B0604020202020204" pitchFamily="34" charset="0"/>
                <a:cs typeface="Arial" panose="020B0604020202020204" pitchFamily="34" charset="0"/>
              </a:rPr>
              <a:t>6.3.2</a:t>
            </a:r>
            <a:r>
              <a:rPr lang="en-US" sz="2800" dirty="0">
                <a:solidFill>
                  <a:srgbClr val="000000"/>
                </a:solidFill>
                <a:latin typeface="Arial" panose="020B0604020202020204" pitchFamily="34" charset="0"/>
                <a:cs typeface="Arial" panose="020B0604020202020204" pitchFamily="34" charset="0"/>
              </a:rPr>
              <a:t> </a:t>
            </a:r>
            <a:r>
              <a:rPr lang="en-US" sz="2800" dirty="0" smtClean="0">
                <a:solidFill>
                  <a:srgbClr val="000000"/>
                </a:solidFill>
                <a:latin typeface="Arial" panose="020B0604020202020204" pitchFamily="34" charset="0"/>
                <a:cs typeface="Arial" panose="020B0604020202020204" pitchFamily="34" charset="0"/>
              </a:rPr>
              <a:t>	Use </a:t>
            </a:r>
            <a:r>
              <a:rPr lang="en-US" sz="2800" dirty="0">
                <a:solidFill>
                  <a:srgbClr val="000000"/>
                </a:solidFill>
                <a:latin typeface="Arial" panose="020B0604020202020204" pitchFamily="34" charset="0"/>
                <a:cs typeface="Arial" panose="020B0604020202020204" pitchFamily="34" charset="0"/>
              </a:rPr>
              <a:t>Boolean search terms to search the web and find as much relevant and high-quality information as you </a:t>
            </a:r>
            <a:r>
              <a:rPr lang="en-US" sz="2800" dirty="0" smtClean="0">
                <a:solidFill>
                  <a:srgbClr val="000000"/>
                </a:solidFill>
                <a:latin typeface="Arial" panose="020B0604020202020204" pitchFamily="34" charset="0"/>
                <a:cs typeface="Arial" panose="020B0604020202020204" pitchFamily="34" charset="0"/>
              </a:rPr>
              <a:t>can about </a:t>
            </a:r>
            <a:r>
              <a:rPr lang="en-US" sz="2800" dirty="0">
                <a:solidFill>
                  <a:srgbClr val="000000"/>
                </a:solidFill>
                <a:latin typeface="Arial" panose="020B0604020202020204" pitchFamily="34" charset="0"/>
                <a:cs typeface="Arial" panose="020B0604020202020204" pitchFamily="34" charset="0"/>
              </a:rPr>
              <a:t>three programming languages named after famous people. You have thirty minutes to complete your task.</a:t>
            </a:r>
            <a:endParaRPr lang="en-GB" sz="280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8330087" y="3231247"/>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352861"/>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200" dirty="0" smtClean="0"/>
              <a:t>07 - Web Page Creation </a:t>
            </a:r>
            <a:r>
              <a:rPr lang="en-US" sz="3200" dirty="0"/>
              <a:t>from the </a:t>
            </a:r>
            <a:r>
              <a:rPr lang="en-US" sz="3200" dirty="0" smtClean="0"/>
              <a:t>Ground Up</a:t>
            </a:r>
            <a:endParaRPr lang="en-GB" sz="3200" b="1" dirty="0" smtClean="0"/>
          </a:p>
        </p:txBody>
      </p:sp>
      <p:sp>
        <p:nvSpPr>
          <p:cNvPr id="8" name="Rectangle 7"/>
          <p:cNvSpPr/>
          <p:nvPr/>
        </p:nvSpPr>
        <p:spPr>
          <a:xfrm>
            <a:off x="179512" y="1143613"/>
            <a:ext cx="8708512" cy="5525747"/>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800" b="1" dirty="0" smtClean="0">
                <a:solidFill>
                  <a:srgbClr val="C00000"/>
                </a:solidFill>
                <a:latin typeface="Arial" panose="020B0604020202020204" pitchFamily="34" charset="0"/>
                <a:cs typeface="Arial" panose="020B0604020202020204" pitchFamily="34" charset="0"/>
              </a:rPr>
              <a:t>Challenge</a:t>
            </a:r>
            <a:endParaRPr lang="en-US" sz="2800" b="1" dirty="0">
              <a:solidFill>
                <a:srgbClr val="C00000"/>
              </a:solidFill>
              <a:latin typeface="Arial" panose="020B0604020202020204" pitchFamily="34" charset="0"/>
              <a:cs typeface="Arial" panose="020B0604020202020204" pitchFamily="34" charset="0"/>
            </a:endParaRPr>
          </a:p>
          <a:p>
            <a:pPr marL="396875" indent="-396875">
              <a:buClr>
                <a:srgbClr val="C00000"/>
              </a:buClr>
              <a:buFont typeface="Wingdings" panose="05000000000000000000" pitchFamily="2" charset="2"/>
              <a:buChar char="§"/>
              <a:tabLst>
                <a:tab pos="2420938" algn="l"/>
              </a:tabLst>
            </a:pPr>
            <a:r>
              <a:rPr lang="en-US" sz="2800" dirty="0">
                <a:solidFill>
                  <a:srgbClr val="000000"/>
                </a:solidFill>
                <a:latin typeface="Arial" panose="020B0604020202020204" pitchFamily="34" charset="0"/>
                <a:cs typeface="Arial" panose="020B0604020202020204" pitchFamily="34" charset="0"/>
              </a:rPr>
              <a:t>Your challenge for this unit was to code a web page and upload it to a server. Now that you have coded your web page, </a:t>
            </a:r>
            <a:r>
              <a:rPr lang="en-US" sz="2800" dirty="0" smtClean="0">
                <a:solidFill>
                  <a:srgbClr val="000000"/>
                </a:solidFill>
                <a:latin typeface="Arial" panose="020B0604020202020204" pitchFamily="34" charset="0"/>
                <a:cs typeface="Arial" panose="020B0604020202020204" pitchFamily="34" charset="0"/>
              </a:rPr>
              <a:t>it is </a:t>
            </a:r>
            <a:r>
              <a:rPr lang="en-US" sz="2800" dirty="0">
                <a:solidFill>
                  <a:srgbClr val="000000"/>
                </a:solidFill>
                <a:latin typeface="Arial" panose="020B0604020202020204" pitchFamily="34" charset="0"/>
                <a:cs typeface="Arial" panose="020B0604020202020204" pitchFamily="34" charset="0"/>
              </a:rPr>
              <a:t>time to upload it</a:t>
            </a:r>
            <a:r>
              <a:rPr lang="en-US" sz="2800" dirty="0" smtClean="0">
                <a:solidFill>
                  <a:srgbClr val="000000"/>
                </a:solidFill>
                <a:latin typeface="Arial" panose="020B0604020202020204" pitchFamily="34" charset="0"/>
                <a:cs typeface="Arial" panose="020B0604020202020204" pitchFamily="34" charset="0"/>
              </a:rPr>
              <a:t>.</a:t>
            </a:r>
          </a:p>
          <a:p>
            <a:pPr marL="396875" indent="-396875">
              <a:buClr>
                <a:srgbClr val="C00000"/>
              </a:buClr>
              <a:buFont typeface="Wingdings" panose="05000000000000000000" pitchFamily="2" charset="2"/>
              <a:buChar char="§"/>
              <a:tabLst>
                <a:tab pos="2420938" algn="l"/>
              </a:tabLst>
            </a:pPr>
            <a:endParaRPr lang="en-US" sz="2800" b="1" u="sng" dirty="0">
              <a:solidFill>
                <a:srgbClr val="000000"/>
              </a:solidFill>
              <a:latin typeface="Arial" panose="020B0604020202020204" pitchFamily="34" charset="0"/>
              <a:cs typeface="Arial" panose="020B0604020202020204" pitchFamily="34" charset="0"/>
            </a:endParaRPr>
          </a:p>
          <a:p>
            <a:pPr marL="396875" indent="-396875">
              <a:buClr>
                <a:srgbClr val="C00000"/>
              </a:buClr>
              <a:buFont typeface="Wingdings" panose="05000000000000000000" pitchFamily="2" charset="2"/>
              <a:buChar char="§"/>
              <a:tabLst>
                <a:tab pos="2420938" algn="l"/>
              </a:tabLst>
            </a:pPr>
            <a:endParaRPr lang="en-US" sz="2800" b="1" u="sng"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2800" b="1" u="sng"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800" b="1" u="sng"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800" b="1" u="sng"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800" b="1" u="sng"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800" b="1" u="sng"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u="sng"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GB" sz="1400" b="1"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497372">
            <a:off x="8598580" y="1000928"/>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7" name="Rectangle 20"/>
          <p:cNvSpPr/>
          <p:nvPr/>
        </p:nvSpPr>
        <p:spPr>
          <a:xfrm>
            <a:off x="251520" y="3041851"/>
            <a:ext cx="8564497" cy="345157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6717"/>
              <a:gd name="connsiteX1" fmla="*/ 8708513 w 8708513"/>
              <a:gd name="connsiteY1" fmla="*/ 0 h 936717"/>
              <a:gd name="connsiteX2" fmla="*/ 8708513 w 8708513"/>
              <a:gd name="connsiteY2" fmla="*/ 887849 h 936717"/>
              <a:gd name="connsiteX3" fmla="*/ 117147 w 8708513"/>
              <a:gd name="connsiteY3" fmla="*/ 839355 h 936717"/>
              <a:gd name="connsiteX4" fmla="*/ 0 w 8708513"/>
              <a:gd name="connsiteY4" fmla="*/ 0 h 936717"/>
              <a:gd name="connsiteX0" fmla="*/ 0 w 8708513"/>
              <a:gd name="connsiteY0" fmla="*/ 0 h 926142"/>
              <a:gd name="connsiteX1" fmla="*/ 8708513 w 8708513"/>
              <a:gd name="connsiteY1" fmla="*/ 0 h 926142"/>
              <a:gd name="connsiteX2" fmla="*/ 8708513 w 8708513"/>
              <a:gd name="connsiteY2" fmla="*/ 874262 h 926142"/>
              <a:gd name="connsiteX3" fmla="*/ 117147 w 8708513"/>
              <a:gd name="connsiteY3" fmla="*/ 839355 h 926142"/>
              <a:gd name="connsiteX4" fmla="*/ 0 w 8708513"/>
              <a:gd name="connsiteY4" fmla="*/ 0 h 926142"/>
              <a:gd name="connsiteX0" fmla="*/ 0 w 8708513"/>
              <a:gd name="connsiteY0" fmla="*/ 0 h 906086"/>
              <a:gd name="connsiteX1" fmla="*/ 8708513 w 8708513"/>
              <a:gd name="connsiteY1" fmla="*/ 0 h 906086"/>
              <a:gd name="connsiteX2" fmla="*/ 8708513 w 8708513"/>
              <a:gd name="connsiteY2" fmla="*/ 874262 h 906086"/>
              <a:gd name="connsiteX3" fmla="*/ 117147 w 8708513"/>
              <a:gd name="connsiteY3" fmla="*/ 839355 h 906086"/>
              <a:gd name="connsiteX4" fmla="*/ 0 w 8708513"/>
              <a:gd name="connsiteY4" fmla="*/ 0 h 906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06086">
                <a:moveTo>
                  <a:pt x="0" y="0"/>
                </a:moveTo>
                <a:lnTo>
                  <a:pt x="8708513" y="0"/>
                </a:lnTo>
                <a:lnTo>
                  <a:pt x="8708513" y="874262"/>
                </a:lnTo>
                <a:cubicBezTo>
                  <a:pt x="5745399" y="950109"/>
                  <a:pt x="2992631" y="870617"/>
                  <a:pt x="117147" y="839355"/>
                </a:cubicBezTo>
                <a:cubicBezTo>
                  <a:pt x="42901" y="656728"/>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800" b="1" dirty="0" smtClean="0">
                <a:solidFill>
                  <a:srgbClr val="000000"/>
                </a:solidFill>
                <a:latin typeface="Arial" panose="020B0604020202020204" pitchFamily="34" charset="0"/>
                <a:cs typeface="Arial" panose="020B0604020202020204" pitchFamily="34" charset="0"/>
              </a:rPr>
              <a:t>Key </a:t>
            </a:r>
            <a:r>
              <a:rPr lang="en-US" sz="2800" b="1" dirty="0">
                <a:solidFill>
                  <a:srgbClr val="000000"/>
                </a:solidFill>
                <a:latin typeface="Arial" panose="020B0604020202020204" pitchFamily="34" charset="0"/>
                <a:cs typeface="Arial" panose="020B0604020202020204" pitchFamily="34" charset="0"/>
              </a:rPr>
              <a:t>Term</a:t>
            </a:r>
          </a:p>
          <a:p>
            <a:pPr marL="396875" indent="-396875">
              <a:buClr>
                <a:srgbClr val="C00000"/>
              </a:buClr>
              <a:buFont typeface="Wingdings" panose="05000000000000000000" pitchFamily="2" charset="2"/>
              <a:buChar char="§"/>
              <a:tabLst>
                <a:tab pos="2420938" algn="l"/>
              </a:tabLst>
            </a:pPr>
            <a:r>
              <a:rPr lang="en-US" sz="2800" b="1" dirty="0" err="1" smtClean="0">
                <a:solidFill>
                  <a:schemeClr val="tx2"/>
                </a:solidFill>
                <a:latin typeface="Arial" panose="020B0604020202020204" pitchFamily="34" charset="0"/>
                <a:cs typeface="Arial" panose="020B0604020202020204" pitchFamily="34" charset="0"/>
              </a:rPr>
              <a:t>HyperText</a:t>
            </a:r>
            <a:r>
              <a:rPr lang="en-US" sz="2800" b="1" dirty="0" smtClean="0">
                <a:solidFill>
                  <a:schemeClr val="tx2"/>
                </a:solidFill>
                <a:latin typeface="Arial" panose="020B0604020202020204" pitchFamily="34" charset="0"/>
                <a:cs typeface="Arial" panose="020B0604020202020204" pitchFamily="34" charset="0"/>
              </a:rPr>
              <a:t> </a:t>
            </a:r>
            <a:r>
              <a:rPr lang="en-US" sz="2800" b="1" dirty="0">
                <a:solidFill>
                  <a:schemeClr val="tx2"/>
                </a:solidFill>
                <a:latin typeface="Arial" panose="020B0604020202020204" pitchFamily="34" charset="0"/>
                <a:cs typeface="Arial" panose="020B0604020202020204" pitchFamily="34" charset="0"/>
              </a:rPr>
              <a:t>Markup Language (HTML)</a:t>
            </a:r>
            <a:r>
              <a:rPr lang="en-US" sz="2800" dirty="0">
                <a:solidFill>
                  <a:srgbClr val="000000"/>
                </a:solidFill>
                <a:latin typeface="Arial" panose="020B0604020202020204" pitchFamily="34" charset="0"/>
                <a:cs typeface="Arial" panose="020B0604020202020204" pitchFamily="34" charset="0"/>
              </a:rPr>
              <a:t>: HTML is the main markup language for creating web pages and </a:t>
            </a:r>
            <a:r>
              <a:rPr lang="en-US" sz="2800" dirty="0" smtClean="0">
                <a:solidFill>
                  <a:srgbClr val="000000"/>
                </a:solidFill>
                <a:latin typeface="Arial" panose="020B0604020202020204" pitchFamily="34" charset="0"/>
                <a:cs typeface="Arial" panose="020B0604020202020204" pitchFamily="34" charset="0"/>
              </a:rPr>
              <a:t>displaying other </a:t>
            </a:r>
            <a:r>
              <a:rPr lang="en-US" sz="2800" dirty="0">
                <a:solidFill>
                  <a:srgbClr val="000000"/>
                </a:solidFill>
                <a:latin typeface="Arial" panose="020B0604020202020204" pitchFamily="34" charset="0"/>
                <a:cs typeface="Arial" panose="020B0604020202020204" pitchFamily="34" charset="0"/>
              </a:rPr>
              <a:t>information in a web browser. Hyper is from the Greek for ‘over’ and means that hypertext is more than just text. </a:t>
            </a:r>
            <a:r>
              <a:rPr lang="en-US" sz="2800" dirty="0" smtClean="0">
                <a:solidFill>
                  <a:srgbClr val="000000"/>
                </a:solidFill>
                <a:latin typeface="Arial" panose="020B0604020202020204" pitchFamily="34" charset="0"/>
                <a:cs typeface="Arial" panose="020B0604020202020204" pitchFamily="34" charset="0"/>
              </a:rPr>
              <a:t>It is </a:t>
            </a:r>
            <a:r>
              <a:rPr lang="en-US" sz="2800" dirty="0">
                <a:solidFill>
                  <a:srgbClr val="000000"/>
                </a:solidFill>
                <a:latin typeface="Arial" panose="020B0604020202020204" pitchFamily="34" charset="0"/>
                <a:cs typeface="Arial" panose="020B0604020202020204" pitchFamily="34" charset="0"/>
              </a:rPr>
              <a:t>used to reference other text or documents.</a:t>
            </a:r>
            <a:endParaRPr lang="en-GB" sz="280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949270">
            <a:off x="8549680" y="2921863"/>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5123426"/>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7" cy="2139047"/>
          </a:xfrm>
          <a:prstGeom prst="rect">
            <a:avLst/>
          </a:prstGeom>
        </p:spPr>
        <p:txBody>
          <a:bodyPr wrap="square">
            <a:spAutoFit/>
          </a:bodyPr>
          <a:lstStyle/>
          <a:p>
            <a:pPr>
              <a:buClr>
                <a:srgbClr val="0070C0"/>
              </a:buClr>
              <a:buSzPct val="80000"/>
            </a:pPr>
            <a:r>
              <a:rPr lang="en-US" sz="1900" b="1" dirty="0" err="1" smtClean="0">
                <a:solidFill>
                  <a:schemeClr val="tx2"/>
                </a:solidFill>
              </a:rPr>
              <a:t>HyperText</a:t>
            </a:r>
            <a:r>
              <a:rPr lang="en-US" sz="1900" b="1" dirty="0" smtClean="0">
                <a:solidFill>
                  <a:schemeClr val="tx2"/>
                </a:solidFill>
              </a:rPr>
              <a:t> </a:t>
            </a:r>
            <a:r>
              <a:rPr lang="en-US" sz="1900" b="1" dirty="0">
                <a:solidFill>
                  <a:schemeClr val="tx2"/>
                </a:solidFill>
              </a:rPr>
              <a:t>Markup Language (HTML)</a:t>
            </a:r>
          </a:p>
          <a:p>
            <a:pPr marL="344488" indent="-344488">
              <a:buClr>
                <a:srgbClr val="0070C0"/>
              </a:buClr>
              <a:buSzPct val="80000"/>
              <a:buFont typeface="Arial" panose="020B0604020202020204" pitchFamily="34" charset="0"/>
              <a:buChar char="►"/>
            </a:pPr>
            <a:r>
              <a:rPr lang="en-US" sz="1900" dirty="0"/>
              <a:t>Web pages are text documents that can be opened in any text editor. They have HTML tags that tell the browser what to </a:t>
            </a:r>
            <a:r>
              <a:rPr lang="en-US" sz="1900" dirty="0" smtClean="0"/>
              <a:t>do when </a:t>
            </a:r>
            <a:r>
              <a:rPr lang="en-US" sz="1900" dirty="0"/>
              <a:t>displaying the </a:t>
            </a:r>
            <a:r>
              <a:rPr lang="en-US" sz="1900" dirty="0" smtClean="0"/>
              <a:t>page.</a:t>
            </a:r>
          </a:p>
          <a:p>
            <a:pPr marL="344488" indent="-344488">
              <a:buClr>
                <a:srgbClr val="0070C0"/>
              </a:buClr>
              <a:buSzPct val="80000"/>
              <a:buFont typeface="Arial" panose="020B0604020202020204" pitchFamily="34" charset="0"/>
              <a:buChar char="►"/>
            </a:pPr>
            <a:r>
              <a:rPr lang="en-US" sz="1900" dirty="0" smtClean="0"/>
              <a:t>These </a:t>
            </a:r>
            <a:r>
              <a:rPr lang="en-US" sz="1900" dirty="0"/>
              <a:t>tags might include links to images, formatting commands, which tell the browser to </a:t>
            </a:r>
            <a:r>
              <a:rPr lang="en-US" sz="1900" dirty="0" smtClean="0"/>
              <a:t>display the </a:t>
            </a:r>
            <a:r>
              <a:rPr lang="en-US" sz="1900" dirty="0"/>
              <a:t>text in bold or in italics, or links to other web pages. HTML tags wrap around text rather like speech marks, with a </a:t>
            </a:r>
            <a:r>
              <a:rPr lang="en-US" sz="1900" dirty="0" smtClean="0"/>
              <a:t>/ used </a:t>
            </a:r>
            <a:r>
              <a:rPr lang="en-US" sz="1900" dirty="0"/>
              <a:t>in the closing tag.</a:t>
            </a:r>
            <a:endParaRPr lang="en-US" sz="1900" dirty="0" smtClean="0"/>
          </a:p>
        </p:txBody>
      </p:sp>
      <p:sp>
        <p:nvSpPr>
          <p:cNvPr id="9" name="Title 1"/>
          <p:cNvSpPr>
            <a:spLocks noGrp="1"/>
          </p:cNvSpPr>
          <p:nvPr>
            <p:ph type="title"/>
          </p:nvPr>
        </p:nvSpPr>
        <p:spPr>
          <a:xfrm>
            <a:off x="107504" y="44624"/>
            <a:ext cx="7632848" cy="625434"/>
          </a:xfrm>
        </p:spPr>
        <p:txBody>
          <a:bodyPr>
            <a:noAutofit/>
          </a:bodyPr>
          <a:lstStyle/>
          <a:p>
            <a:r>
              <a:rPr lang="en-US" sz="3600" dirty="0"/>
              <a:t>7.1 </a:t>
            </a:r>
            <a:r>
              <a:rPr lang="en-US" sz="3600" dirty="0" smtClean="0"/>
              <a:t>- Usable </a:t>
            </a:r>
            <a:r>
              <a:rPr lang="en-US" sz="3600" dirty="0"/>
              <a:t>and </a:t>
            </a:r>
            <a:r>
              <a:rPr lang="en-US" sz="3600" dirty="0" smtClean="0"/>
              <a:t>Accessible Web Pages</a:t>
            </a:r>
            <a:endParaRPr lang="en-GB" sz="3600" b="1" dirty="0" smtClean="0"/>
          </a:p>
        </p:txBody>
      </p:sp>
      <p:sp>
        <p:nvSpPr>
          <p:cNvPr id="4" name="TextBox 3"/>
          <p:cNvSpPr txBox="1"/>
          <p:nvPr/>
        </p:nvSpPr>
        <p:spPr>
          <a:xfrm>
            <a:off x="3555894" y="6237312"/>
            <a:ext cx="5336586" cy="400110"/>
          </a:xfrm>
          <a:prstGeom prst="rect">
            <a:avLst/>
          </a:prstGeom>
          <a:noFill/>
        </p:spPr>
        <p:txBody>
          <a:bodyPr wrap="square" lIns="45720" rIns="45720" rtlCol="0">
            <a:spAutoFit/>
          </a:bodyPr>
          <a:lstStyle/>
          <a:p>
            <a:pPr indent="344488">
              <a:buClr>
                <a:srgbClr val="C00000"/>
              </a:buClr>
              <a:buSzPct val="80000"/>
              <a:buFont typeface="Arial" panose="020B0604020202020204" pitchFamily="34" charset="0"/>
              <a:buChar char="▲"/>
            </a:pPr>
            <a:r>
              <a:rPr lang="en-US" sz="2000" dirty="0" smtClean="0"/>
              <a:t>This is the HTML code for the web page left</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88024" y="3301848"/>
            <a:ext cx="4045365" cy="286456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3301848"/>
            <a:ext cx="4320480" cy="2863456"/>
          </a:xfrm>
          <a:prstGeom prst="rect">
            <a:avLst/>
          </a:prstGeom>
        </p:spPr>
      </p:pic>
    </p:spTree>
    <p:extLst>
      <p:ext uri="{BB962C8B-B14F-4D97-AF65-F5344CB8AC3E}">
        <p14:creationId xmlns:p14="http://schemas.microsoft.com/office/powerpoint/2010/main" val="992459111"/>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3191485"/>
            <a:ext cx="8712967" cy="3477875"/>
          </a:xfrm>
          <a:prstGeom prst="rect">
            <a:avLst/>
          </a:prstGeom>
        </p:spPr>
        <p:txBody>
          <a:bodyPr wrap="square">
            <a:spAutoFit/>
          </a:bodyPr>
          <a:lstStyle/>
          <a:p>
            <a:pPr>
              <a:buClr>
                <a:srgbClr val="0070C0"/>
              </a:buClr>
              <a:buSzPct val="80000"/>
            </a:pPr>
            <a:r>
              <a:rPr lang="en-US" sz="2000" b="1" dirty="0" smtClean="0">
                <a:solidFill>
                  <a:schemeClr val="tx2"/>
                </a:solidFill>
              </a:rPr>
              <a:t>Web </a:t>
            </a:r>
            <a:r>
              <a:rPr lang="en-US" sz="2000" b="1" dirty="0">
                <a:solidFill>
                  <a:schemeClr val="tx2"/>
                </a:solidFill>
              </a:rPr>
              <a:t>page usability and accessibility</a:t>
            </a:r>
          </a:p>
          <a:p>
            <a:pPr marL="344488" indent="-344488">
              <a:buClr>
                <a:srgbClr val="0070C0"/>
              </a:buClr>
              <a:buSzPct val="80000"/>
              <a:buFont typeface="Arial" panose="020B0604020202020204" pitchFamily="34" charset="0"/>
              <a:buChar char="►"/>
            </a:pPr>
            <a:r>
              <a:rPr lang="en-US" sz="2000" dirty="0"/>
              <a:t>It is important to think about usability and accessibility when designing a web page. Usability refers to the process </a:t>
            </a:r>
            <a:r>
              <a:rPr lang="en-US" sz="2000" dirty="0" smtClean="0"/>
              <a:t>of making </a:t>
            </a:r>
            <a:r>
              <a:rPr lang="en-US" sz="2000" dirty="0"/>
              <a:t>a web page quick and easy to navigate. </a:t>
            </a:r>
            <a:endParaRPr lang="en-US" sz="2000" dirty="0" smtClean="0"/>
          </a:p>
          <a:p>
            <a:pPr marL="344488" indent="-344488">
              <a:buClr>
                <a:srgbClr val="0070C0"/>
              </a:buClr>
              <a:buSzPct val="80000"/>
              <a:buFont typeface="Arial" panose="020B0604020202020204" pitchFamily="34" charset="0"/>
              <a:buChar char="►"/>
            </a:pPr>
            <a:r>
              <a:rPr lang="en-US" sz="2000" dirty="0" smtClean="0"/>
              <a:t>When </a:t>
            </a:r>
            <a:r>
              <a:rPr lang="en-US" sz="2000" dirty="0"/>
              <a:t>considering usability, web page designers think about things like </a:t>
            </a:r>
            <a:r>
              <a:rPr lang="en-US" sz="2000" dirty="0" smtClean="0"/>
              <a:t>how many </a:t>
            </a:r>
            <a:r>
              <a:rPr lang="en-US" sz="2000" dirty="0"/>
              <a:t>clicks the user has to make to get to the content they want and where the best place on the screen is for each feature.</a:t>
            </a:r>
          </a:p>
          <a:p>
            <a:pPr marL="344488" indent="-344488">
              <a:buClr>
                <a:srgbClr val="0070C0"/>
              </a:buClr>
              <a:buSzPct val="80000"/>
              <a:buFont typeface="Arial" panose="020B0604020202020204" pitchFamily="34" charset="0"/>
              <a:buChar char="►"/>
            </a:pPr>
            <a:r>
              <a:rPr lang="en-US" sz="2000" dirty="0"/>
              <a:t>Accessibility is all about making sure all users, including those with disabilities, can use the web page. The web </a:t>
            </a:r>
            <a:r>
              <a:rPr lang="en-US" sz="2000" dirty="0" smtClean="0"/>
              <a:t>page designer </a:t>
            </a:r>
            <a:r>
              <a:rPr lang="en-US" sz="2000" dirty="0"/>
              <a:t>will consider, for example, how a person who has limited sight will find their way around the web page features.</a:t>
            </a:r>
            <a:endParaRPr lang="en-US" sz="2000" dirty="0" smtClean="0"/>
          </a:p>
        </p:txBody>
      </p:sp>
      <p:sp>
        <p:nvSpPr>
          <p:cNvPr id="9" name="Title 1"/>
          <p:cNvSpPr>
            <a:spLocks noGrp="1"/>
          </p:cNvSpPr>
          <p:nvPr>
            <p:ph type="title"/>
          </p:nvPr>
        </p:nvSpPr>
        <p:spPr>
          <a:xfrm>
            <a:off x="107504" y="44624"/>
            <a:ext cx="7632848" cy="625434"/>
          </a:xfrm>
        </p:spPr>
        <p:txBody>
          <a:bodyPr>
            <a:noAutofit/>
          </a:bodyPr>
          <a:lstStyle/>
          <a:p>
            <a:r>
              <a:rPr lang="en-US" sz="3600" dirty="0"/>
              <a:t>7.1 </a:t>
            </a:r>
            <a:r>
              <a:rPr lang="en-US" sz="3600" dirty="0" smtClean="0"/>
              <a:t>- Usable </a:t>
            </a:r>
            <a:r>
              <a:rPr lang="en-US" sz="3600" dirty="0"/>
              <a:t>and </a:t>
            </a:r>
            <a:r>
              <a:rPr lang="en-US" sz="3600" dirty="0" smtClean="0"/>
              <a:t>Accessible Web Pages</a:t>
            </a:r>
            <a:endParaRPr lang="en-GB" sz="3600" b="1" dirty="0" smtClean="0"/>
          </a:p>
        </p:txBody>
      </p:sp>
      <p:sp>
        <p:nvSpPr>
          <p:cNvPr id="4" name="Rectangle 20"/>
          <p:cNvSpPr/>
          <p:nvPr/>
        </p:nvSpPr>
        <p:spPr>
          <a:xfrm>
            <a:off x="179512" y="1124744"/>
            <a:ext cx="8708513" cy="2011501"/>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28724">
                <a:moveTo>
                  <a:pt x="0" y="0"/>
                </a:moveTo>
                <a:lnTo>
                  <a:pt x="8708513" y="0"/>
                </a:lnTo>
                <a:lnTo>
                  <a:pt x="8708513" y="887849"/>
                </a:lnTo>
                <a:cubicBezTo>
                  <a:pt x="5868199" y="1008987"/>
                  <a:pt x="2957546" y="825326"/>
                  <a:pt x="82062" y="794064"/>
                </a:cubicBezTo>
                <a:cubicBezTo>
                  <a:pt x="7816" y="611437"/>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00" b="1" dirty="0" smtClean="0">
                <a:solidFill>
                  <a:srgbClr val="000000"/>
                </a:solidFill>
                <a:latin typeface="Arial" panose="020B0604020202020204" pitchFamily="34" charset="0"/>
                <a:cs typeface="Arial" panose="020B0604020202020204" pitchFamily="34" charset="0"/>
              </a:rPr>
              <a:t>Key </a:t>
            </a:r>
            <a:r>
              <a:rPr lang="en-US" sz="22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00" b="1" dirty="0" smtClean="0">
                <a:solidFill>
                  <a:schemeClr val="tx2"/>
                </a:solidFill>
                <a:latin typeface="Arial" panose="020B0604020202020204" pitchFamily="34" charset="0"/>
                <a:cs typeface="Arial" panose="020B0604020202020204" pitchFamily="34" charset="0"/>
              </a:rPr>
              <a:t>Usability</a:t>
            </a:r>
            <a:r>
              <a:rPr lang="en-US" sz="2200" b="1" dirty="0">
                <a:solidFill>
                  <a:schemeClr val="tx2"/>
                </a:solidFill>
                <a:latin typeface="Arial" panose="020B0604020202020204" pitchFamily="34" charset="0"/>
                <a:cs typeface="Arial" panose="020B0604020202020204" pitchFamily="34" charset="0"/>
              </a:rPr>
              <a:t>: </a:t>
            </a:r>
            <a:r>
              <a:rPr lang="en-US" sz="2200" dirty="0">
                <a:solidFill>
                  <a:srgbClr val="000000"/>
                </a:solidFill>
                <a:latin typeface="Arial" panose="020B0604020202020204" pitchFamily="34" charset="0"/>
                <a:cs typeface="Arial" panose="020B0604020202020204" pitchFamily="34" charset="0"/>
              </a:rPr>
              <a:t>The process of making a web page quick and easy to use.</a:t>
            </a:r>
          </a:p>
          <a:p>
            <a:pPr marL="285750" indent="-285750">
              <a:buClr>
                <a:srgbClr val="C00000"/>
              </a:buClr>
              <a:buFont typeface="Wingdings" panose="05000000000000000000" pitchFamily="2" charset="2"/>
              <a:buChar char="§"/>
              <a:tabLst>
                <a:tab pos="2420938" algn="l"/>
              </a:tabLst>
            </a:pPr>
            <a:r>
              <a:rPr lang="en-US" sz="2200" b="1" dirty="0">
                <a:solidFill>
                  <a:schemeClr val="tx2"/>
                </a:solidFill>
                <a:latin typeface="Arial" panose="020B0604020202020204" pitchFamily="34" charset="0"/>
                <a:cs typeface="Arial" panose="020B0604020202020204" pitchFamily="34" charset="0"/>
              </a:rPr>
              <a:t>Accessibility: </a:t>
            </a:r>
            <a:r>
              <a:rPr lang="en-US" sz="2200" dirty="0">
                <a:solidFill>
                  <a:srgbClr val="000000"/>
                </a:solidFill>
                <a:latin typeface="Arial" panose="020B0604020202020204" pitchFamily="34" charset="0"/>
                <a:cs typeface="Arial" panose="020B0604020202020204" pitchFamily="34" charset="0"/>
              </a:rPr>
              <a:t>Accessibility is all about making sure that all users, including those with disabilities, can use the web page.</a:t>
            </a:r>
            <a:endParaRPr lang="en-GB" sz="2200" u="sng" dirty="0">
              <a:solidFill>
                <a:srgbClr val="FF0000"/>
              </a:solidFill>
              <a:latin typeface="Arial" panose="020B0604020202020204" pitchFamily="34" charset="0"/>
              <a:cs typeface="Arial" panose="020B0604020202020204" pitchFamily="34" charset="0"/>
            </a:endParaRPr>
          </a:p>
        </p:txBody>
      </p:sp>
      <p:sp>
        <p:nvSpPr>
          <p:cNvPr id="5" name="Oval 4"/>
          <p:cNvSpPr/>
          <p:nvPr/>
        </p:nvSpPr>
        <p:spPr>
          <a:xfrm rot="1949270">
            <a:off x="8600851" y="977647"/>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4083046"/>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US" sz="3600" dirty="0"/>
              <a:t>7.1 </a:t>
            </a:r>
            <a:r>
              <a:rPr lang="en-US" sz="3600" dirty="0" smtClean="0"/>
              <a:t>- Usable </a:t>
            </a:r>
            <a:r>
              <a:rPr lang="en-US" sz="3600" dirty="0"/>
              <a:t>and </a:t>
            </a:r>
            <a:r>
              <a:rPr lang="en-US" sz="3600" dirty="0" smtClean="0"/>
              <a:t>Accessible Web Pages</a:t>
            </a:r>
            <a:endParaRPr lang="en-GB" sz="3600" b="1" dirty="0" smtClean="0"/>
          </a:p>
        </p:txBody>
      </p:sp>
      <p:sp>
        <p:nvSpPr>
          <p:cNvPr id="6" name="Rectangle 11"/>
          <p:cNvSpPr/>
          <p:nvPr/>
        </p:nvSpPr>
        <p:spPr>
          <a:xfrm>
            <a:off x="179512" y="1134141"/>
            <a:ext cx="4824536" cy="4239075"/>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5045"/>
              <a:gd name="connsiteX1" fmla="*/ 8712968 w 8724691"/>
              <a:gd name="connsiteY1" fmla="*/ 0 h 825045"/>
              <a:gd name="connsiteX2" fmla="*/ 8724691 w 8724691"/>
              <a:gd name="connsiteY2" fmla="*/ 801670 h 825045"/>
              <a:gd name="connsiteX3" fmla="*/ 152157 w 8724691"/>
              <a:gd name="connsiteY3" fmla="*/ 753694 h 825045"/>
              <a:gd name="connsiteX4" fmla="*/ 0 w 8724691"/>
              <a:gd name="connsiteY4" fmla="*/ 0 h 825045"/>
              <a:gd name="connsiteX0" fmla="*/ 0 w 8724691"/>
              <a:gd name="connsiteY0" fmla="*/ 0 h 830188"/>
              <a:gd name="connsiteX1" fmla="*/ 8712968 w 8724691"/>
              <a:gd name="connsiteY1" fmla="*/ 0 h 830188"/>
              <a:gd name="connsiteX2" fmla="*/ 8724691 w 8724691"/>
              <a:gd name="connsiteY2" fmla="*/ 801670 h 830188"/>
              <a:gd name="connsiteX3" fmla="*/ 152157 w 8724691"/>
              <a:gd name="connsiteY3" fmla="*/ 777689 h 830188"/>
              <a:gd name="connsiteX4" fmla="*/ 0 w 8724691"/>
              <a:gd name="connsiteY4" fmla="*/ 0 h 830188"/>
              <a:gd name="connsiteX0" fmla="*/ 0 w 8724691"/>
              <a:gd name="connsiteY0" fmla="*/ 0 h 832599"/>
              <a:gd name="connsiteX1" fmla="*/ 8712968 w 8724691"/>
              <a:gd name="connsiteY1" fmla="*/ 0 h 832599"/>
              <a:gd name="connsiteX2" fmla="*/ 8724691 w 8724691"/>
              <a:gd name="connsiteY2" fmla="*/ 801670 h 832599"/>
              <a:gd name="connsiteX3" fmla="*/ 152157 w 8724691"/>
              <a:gd name="connsiteY3" fmla="*/ 786414 h 832599"/>
              <a:gd name="connsiteX4" fmla="*/ 0 w 8724691"/>
              <a:gd name="connsiteY4" fmla="*/ 0 h 832599"/>
              <a:gd name="connsiteX0" fmla="*/ 0 w 8724691"/>
              <a:gd name="connsiteY0" fmla="*/ 0 h 831019"/>
              <a:gd name="connsiteX1" fmla="*/ 8712968 w 8724691"/>
              <a:gd name="connsiteY1" fmla="*/ 0 h 831019"/>
              <a:gd name="connsiteX2" fmla="*/ 8724691 w 8724691"/>
              <a:gd name="connsiteY2" fmla="*/ 801670 h 831019"/>
              <a:gd name="connsiteX3" fmla="*/ 152157 w 8724691"/>
              <a:gd name="connsiteY3" fmla="*/ 786414 h 831019"/>
              <a:gd name="connsiteX4" fmla="*/ 0 w 8724691"/>
              <a:gd name="connsiteY4" fmla="*/ 0 h 831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31019">
                <a:moveTo>
                  <a:pt x="0" y="0"/>
                </a:moveTo>
                <a:lnTo>
                  <a:pt x="8712968" y="0"/>
                </a:lnTo>
                <a:lnTo>
                  <a:pt x="8724691" y="801670"/>
                </a:lnTo>
                <a:cubicBezTo>
                  <a:pt x="5855538" y="864194"/>
                  <a:pt x="3013576" y="811131"/>
                  <a:pt x="152157" y="786414"/>
                </a:cubicBezTo>
                <a:cubicBezTo>
                  <a:pt x="50556" y="597345"/>
                  <a:pt x="31262" y="235962"/>
                  <a:pt x="0" y="0"/>
                </a:cubicBezTo>
                <a:close/>
              </a:path>
            </a:pathLst>
          </a:cu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1950" b="1" dirty="0" smtClean="0">
                <a:solidFill>
                  <a:srgbClr val="002060"/>
                </a:solidFill>
                <a:latin typeface="Arial" panose="020B0604020202020204" pitchFamily="34" charset="0"/>
                <a:cs typeface="Arial" panose="020B0604020202020204" pitchFamily="34" charset="0"/>
              </a:rPr>
              <a:t>Think-IT</a:t>
            </a:r>
            <a:endParaRPr lang="en-US" sz="195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070100" algn="l"/>
                <a:tab pos="3863975" algn="l"/>
                <a:tab pos="5468938" algn="l"/>
                <a:tab pos="6815138" algn="l"/>
              </a:tabLst>
            </a:pPr>
            <a:r>
              <a:rPr lang="en-US" sz="1950" b="1" dirty="0">
                <a:solidFill>
                  <a:srgbClr val="000000"/>
                </a:solidFill>
                <a:latin typeface="Arial" panose="020B0604020202020204" pitchFamily="34" charset="0"/>
                <a:cs typeface="Arial" panose="020B0604020202020204" pitchFamily="34" charset="0"/>
              </a:rPr>
              <a:t>7.1.1</a:t>
            </a:r>
            <a:r>
              <a:rPr lang="en-US" sz="1950" dirty="0">
                <a:solidFill>
                  <a:srgbClr val="000000"/>
                </a:solidFill>
                <a:latin typeface="Arial" panose="020B0604020202020204" pitchFamily="34" charset="0"/>
                <a:cs typeface="Arial" panose="020B0604020202020204" pitchFamily="34" charset="0"/>
              </a:rPr>
              <a:t> </a:t>
            </a:r>
            <a:r>
              <a:rPr lang="en-US" sz="1950" dirty="0" smtClean="0">
                <a:solidFill>
                  <a:srgbClr val="000000"/>
                </a:solidFill>
                <a:latin typeface="Arial" panose="020B0604020202020204" pitchFamily="34" charset="0"/>
                <a:cs typeface="Arial" panose="020B0604020202020204" pitchFamily="34" charset="0"/>
              </a:rPr>
              <a:t>	Look </a:t>
            </a:r>
            <a:r>
              <a:rPr lang="en-US" sz="1950" dirty="0">
                <a:solidFill>
                  <a:srgbClr val="000000"/>
                </a:solidFill>
                <a:latin typeface="Arial" panose="020B0604020202020204" pitchFamily="34" charset="0"/>
                <a:cs typeface="Arial" panose="020B0604020202020204" pitchFamily="34" charset="0"/>
              </a:rPr>
              <a:t>at web pages from a range </a:t>
            </a:r>
            <a:r>
              <a:rPr lang="en-US" sz="1950" dirty="0" smtClean="0">
                <a:solidFill>
                  <a:srgbClr val="000000"/>
                </a:solidFill>
                <a:latin typeface="Arial" panose="020B0604020202020204" pitchFamily="34" charset="0"/>
                <a:cs typeface="Arial" panose="020B0604020202020204" pitchFamily="34" charset="0"/>
              </a:rPr>
              <a:t/>
            </a:r>
            <a:br>
              <a:rPr lang="en-US" sz="1950" dirty="0" smtClean="0">
                <a:solidFill>
                  <a:srgbClr val="000000"/>
                </a:solidFill>
                <a:latin typeface="Arial" panose="020B0604020202020204" pitchFamily="34" charset="0"/>
                <a:cs typeface="Arial" panose="020B0604020202020204" pitchFamily="34" charset="0"/>
              </a:rPr>
            </a:br>
            <a:r>
              <a:rPr lang="en-US" sz="1950" dirty="0" smtClean="0">
                <a:solidFill>
                  <a:srgbClr val="000000"/>
                </a:solidFill>
                <a:latin typeface="Arial" panose="020B0604020202020204" pitchFamily="34" charset="0"/>
                <a:cs typeface="Arial" panose="020B0604020202020204" pitchFamily="34" charset="0"/>
              </a:rPr>
              <a:t>of </a:t>
            </a:r>
            <a:r>
              <a:rPr lang="en-US" sz="1950" dirty="0">
                <a:solidFill>
                  <a:srgbClr val="000000"/>
                </a:solidFill>
                <a:latin typeface="Arial" panose="020B0604020202020204" pitchFamily="34" charset="0"/>
                <a:cs typeface="Arial" panose="020B0604020202020204" pitchFamily="34" charset="0"/>
              </a:rPr>
              <a:t>different websites. List their similarities and differences and then think about </a:t>
            </a:r>
            <a:r>
              <a:rPr lang="en-US" sz="1950" dirty="0" smtClean="0">
                <a:solidFill>
                  <a:srgbClr val="000000"/>
                </a:solidFill>
                <a:latin typeface="Arial" panose="020B0604020202020204" pitchFamily="34" charset="0"/>
                <a:cs typeface="Arial" panose="020B0604020202020204" pitchFamily="34" charset="0"/>
              </a:rPr>
              <a:t>the following</a:t>
            </a:r>
            <a:r>
              <a:rPr lang="en-US" sz="1950" dirty="0">
                <a:solidFill>
                  <a:srgbClr val="000000"/>
                </a:solidFill>
                <a:latin typeface="Arial" panose="020B0604020202020204" pitchFamily="34" charset="0"/>
                <a:cs typeface="Arial" panose="020B0604020202020204" pitchFamily="34" charset="0"/>
              </a:rPr>
              <a:t>:</a:t>
            </a:r>
          </a:p>
          <a:p>
            <a:pPr marL="344488" indent="-344488">
              <a:buClr>
                <a:srgbClr val="C00000"/>
              </a:buClr>
              <a:buFont typeface="Arial" panose="020B0604020202020204" pitchFamily="34" charset="0"/>
              <a:buChar char="•"/>
              <a:tabLst>
                <a:tab pos="2070100" algn="l"/>
                <a:tab pos="3863975" algn="l"/>
                <a:tab pos="5468938" algn="l"/>
                <a:tab pos="6815138" algn="l"/>
              </a:tabLst>
            </a:pPr>
            <a:r>
              <a:rPr lang="en-US" sz="1950" dirty="0" smtClean="0">
                <a:solidFill>
                  <a:srgbClr val="000000"/>
                </a:solidFill>
                <a:latin typeface="Arial" panose="020B0604020202020204" pitchFamily="34" charset="0"/>
                <a:cs typeface="Arial" panose="020B0604020202020204" pitchFamily="34" charset="0"/>
              </a:rPr>
              <a:t>Why </a:t>
            </a:r>
            <a:r>
              <a:rPr lang="en-US" sz="1950" dirty="0">
                <a:solidFill>
                  <a:srgbClr val="000000"/>
                </a:solidFill>
                <a:latin typeface="Arial" panose="020B0604020202020204" pitchFamily="34" charset="0"/>
                <a:cs typeface="Arial" panose="020B0604020202020204" pitchFamily="34" charset="0"/>
              </a:rPr>
              <a:t>are menu bars usually at the top of a web page, and not at the bottom or on the right-hand side?</a:t>
            </a:r>
          </a:p>
          <a:p>
            <a:pPr marL="344488" indent="-344488">
              <a:buClr>
                <a:srgbClr val="C00000"/>
              </a:buClr>
              <a:buFont typeface="Arial" panose="020B0604020202020204" pitchFamily="34" charset="0"/>
              <a:buChar char="•"/>
              <a:tabLst>
                <a:tab pos="2070100" algn="l"/>
                <a:tab pos="3863975" algn="l"/>
                <a:tab pos="5468938" algn="l"/>
                <a:tab pos="6815138" algn="l"/>
              </a:tabLst>
            </a:pPr>
            <a:r>
              <a:rPr lang="en-US" sz="1950" dirty="0" smtClean="0">
                <a:solidFill>
                  <a:srgbClr val="000000"/>
                </a:solidFill>
                <a:latin typeface="Arial" panose="020B0604020202020204" pitchFamily="34" charset="0"/>
                <a:cs typeface="Arial" panose="020B0604020202020204" pitchFamily="34" charset="0"/>
              </a:rPr>
              <a:t>Why </a:t>
            </a:r>
            <a:r>
              <a:rPr lang="en-US" sz="1950" dirty="0">
                <a:solidFill>
                  <a:srgbClr val="000000"/>
                </a:solidFill>
                <a:latin typeface="Arial" panose="020B0604020202020204" pitchFamily="34" charset="0"/>
                <a:cs typeface="Arial" panose="020B0604020202020204" pitchFamily="34" charset="0"/>
              </a:rPr>
              <a:t>are navigation features usually on the left-hand side of a web page</a:t>
            </a:r>
            <a:r>
              <a:rPr lang="en-US" sz="1950" dirty="0" smtClean="0">
                <a:solidFill>
                  <a:srgbClr val="000000"/>
                </a:solidFill>
                <a:latin typeface="Arial" panose="020B0604020202020204" pitchFamily="34" charset="0"/>
                <a:cs typeface="Arial" panose="020B0604020202020204" pitchFamily="34" charset="0"/>
              </a:rPr>
              <a:t>?</a:t>
            </a:r>
          </a:p>
          <a:p>
            <a:pPr marL="344488" indent="-344488">
              <a:buClr>
                <a:srgbClr val="C00000"/>
              </a:buClr>
              <a:buFont typeface="Arial" panose="020B0604020202020204" pitchFamily="34" charset="0"/>
              <a:buChar char="•"/>
              <a:tabLst>
                <a:tab pos="2070100" algn="l"/>
                <a:tab pos="3863975" algn="l"/>
                <a:tab pos="5468938" algn="l"/>
                <a:tab pos="6815138" algn="l"/>
              </a:tabLst>
            </a:pPr>
            <a:r>
              <a:rPr lang="en-US" sz="1950" dirty="0" smtClean="0">
                <a:solidFill>
                  <a:srgbClr val="000000"/>
                </a:solidFill>
                <a:latin typeface="Arial" panose="020B0604020202020204" pitchFamily="34" charset="0"/>
                <a:cs typeface="Arial" panose="020B0604020202020204" pitchFamily="34" charset="0"/>
              </a:rPr>
              <a:t>Might </a:t>
            </a:r>
            <a:r>
              <a:rPr lang="en-US" sz="1950" dirty="0">
                <a:solidFill>
                  <a:srgbClr val="000000"/>
                </a:solidFill>
                <a:latin typeface="Arial" panose="020B0604020202020204" pitchFamily="34" charset="0"/>
                <a:cs typeface="Arial" panose="020B0604020202020204" pitchFamily="34" charset="0"/>
              </a:rPr>
              <a:t>these design choices be different for web pages written in Chinese, Arabic or Hebrew?</a:t>
            </a:r>
            <a:endParaRPr lang="en-US" sz="1950" dirty="0" smtClean="0">
              <a:solidFill>
                <a:srgbClr val="000000"/>
              </a:solidFill>
              <a:latin typeface="Arial" panose="020B0604020202020204" pitchFamily="34" charset="0"/>
              <a:cs typeface="Arial" panose="020B0604020202020204" pitchFamily="34" charset="0"/>
            </a:endParaRPr>
          </a:p>
        </p:txBody>
      </p:sp>
      <p:sp>
        <p:nvSpPr>
          <p:cNvPr id="8" name="Rectangle 24"/>
          <p:cNvSpPr/>
          <p:nvPr/>
        </p:nvSpPr>
        <p:spPr>
          <a:xfrm>
            <a:off x="179512" y="5516374"/>
            <a:ext cx="8708512" cy="1152986"/>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42423"/>
              <a:gd name="connsiteX1" fmla="*/ 8708512 w 8708512"/>
              <a:gd name="connsiteY1" fmla="*/ 0 h 942423"/>
              <a:gd name="connsiteX2" fmla="*/ 8708512 w 8708512"/>
              <a:gd name="connsiteY2" fmla="*/ 901336 h 942423"/>
              <a:gd name="connsiteX3" fmla="*/ 93785 w 8708512"/>
              <a:gd name="connsiteY3" fmla="*/ 854443 h 942423"/>
              <a:gd name="connsiteX4" fmla="*/ 0 w 8708512"/>
              <a:gd name="connsiteY4" fmla="*/ 0 h 942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42423">
                <a:moveTo>
                  <a:pt x="0" y="0"/>
                </a:moveTo>
                <a:lnTo>
                  <a:pt x="8708512" y="0"/>
                </a:lnTo>
                <a:lnTo>
                  <a:pt x="8708512" y="901336"/>
                </a:lnTo>
                <a:cubicBezTo>
                  <a:pt x="5368012" y="999027"/>
                  <a:pt x="2965361" y="897428"/>
                  <a:pt x="93785" y="854443"/>
                </a:cubicBezTo>
                <a:cubicBezTo>
                  <a:pt x="-31262" y="725936"/>
                  <a:pt x="31262" y="257461"/>
                  <a:pt x="0" y="0"/>
                </a:cubicBezTo>
                <a:close/>
              </a:path>
            </a:pathLst>
          </a:custGeom>
          <a:solidFill>
            <a:srgbClr val="FFFF99"/>
          </a:solidFill>
          <a:ln w="57150">
            <a:solidFill>
              <a:srgbClr val="BAAD06"/>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Plan-IT</a:t>
            </a:r>
            <a:endParaRPr lang="en-US" sz="2200" b="1" dirty="0">
              <a:solidFill>
                <a:srgbClr val="C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200" b="1" dirty="0" smtClean="0">
                <a:solidFill>
                  <a:srgbClr val="000000"/>
                </a:solidFill>
                <a:latin typeface="Arial" panose="020B0604020202020204" pitchFamily="34" charset="0"/>
                <a:cs typeface="Arial" panose="020B0604020202020204" pitchFamily="34" charset="0"/>
              </a:rPr>
              <a:t>7.1.2</a:t>
            </a:r>
            <a:r>
              <a:rPr lang="en-US" sz="2200" dirty="0" smtClean="0">
                <a:solidFill>
                  <a:srgbClr val="000000"/>
                </a:solidFill>
                <a:latin typeface="Arial" panose="020B0604020202020204" pitchFamily="34" charset="0"/>
                <a:cs typeface="Arial" panose="020B0604020202020204" pitchFamily="34" charset="0"/>
              </a:rPr>
              <a:t>	Building </a:t>
            </a:r>
            <a:r>
              <a:rPr lang="en-US" sz="2200" dirty="0">
                <a:solidFill>
                  <a:srgbClr val="000000"/>
                </a:solidFill>
                <a:latin typeface="Arial" panose="020B0604020202020204" pitchFamily="34" charset="0"/>
                <a:cs typeface="Arial" panose="020B0604020202020204" pitchFamily="34" charset="0"/>
              </a:rPr>
              <a:t>on the experience you gained completing 7.1.1 Think-IT, sketch the most common web page structure.</a:t>
            </a:r>
            <a:endParaRPr lang="en-GB" sz="2200" b="1"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497372">
            <a:off x="8651451" y="5315356"/>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
        <p:nvSpPr>
          <p:cNvPr id="11" name="Rectangle 11"/>
          <p:cNvSpPr/>
          <p:nvPr/>
        </p:nvSpPr>
        <p:spPr>
          <a:xfrm>
            <a:off x="5148065" y="1134141"/>
            <a:ext cx="3744416" cy="4239075"/>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5045"/>
              <a:gd name="connsiteX1" fmla="*/ 8712968 w 8724691"/>
              <a:gd name="connsiteY1" fmla="*/ 0 h 825045"/>
              <a:gd name="connsiteX2" fmla="*/ 8724691 w 8724691"/>
              <a:gd name="connsiteY2" fmla="*/ 801670 h 825045"/>
              <a:gd name="connsiteX3" fmla="*/ 152157 w 8724691"/>
              <a:gd name="connsiteY3" fmla="*/ 753694 h 825045"/>
              <a:gd name="connsiteX4" fmla="*/ 0 w 8724691"/>
              <a:gd name="connsiteY4" fmla="*/ 0 h 825045"/>
              <a:gd name="connsiteX0" fmla="*/ 0 w 8724691"/>
              <a:gd name="connsiteY0" fmla="*/ 0 h 830188"/>
              <a:gd name="connsiteX1" fmla="*/ 8712968 w 8724691"/>
              <a:gd name="connsiteY1" fmla="*/ 0 h 830188"/>
              <a:gd name="connsiteX2" fmla="*/ 8724691 w 8724691"/>
              <a:gd name="connsiteY2" fmla="*/ 801670 h 830188"/>
              <a:gd name="connsiteX3" fmla="*/ 152157 w 8724691"/>
              <a:gd name="connsiteY3" fmla="*/ 777689 h 830188"/>
              <a:gd name="connsiteX4" fmla="*/ 0 w 8724691"/>
              <a:gd name="connsiteY4" fmla="*/ 0 h 830188"/>
              <a:gd name="connsiteX0" fmla="*/ 0 w 8724691"/>
              <a:gd name="connsiteY0" fmla="*/ 0 h 832599"/>
              <a:gd name="connsiteX1" fmla="*/ 8712968 w 8724691"/>
              <a:gd name="connsiteY1" fmla="*/ 0 h 832599"/>
              <a:gd name="connsiteX2" fmla="*/ 8724691 w 8724691"/>
              <a:gd name="connsiteY2" fmla="*/ 801670 h 832599"/>
              <a:gd name="connsiteX3" fmla="*/ 152157 w 8724691"/>
              <a:gd name="connsiteY3" fmla="*/ 786414 h 832599"/>
              <a:gd name="connsiteX4" fmla="*/ 0 w 8724691"/>
              <a:gd name="connsiteY4" fmla="*/ 0 h 832599"/>
              <a:gd name="connsiteX0" fmla="*/ 0 w 8724691"/>
              <a:gd name="connsiteY0" fmla="*/ 0 h 831019"/>
              <a:gd name="connsiteX1" fmla="*/ 8712968 w 8724691"/>
              <a:gd name="connsiteY1" fmla="*/ 0 h 831019"/>
              <a:gd name="connsiteX2" fmla="*/ 8724691 w 8724691"/>
              <a:gd name="connsiteY2" fmla="*/ 801670 h 831019"/>
              <a:gd name="connsiteX3" fmla="*/ 152157 w 8724691"/>
              <a:gd name="connsiteY3" fmla="*/ 786414 h 831019"/>
              <a:gd name="connsiteX4" fmla="*/ 0 w 8724691"/>
              <a:gd name="connsiteY4" fmla="*/ 0 h 831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31019">
                <a:moveTo>
                  <a:pt x="0" y="0"/>
                </a:moveTo>
                <a:lnTo>
                  <a:pt x="8712968" y="0"/>
                </a:lnTo>
                <a:lnTo>
                  <a:pt x="8724691" y="801670"/>
                </a:lnTo>
                <a:cubicBezTo>
                  <a:pt x="5855538" y="864194"/>
                  <a:pt x="3013576" y="811131"/>
                  <a:pt x="152157" y="786414"/>
                </a:cubicBezTo>
                <a:cubicBezTo>
                  <a:pt x="50556" y="597345"/>
                  <a:pt x="31262" y="235962"/>
                  <a:pt x="0" y="0"/>
                </a:cubicBezTo>
                <a:close/>
              </a:path>
            </a:pathLst>
          </a:cu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1950" b="1" dirty="0" smtClean="0">
                <a:solidFill>
                  <a:srgbClr val="002060"/>
                </a:solidFill>
                <a:latin typeface="Arial" panose="020B0604020202020204" pitchFamily="34" charset="0"/>
                <a:cs typeface="Arial" panose="020B0604020202020204" pitchFamily="34" charset="0"/>
              </a:rPr>
              <a:t>Think-IT</a:t>
            </a:r>
            <a:endParaRPr lang="en-US" sz="195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070100" algn="l"/>
                <a:tab pos="3863975" algn="l"/>
                <a:tab pos="5468938" algn="l"/>
                <a:tab pos="6815138" algn="l"/>
              </a:tabLst>
            </a:pPr>
            <a:r>
              <a:rPr lang="en-US" sz="1950" b="1" dirty="0" smtClean="0">
                <a:solidFill>
                  <a:srgbClr val="000000"/>
                </a:solidFill>
                <a:latin typeface="Arial" panose="020B0604020202020204" pitchFamily="34" charset="0"/>
                <a:cs typeface="Arial" panose="020B0604020202020204" pitchFamily="34" charset="0"/>
              </a:rPr>
              <a:t>7.1.3</a:t>
            </a:r>
            <a:r>
              <a:rPr lang="en-US" sz="1950" dirty="0" smtClean="0">
                <a:solidFill>
                  <a:srgbClr val="000000"/>
                </a:solidFill>
                <a:latin typeface="Arial" panose="020B0604020202020204" pitchFamily="34" charset="0"/>
                <a:cs typeface="Arial" panose="020B0604020202020204" pitchFamily="34" charset="0"/>
              </a:rPr>
              <a:t> </a:t>
            </a:r>
            <a:r>
              <a:rPr lang="en-US" sz="1950" dirty="0">
                <a:solidFill>
                  <a:srgbClr val="000000"/>
                </a:solidFill>
                <a:latin typeface="Arial" panose="020B0604020202020204" pitchFamily="34" charset="0"/>
                <a:cs typeface="Arial" panose="020B0604020202020204" pitchFamily="34" charset="0"/>
              </a:rPr>
              <a:t>	</a:t>
            </a:r>
            <a:r>
              <a:rPr lang="en-US" sz="1950" dirty="0" smtClean="0">
                <a:solidFill>
                  <a:srgbClr val="000000"/>
                </a:solidFill>
                <a:latin typeface="Arial" panose="020B0604020202020204" pitchFamily="34" charset="0"/>
                <a:cs typeface="Arial" panose="020B0604020202020204" pitchFamily="34" charset="0"/>
              </a:rPr>
              <a:t>Compare </a:t>
            </a:r>
            <a:r>
              <a:rPr lang="en-US" sz="1950" dirty="0">
                <a:solidFill>
                  <a:srgbClr val="000000"/>
                </a:solidFill>
                <a:latin typeface="Arial" panose="020B0604020202020204" pitchFamily="34" charset="0"/>
                <a:cs typeface="Arial" panose="020B0604020202020204" pitchFamily="34" charset="0"/>
              </a:rPr>
              <a:t>the CBBC </a:t>
            </a:r>
            <a:r>
              <a:rPr lang="en-US" sz="1950" dirty="0" err="1">
                <a:solidFill>
                  <a:srgbClr val="000000"/>
                </a:solidFill>
                <a:latin typeface="Arial" panose="020B0604020202020204" pitchFamily="34" charset="0"/>
                <a:cs typeface="Arial" panose="020B0604020202020204" pitchFamily="34" charset="0"/>
              </a:rPr>
              <a:t>Newsround</a:t>
            </a:r>
            <a:r>
              <a:rPr lang="en-US" sz="1950" dirty="0">
                <a:solidFill>
                  <a:srgbClr val="000000"/>
                </a:solidFill>
                <a:latin typeface="Arial" panose="020B0604020202020204" pitchFamily="34" charset="0"/>
                <a:cs typeface="Arial" panose="020B0604020202020204" pitchFamily="34" charset="0"/>
              </a:rPr>
              <a:t> website (</a:t>
            </a:r>
            <a:r>
              <a:rPr lang="en-US" sz="1950" dirty="0">
                <a:solidFill>
                  <a:srgbClr val="000000"/>
                </a:solidFill>
                <a:latin typeface="Arial" panose="020B0604020202020204" pitchFamily="34" charset="0"/>
                <a:cs typeface="Arial" panose="020B0604020202020204" pitchFamily="34" charset="0"/>
                <a:hlinkClick r:id="rId3"/>
              </a:rPr>
              <a:t>www.bbc.co.uk/newsround/news</a:t>
            </a:r>
            <a:r>
              <a:rPr lang="en-US" sz="1950" dirty="0" smtClean="0">
                <a:solidFill>
                  <a:srgbClr val="000000"/>
                </a:solidFill>
                <a:latin typeface="Arial" panose="020B0604020202020204" pitchFamily="34" charset="0"/>
                <a:cs typeface="Arial" panose="020B0604020202020204" pitchFamily="34" charset="0"/>
                <a:hlinkClick r:id="rId3"/>
              </a:rPr>
              <a:t>/</a:t>
            </a:r>
            <a:r>
              <a:rPr lang="en-US" sz="1950" dirty="0" smtClean="0">
                <a:solidFill>
                  <a:srgbClr val="000000"/>
                </a:solidFill>
                <a:latin typeface="Arial" panose="020B0604020202020204" pitchFamily="34" charset="0"/>
                <a:cs typeface="Arial" panose="020B0604020202020204" pitchFamily="34" charset="0"/>
              </a:rPr>
              <a:t>) </a:t>
            </a:r>
            <a:r>
              <a:rPr lang="en-US" sz="1950" dirty="0">
                <a:solidFill>
                  <a:srgbClr val="000000"/>
                </a:solidFill>
                <a:latin typeface="Arial" panose="020B0604020202020204" pitchFamily="34" charset="0"/>
                <a:cs typeface="Arial" panose="020B0604020202020204" pitchFamily="34" charset="0"/>
              </a:rPr>
              <a:t>with the BBC News </a:t>
            </a:r>
            <a:r>
              <a:rPr lang="en-US" sz="1950" dirty="0" smtClean="0">
                <a:solidFill>
                  <a:srgbClr val="000000"/>
                </a:solidFill>
                <a:latin typeface="Arial" panose="020B0604020202020204" pitchFamily="34" charset="0"/>
                <a:cs typeface="Arial" panose="020B0604020202020204" pitchFamily="34" charset="0"/>
              </a:rPr>
              <a:t>website (</a:t>
            </a:r>
            <a:r>
              <a:rPr lang="en-US" sz="1950" dirty="0" smtClean="0">
                <a:solidFill>
                  <a:srgbClr val="000000"/>
                </a:solidFill>
                <a:latin typeface="Arial" panose="020B0604020202020204" pitchFamily="34" charset="0"/>
                <a:cs typeface="Arial" panose="020B0604020202020204" pitchFamily="34" charset="0"/>
                <a:hlinkClick r:id="rId4"/>
              </a:rPr>
              <a:t>www.bbc.co.uk/news/</a:t>
            </a:r>
            <a:r>
              <a:rPr lang="en-US" sz="1950" dirty="0" smtClean="0">
                <a:solidFill>
                  <a:srgbClr val="000000"/>
                </a:solidFill>
                <a:latin typeface="Arial" panose="020B0604020202020204" pitchFamily="34" charset="0"/>
                <a:cs typeface="Arial" panose="020B0604020202020204" pitchFamily="34" charset="0"/>
              </a:rPr>
              <a:t>). </a:t>
            </a:r>
            <a:r>
              <a:rPr lang="en-US" sz="1950" dirty="0">
                <a:solidFill>
                  <a:srgbClr val="000000"/>
                </a:solidFill>
                <a:latin typeface="Arial" panose="020B0604020202020204" pitchFamily="34" charset="0"/>
                <a:cs typeface="Arial" panose="020B0604020202020204" pitchFamily="34" charset="0"/>
              </a:rPr>
              <a:t>What is it about the CBBC </a:t>
            </a:r>
            <a:r>
              <a:rPr lang="en-US" sz="1950" dirty="0" err="1">
                <a:solidFill>
                  <a:srgbClr val="000000"/>
                </a:solidFill>
                <a:latin typeface="Arial" panose="020B0604020202020204" pitchFamily="34" charset="0"/>
                <a:cs typeface="Arial" panose="020B0604020202020204" pitchFamily="34" charset="0"/>
              </a:rPr>
              <a:t>Newsround</a:t>
            </a:r>
            <a:r>
              <a:rPr lang="en-US" sz="1950" dirty="0">
                <a:solidFill>
                  <a:srgbClr val="000000"/>
                </a:solidFill>
                <a:latin typeface="Arial" panose="020B0604020202020204" pitchFamily="34" charset="0"/>
                <a:cs typeface="Arial" panose="020B0604020202020204" pitchFamily="34" charset="0"/>
              </a:rPr>
              <a:t> website that makes it more appealing than the </a:t>
            </a:r>
            <a:r>
              <a:rPr lang="en-US" sz="1950" dirty="0" smtClean="0">
                <a:solidFill>
                  <a:srgbClr val="000000"/>
                </a:solidFill>
                <a:latin typeface="Arial" panose="020B0604020202020204" pitchFamily="34" charset="0"/>
                <a:cs typeface="Arial" panose="020B0604020202020204" pitchFamily="34" charset="0"/>
              </a:rPr>
              <a:t>BBC News </a:t>
            </a:r>
            <a:r>
              <a:rPr lang="en-US" sz="1950" dirty="0">
                <a:solidFill>
                  <a:srgbClr val="000000"/>
                </a:solidFill>
                <a:latin typeface="Arial" panose="020B0604020202020204" pitchFamily="34" charset="0"/>
                <a:cs typeface="Arial" panose="020B0604020202020204" pitchFamily="34" charset="0"/>
              </a:rPr>
              <a:t>website to younger children?</a:t>
            </a:r>
            <a:endParaRPr lang="en-US" sz="1950" dirty="0" smtClean="0">
              <a:solidFill>
                <a:srgbClr val="000000"/>
              </a:solidFill>
              <a:latin typeface="Arial" panose="020B0604020202020204" pitchFamily="34" charset="0"/>
              <a:cs typeface="Arial" panose="020B0604020202020204" pitchFamily="34" charset="0"/>
            </a:endParaRPr>
          </a:p>
        </p:txBody>
      </p:sp>
      <p:sp>
        <p:nvSpPr>
          <p:cNvPr id="12" name="Oval 11"/>
          <p:cNvSpPr/>
          <p:nvPr/>
        </p:nvSpPr>
        <p:spPr>
          <a:xfrm rot="1949270">
            <a:off x="8549680" y="1039435"/>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7" name="Oval 6"/>
          <p:cNvSpPr/>
          <p:nvPr/>
        </p:nvSpPr>
        <p:spPr>
          <a:xfrm rot="1949270">
            <a:off x="4661248" y="1050601"/>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1896931"/>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7" cy="2862322"/>
          </a:xfrm>
          <a:prstGeom prst="rect">
            <a:avLst/>
          </a:prstGeom>
        </p:spPr>
        <p:txBody>
          <a:bodyPr wrap="square">
            <a:spAutoFit/>
          </a:bodyPr>
          <a:lstStyle/>
          <a:p>
            <a:pPr>
              <a:buClr>
                <a:srgbClr val="0070C0"/>
              </a:buClr>
              <a:buSzPct val="80000"/>
            </a:pPr>
            <a:r>
              <a:rPr lang="en-US" sz="2000" b="1" dirty="0" smtClean="0">
                <a:solidFill>
                  <a:schemeClr val="tx2"/>
                </a:solidFill>
              </a:rPr>
              <a:t>Remixing </a:t>
            </a:r>
            <a:r>
              <a:rPr lang="en-US" sz="2000" b="1" dirty="0">
                <a:solidFill>
                  <a:schemeClr val="tx2"/>
                </a:solidFill>
              </a:rPr>
              <a:t>a website for a given audience</a:t>
            </a:r>
          </a:p>
          <a:p>
            <a:pPr marL="344488" indent="-344488">
              <a:buClr>
                <a:srgbClr val="0070C0"/>
              </a:buClr>
              <a:buSzPct val="80000"/>
              <a:buFont typeface="Arial" panose="020B0604020202020204" pitchFamily="34" charset="0"/>
              <a:buChar char="►"/>
            </a:pPr>
            <a:r>
              <a:rPr lang="en-US" sz="2000" dirty="0">
                <a:hlinkClick r:id="rId3"/>
              </a:rPr>
              <a:t>X-Ray Goggles </a:t>
            </a:r>
            <a:r>
              <a:rPr lang="en-US" sz="2000" dirty="0"/>
              <a:t>is software that enables you to remix web pages easily by clicking on parts of the page you want to </a:t>
            </a:r>
            <a:r>
              <a:rPr lang="en-US" sz="2000" dirty="0" smtClean="0"/>
              <a:t>change and </a:t>
            </a:r>
            <a:r>
              <a:rPr lang="en-US" sz="2000" dirty="0"/>
              <a:t>editing the HTML directly. You can even change the images on a web page to any other picture you have found </a:t>
            </a:r>
            <a:r>
              <a:rPr lang="en-US" sz="2000" dirty="0" smtClean="0"/>
              <a:t>or uploaded </a:t>
            </a:r>
            <a:r>
              <a:rPr lang="en-US" sz="2000" dirty="0"/>
              <a:t>to the web. </a:t>
            </a:r>
            <a:endParaRPr lang="en-US" sz="2000" dirty="0" smtClean="0"/>
          </a:p>
          <a:p>
            <a:pPr marL="344488" indent="-344488">
              <a:buClr>
                <a:srgbClr val="0070C0"/>
              </a:buClr>
              <a:buSzPct val="80000"/>
              <a:buFont typeface="Arial" panose="020B0604020202020204" pitchFamily="34" charset="0"/>
              <a:buChar char="►"/>
            </a:pPr>
            <a:r>
              <a:rPr lang="en-US" sz="2000" dirty="0" smtClean="0"/>
              <a:t>When </a:t>
            </a:r>
            <a:r>
              <a:rPr lang="en-US" sz="2000" dirty="0"/>
              <a:t>you are looking for images, be aware that images and text are stored in different files and </a:t>
            </a:r>
            <a:r>
              <a:rPr lang="en-US" sz="2000" dirty="0" smtClean="0"/>
              <a:t>the HTML </a:t>
            </a:r>
            <a:r>
              <a:rPr lang="en-US" sz="2000" dirty="0"/>
              <a:t>references the image file to display it. It is also important to acknowledge the original source when you use </a:t>
            </a:r>
            <a:r>
              <a:rPr lang="en-US" sz="2000" dirty="0" smtClean="0"/>
              <a:t>content from </a:t>
            </a:r>
            <a:r>
              <a:rPr lang="en-US" sz="2000" dirty="0"/>
              <a:t>other web pages.</a:t>
            </a:r>
            <a:endParaRPr lang="en-US" sz="2000" dirty="0" smtClean="0"/>
          </a:p>
        </p:txBody>
      </p:sp>
      <p:sp>
        <p:nvSpPr>
          <p:cNvPr id="9" name="Title 1"/>
          <p:cNvSpPr>
            <a:spLocks noGrp="1"/>
          </p:cNvSpPr>
          <p:nvPr>
            <p:ph type="title"/>
          </p:nvPr>
        </p:nvSpPr>
        <p:spPr>
          <a:xfrm>
            <a:off x="107504" y="44624"/>
            <a:ext cx="7632848" cy="625434"/>
          </a:xfrm>
        </p:spPr>
        <p:txBody>
          <a:bodyPr>
            <a:noAutofit/>
          </a:bodyPr>
          <a:lstStyle/>
          <a:p>
            <a:r>
              <a:rPr lang="en-US" sz="3600" dirty="0"/>
              <a:t>7.1 </a:t>
            </a:r>
            <a:r>
              <a:rPr lang="en-US" sz="3600" dirty="0" smtClean="0"/>
              <a:t>- Usable </a:t>
            </a:r>
            <a:r>
              <a:rPr lang="en-US" sz="3600" dirty="0"/>
              <a:t>and </a:t>
            </a:r>
            <a:r>
              <a:rPr lang="en-US" sz="3600" dirty="0" smtClean="0"/>
              <a:t>Accessible Web Pages</a:t>
            </a:r>
            <a:endParaRPr lang="en-GB" sz="3600" b="1" dirty="0" smtClean="0"/>
          </a:p>
        </p:txBody>
      </p:sp>
      <p:sp>
        <p:nvSpPr>
          <p:cNvPr id="2" name="TextBox 1"/>
          <p:cNvSpPr txBox="1"/>
          <p:nvPr/>
        </p:nvSpPr>
        <p:spPr>
          <a:xfrm>
            <a:off x="1528140" y="6269250"/>
            <a:ext cx="2179764" cy="400110"/>
          </a:xfrm>
          <a:prstGeom prst="rect">
            <a:avLst/>
          </a:prstGeom>
          <a:noFill/>
        </p:spPr>
        <p:txBody>
          <a:bodyPr wrap="none" lIns="45720" rIns="45720" rtlCol="0">
            <a:spAutoFit/>
          </a:bodyPr>
          <a:lstStyle/>
          <a:p>
            <a:pPr indent="344488">
              <a:buClr>
                <a:srgbClr val="C00000"/>
              </a:buClr>
              <a:buSzPct val="80000"/>
              <a:buFont typeface="Arial" panose="020B0604020202020204" pitchFamily="34" charset="0"/>
              <a:buChar char="▲"/>
            </a:pPr>
            <a:r>
              <a:rPr lang="en-US" sz="2000" dirty="0" smtClean="0"/>
              <a:t>X-Ray Goggles</a:t>
            </a:r>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9512" y="4037002"/>
            <a:ext cx="5298554" cy="2188265"/>
          </a:xfrm>
          <a:prstGeom prst="rect">
            <a:avLst/>
          </a:prstGeom>
        </p:spPr>
      </p:pic>
      <p:sp>
        <p:nvSpPr>
          <p:cNvPr id="8" name="Rectangle 14"/>
          <p:cNvSpPr/>
          <p:nvPr/>
        </p:nvSpPr>
        <p:spPr>
          <a:xfrm>
            <a:off x="5584567" y="4055031"/>
            <a:ext cx="3307912" cy="2508558"/>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130" b="1" dirty="0" smtClean="0">
                <a:solidFill>
                  <a:srgbClr val="002060"/>
                </a:solidFill>
                <a:latin typeface="Arial" panose="020B0604020202020204" pitchFamily="34" charset="0"/>
                <a:cs typeface="Arial" panose="020B0604020202020204" pitchFamily="34" charset="0"/>
              </a:rPr>
              <a:t>Compute-IT</a:t>
            </a:r>
            <a:endParaRPr lang="en-US" sz="213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2130" b="1" dirty="0">
                <a:solidFill>
                  <a:srgbClr val="000000"/>
                </a:solidFill>
                <a:latin typeface="Arial" panose="020B0604020202020204" pitchFamily="34" charset="0"/>
                <a:cs typeface="Arial" panose="020B0604020202020204" pitchFamily="34" charset="0"/>
              </a:rPr>
              <a:t>7.1.4 </a:t>
            </a:r>
            <a:r>
              <a:rPr lang="en-US" sz="2130" dirty="0" smtClean="0">
                <a:solidFill>
                  <a:srgbClr val="000000"/>
                </a:solidFill>
                <a:latin typeface="Arial" panose="020B0604020202020204" pitchFamily="34" charset="0"/>
                <a:cs typeface="Arial" panose="020B0604020202020204" pitchFamily="34" charset="0"/>
              </a:rPr>
              <a:t>	Use </a:t>
            </a:r>
            <a:r>
              <a:rPr lang="en-US" sz="2130" dirty="0">
                <a:solidFill>
                  <a:srgbClr val="000000"/>
                </a:solidFill>
                <a:latin typeface="Arial" panose="020B0604020202020204" pitchFamily="34" charset="0"/>
                <a:cs typeface="Arial" panose="020B0604020202020204" pitchFamily="34" charset="0"/>
              </a:rPr>
              <a:t>X-Ray Goggles or similar software to remix a web page of your choice. Make it as exciting as you can!</a:t>
            </a:r>
            <a:endParaRPr lang="en-GB" sz="213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949270">
            <a:off x="8574342" y="3921045"/>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4598035"/>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US" sz="3600" dirty="0"/>
              <a:t>7.1 </a:t>
            </a:r>
            <a:r>
              <a:rPr lang="en-US" sz="3600" dirty="0" smtClean="0"/>
              <a:t>- Usable </a:t>
            </a:r>
            <a:r>
              <a:rPr lang="en-US" sz="3600" dirty="0"/>
              <a:t>and </a:t>
            </a:r>
            <a:r>
              <a:rPr lang="en-US" sz="3600" dirty="0" smtClean="0"/>
              <a:t>Accessible Web Pages</a:t>
            </a:r>
            <a:endParaRPr lang="en-GB" sz="3600" b="1" dirty="0" smtClean="0"/>
          </a:p>
        </p:txBody>
      </p:sp>
      <p:sp>
        <p:nvSpPr>
          <p:cNvPr id="11" name="Rectangle 24"/>
          <p:cNvSpPr/>
          <p:nvPr/>
        </p:nvSpPr>
        <p:spPr>
          <a:xfrm>
            <a:off x="179512" y="1140261"/>
            <a:ext cx="8708512" cy="5504359"/>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59486"/>
              <a:gd name="connsiteX1" fmla="*/ 8708512 w 8708512"/>
              <a:gd name="connsiteY1" fmla="*/ 0 h 959486"/>
              <a:gd name="connsiteX2" fmla="*/ 8708512 w 8708512"/>
              <a:gd name="connsiteY2" fmla="*/ 901336 h 959486"/>
              <a:gd name="connsiteX3" fmla="*/ 93785 w 8708512"/>
              <a:gd name="connsiteY3" fmla="*/ 910423 h 959486"/>
              <a:gd name="connsiteX4" fmla="*/ 0 w 8708512"/>
              <a:gd name="connsiteY4" fmla="*/ 0 h 959486"/>
              <a:gd name="connsiteX0" fmla="*/ 0 w 8708512"/>
              <a:gd name="connsiteY0" fmla="*/ 0 h 954035"/>
              <a:gd name="connsiteX1" fmla="*/ 8708512 w 8708512"/>
              <a:gd name="connsiteY1" fmla="*/ 0 h 954035"/>
              <a:gd name="connsiteX2" fmla="*/ 8708512 w 8708512"/>
              <a:gd name="connsiteY2" fmla="*/ 901336 h 954035"/>
              <a:gd name="connsiteX3" fmla="*/ 93785 w 8708512"/>
              <a:gd name="connsiteY3" fmla="*/ 910423 h 954035"/>
              <a:gd name="connsiteX4" fmla="*/ 0 w 8708512"/>
              <a:gd name="connsiteY4" fmla="*/ 0 h 954035"/>
              <a:gd name="connsiteX0" fmla="*/ 0 w 8708512"/>
              <a:gd name="connsiteY0" fmla="*/ 0 h 954035"/>
              <a:gd name="connsiteX1" fmla="*/ 8708512 w 8708512"/>
              <a:gd name="connsiteY1" fmla="*/ 0 h 954035"/>
              <a:gd name="connsiteX2" fmla="*/ 8708512 w 8708512"/>
              <a:gd name="connsiteY2" fmla="*/ 901336 h 954035"/>
              <a:gd name="connsiteX3" fmla="*/ 93785 w 8708512"/>
              <a:gd name="connsiteY3" fmla="*/ 910423 h 954035"/>
              <a:gd name="connsiteX4" fmla="*/ 0 w 8708512"/>
              <a:gd name="connsiteY4" fmla="*/ 0 h 954035"/>
              <a:gd name="connsiteX0" fmla="*/ 0 w 8708512"/>
              <a:gd name="connsiteY0" fmla="*/ 0 h 939130"/>
              <a:gd name="connsiteX1" fmla="*/ 8708512 w 8708512"/>
              <a:gd name="connsiteY1" fmla="*/ 0 h 939130"/>
              <a:gd name="connsiteX2" fmla="*/ 8708512 w 8708512"/>
              <a:gd name="connsiteY2" fmla="*/ 901336 h 939130"/>
              <a:gd name="connsiteX3" fmla="*/ 93785 w 8708512"/>
              <a:gd name="connsiteY3" fmla="*/ 910423 h 939130"/>
              <a:gd name="connsiteX4" fmla="*/ 0 w 8708512"/>
              <a:gd name="connsiteY4" fmla="*/ 0 h 939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39130">
                <a:moveTo>
                  <a:pt x="0" y="0"/>
                </a:moveTo>
                <a:lnTo>
                  <a:pt x="8708512" y="0"/>
                </a:lnTo>
                <a:lnTo>
                  <a:pt x="8708512" y="901336"/>
                </a:lnTo>
                <a:cubicBezTo>
                  <a:pt x="5281748" y="963704"/>
                  <a:pt x="3017120" y="935746"/>
                  <a:pt x="93785" y="910423"/>
                </a:cubicBezTo>
                <a:cubicBezTo>
                  <a:pt x="-31262" y="781916"/>
                  <a:pt x="31262" y="257461"/>
                  <a:pt x="0" y="0"/>
                </a:cubicBezTo>
                <a:close/>
              </a:path>
            </a:pathLst>
          </a:custGeom>
          <a:solidFill>
            <a:srgbClr val="FFFF99"/>
          </a:solidFill>
          <a:ln w="57150">
            <a:solidFill>
              <a:srgbClr val="BAAD06"/>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Plan-IT</a:t>
            </a:r>
            <a:endParaRPr lang="en-US" sz="2200" b="1" dirty="0">
              <a:solidFill>
                <a:srgbClr val="C00000"/>
              </a:solidFill>
              <a:latin typeface="Arial" panose="020B0604020202020204" pitchFamily="34" charset="0"/>
              <a:cs typeface="Arial" panose="020B0604020202020204" pitchFamily="34" charset="0"/>
            </a:endParaRPr>
          </a:p>
          <a:p>
            <a:pPr marL="793750" indent="-793750">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7.1.5</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Visit </a:t>
            </a:r>
            <a:r>
              <a:rPr lang="en-US" sz="2200" dirty="0">
                <a:solidFill>
                  <a:srgbClr val="000000"/>
                </a:solidFill>
                <a:latin typeface="Arial" panose="020B0604020202020204" pitchFamily="34" charset="0"/>
                <a:cs typeface="Arial" panose="020B0604020202020204" pitchFamily="34" charset="0"/>
              </a:rPr>
              <a:t>the home page of your local news website. How could you make it more appealing to someone of your age?</a:t>
            </a:r>
          </a:p>
          <a:p>
            <a:pPr marL="1208088" indent="-336550">
              <a:buClr>
                <a:srgbClr val="C00000"/>
              </a:buClr>
              <a:buFont typeface="Wingdings" panose="05000000000000000000" pitchFamily="2" charset="2"/>
              <a:buChar char="§"/>
              <a:tabLst>
                <a:tab pos="2420938" algn="l"/>
              </a:tabLst>
            </a:pPr>
            <a:r>
              <a:rPr lang="en-US" sz="2200" dirty="0">
                <a:solidFill>
                  <a:srgbClr val="000000"/>
                </a:solidFill>
                <a:latin typeface="Arial" panose="020B0604020202020204" pitchFamily="34" charset="0"/>
                <a:cs typeface="Arial" panose="020B0604020202020204" pitchFamily="34" charset="0"/>
              </a:rPr>
              <a:t>Think back to what you learned about usability and accessibility in 7.1.3 Think-IT as well as:</a:t>
            </a:r>
          </a:p>
          <a:p>
            <a:pPr marL="1208088" indent="-336550">
              <a:buClr>
                <a:srgbClr val="C00000"/>
              </a:buClr>
              <a:buFont typeface="Wingdings" panose="05000000000000000000" pitchFamily="2" charset="2"/>
              <a:buChar char="§"/>
              <a:tabLst>
                <a:tab pos="2420938" algn="l"/>
              </a:tabLst>
            </a:pPr>
            <a:r>
              <a:rPr lang="en-US" sz="2200" dirty="0" smtClean="0">
                <a:solidFill>
                  <a:srgbClr val="000000"/>
                </a:solidFill>
                <a:latin typeface="Arial" panose="020B0604020202020204" pitchFamily="34" charset="0"/>
                <a:cs typeface="Arial" panose="020B0604020202020204" pitchFamily="34" charset="0"/>
              </a:rPr>
              <a:t>the </a:t>
            </a:r>
            <a:r>
              <a:rPr lang="en-US" sz="2200" dirty="0">
                <a:solidFill>
                  <a:srgbClr val="000000"/>
                </a:solidFill>
                <a:latin typeface="Arial" panose="020B0604020202020204" pitchFamily="34" charset="0"/>
                <a:cs typeface="Arial" panose="020B0604020202020204" pitchFamily="34" charset="0"/>
              </a:rPr>
              <a:t>font used (for size and style of text and headers)</a:t>
            </a:r>
          </a:p>
          <a:p>
            <a:pPr marL="1208088" indent="-336550">
              <a:buClr>
                <a:srgbClr val="C00000"/>
              </a:buClr>
              <a:buFont typeface="Wingdings" panose="05000000000000000000" pitchFamily="2" charset="2"/>
              <a:buChar char="§"/>
              <a:tabLst>
                <a:tab pos="2420938" algn="l"/>
              </a:tabLst>
            </a:pPr>
            <a:r>
              <a:rPr lang="en-US" sz="2200" dirty="0" smtClean="0">
                <a:solidFill>
                  <a:srgbClr val="000000"/>
                </a:solidFill>
                <a:latin typeface="Arial" panose="020B0604020202020204" pitchFamily="34" charset="0"/>
                <a:cs typeface="Arial" panose="020B0604020202020204" pitchFamily="34" charset="0"/>
              </a:rPr>
              <a:t>the </a:t>
            </a:r>
            <a:r>
              <a:rPr lang="en-US" sz="2200" dirty="0">
                <a:solidFill>
                  <a:srgbClr val="000000"/>
                </a:solidFill>
                <a:latin typeface="Arial" panose="020B0604020202020204" pitchFamily="34" charset="0"/>
                <a:cs typeface="Arial" panose="020B0604020202020204" pitchFamily="34" charset="0"/>
              </a:rPr>
              <a:t>colour scheme used for the buttons, the </a:t>
            </a:r>
            <a:r>
              <a:rPr lang="en-US" sz="2200" dirty="0" smtClean="0">
                <a:solidFill>
                  <a:srgbClr val="000000"/>
                </a:solidFill>
                <a:latin typeface="Arial" panose="020B0604020202020204" pitchFamily="34" charset="0"/>
                <a:cs typeface="Arial" panose="020B0604020202020204" pitchFamily="34" charset="0"/>
              </a:rPr>
              <a:t>background and </a:t>
            </a:r>
            <a:r>
              <a:rPr lang="en-US" sz="2200" dirty="0">
                <a:solidFill>
                  <a:srgbClr val="000000"/>
                </a:solidFill>
                <a:latin typeface="Arial" panose="020B0604020202020204" pitchFamily="34" charset="0"/>
                <a:cs typeface="Arial" panose="020B0604020202020204" pitchFamily="34" charset="0"/>
              </a:rPr>
              <a:t>the font</a:t>
            </a:r>
          </a:p>
          <a:p>
            <a:pPr marL="1208088" indent="-336550">
              <a:buClr>
                <a:srgbClr val="C00000"/>
              </a:buClr>
              <a:buFont typeface="Wingdings" panose="05000000000000000000" pitchFamily="2" charset="2"/>
              <a:buChar char="§"/>
              <a:tabLst>
                <a:tab pos="2420938" algn="l"/>
              </a:tabLst>
            </a:pPr>
            <a:r>
              <a:rPr lang="en-US" sz="2200" dirty="0" smtClean="0">
                <a:solidFill>
                  <a:srgbClr val="000000"/>
                </a:solidFill>
                <a:latin typeface="Arial" panose="020B0604020202020204" pitchFamily="34" charset="0"/>
                <a:cs typeface="Arial" panose="020B0604020202020204" pitchFamily="34" charset="0"/>
              </a:rPr>
              <a:t>the </a:t>
            </a:r>
            <a:r>
              <a:rPr lang="en-US" sz="2200" dirty="0">
                <a:solidFill>
                  <a:srgbClr val="000000"/>
                </a:solidFill>
                <a:latin typeface="Arial" panose="020B0604020202020204" pitchFamily="34" charset="0"/>
                <a:cs typeface="Arial" panose="020B0604020202020204" pitchFamily="34" charset="0"/>
              </a:rPr>
              <a:t>text (how much there is and how interesting, </a:t>
            </a:r>
            <a:r>
              <a:rPr lang="en-US" sz="2200" dirty="0" smtClean="0">
                <a:solidFill>
                  <a:srgbClr val="000000"/>
                </a:solidFill>
                <a:latin typeface="Arial" panose="020B0604020202020204" pitchFamily="34" charset="0"/>
                <a:cs typeface="Arial" panose="020B0604020202020204" pitchFamily="34" charset="0"/>
              </a:rPr>
              <a:t>relevant and </a:t>
            </a:r>
            <a:r>
              <a:rPr lang="en-US" sz="2200" dirty="0">
                <a:solidFill>
                  <a:srgbClr val="000000"/>
                </a:solidFill>
                <a:latin typeface="Arial" panose="020B0604020202020204" pitchFamily="34" charset="0"/>
                <a:cs typeface="Arial" panose="020B0604020202020204" pitchFamily="34" charset="0"/>
              </a:rPr>
              <a:t>well placed it is)</a:t>
            </a:r>
          </a:p>
          <a:p>
            <a:pPr marL="1208088" indent="-336550">
              <a:buClr>
                <a:srgbClr val="C00000"/>
              </a:buClr>
              <a:buFont typeface="Wingdings" panose="05000000000000000000" pitchFamily="2" charset="2"/>
              <a:buChar char="§"/>
              <a:tabLst>
                <a:tab pos="2420938" algn="l"/>
              </a:tabLst>
            </a:pPr>
            <a:r>
              <a:rPr lang="en-US" sz="2200" dirty="0" smtClean="0">
                <a:solidFill>
                  <a:srgbClr val="000000"/>
                </a:solidFill>
                <a:latin typeface="Arial" panose="020B0604020202020204" pitchFamily="34" charset="0"/>
                <a:cs typeface="Arial" panose="020B0604020202020204" pitchFamily="34" charset="0"/>
              </a:rPr>
              <a:t>the </a:t>
            </a:r>
            <a:r>
              <a:rPr lang="en-US" sz="2200" dirty="0">
                <a:solidFill>
                  <a:srgbClr val="000000"/>
                </a:solidFill>
                <a:latin typeface="Arial" panose="020B0604020202020204" pitchFamily="34" charset="0"/>
                <a:cs typeface="Arial" panose="020B0604020202020204" pitchFamily="34" charset="0"/>
              </a:rPr>
              <a:t>images used (how many there are and </a:t>
            </a:r>
            <a:r>
              <a:rPr lang="en-US" sz="2200" dirty="0" smtClean="0">
                <a:solidFill>
                  <a:srgbClr val="000000"/>
                </a:solidFill>
                <a:latin typeface="Arial" panose="020B0604020202020204" pitchFamily="34" charset="0"/>
                <a:cs typeface="Arial" panose="020B0604020202020204" pitchFamily="34" charset="0"/>
              </a:rPr>
              <a:t>ho interesting </a:t>
            </a:r>
            <a:r>
              <a:rPr lang="en-US" sz="2200" dirty="0">
                <a:solidFill>
                  <a:srgbClr val="000000"/>
                </a:solidFill>
                <a:latin typeface="Arial" panose="020B0604020202020204" pitchFamily="34" charset="0"/>
                <a:cs typeface="Arial" panose="020B0604020202020204" pitchFamily="34" charset="0"/>
              </a:rPr>
              <a:t>and well placed they are)</a:t>
            </a:r>
          </a:p>
          <a:p>
            <a:pPr marL="1208088" indent="-336550">
              <a:buClr>
                <a:srgbClr val="C00000"/>
              </a:buClr>
              <a:buFont typeface="Wingdings" panose="05000000000000000000" pitchFamily="2" charset="2"/>
              <a:buChar char="§"/>
              <a:tabLst>
                <a:tab pos="2420938" algn="l"/>
              </a:tabLst>
            </a:pPr>
            <a:r>
              <a:rPr lang="en-US" sz="2200" dirty="0" smtClean="0">
                <a:solidFill>
                  <a:srgbClr val="000000"/>
                </a:solidFill>
                <a:latin typeface="Arial" panose="020B0604020202020204" pitchFamily="34" charset="0"/>
                <a:cs typeface="Arial" panose="020B0604020202020204" pitchFamily="34" charset="0"/>
              </a:rPr>
              <a:t>navigability </a:t>
            </a:r>
            <a:r>
              <a:rPr lang="en-US" sz="2200" dirty="0">
                <a:solidFill>
                  <a:srgbClr val="000000"/>
                </a:solidFill>
                <a:latin typeface="Arial" panose="020B0604020202020204" pitchFamily="34" charset="0"/>
                <a:cs typeface="Arial" panose="020B0604020202020204" pitchFamily="34" charset="0"/>
              </a:rPr>
              <a:t>(how easy it is to navigate). For example, are the buttons in the right places? What if you are blind </a:t>
            </a:r>
            <a:r>
              <a:rPr lang="en-US" sz="2200" dirty="0" smtClean="0">
                <a:solidFill>
                  <a:srgbClr val="000000"/>
                </a:solidFill>
                <a:latin typeface="Arial" panose="020B0604020202020204" pitchFamily="34" charset="0"/>
                <a:cs typeface="Arial" panose="020B0604020202020204" pitchFamily="34" charset="0"/>
              </a:rPr>
              <a:t>or visually </a:t>
            </a:r>
            <a:r>
              <a:rPr lang="en-US" sz="2200" dirty="0">
                <a:solidFill>
                  <a:srgbClr val="000000"/>
                </a:solidFill>
                <a:latin typeface="Arial" panose="020B0604020202020204" pitchFamily="34" charset="0"/>
                <a:cs typeface="Arial" panose="020B0604020202020204" pitchFamily="34" charset="0"/>
              </a:rPr>
              <a:t>impaired?</a:t>
            </a:r>
          </a:p>
          <a:p>
            <a:pPr marL="1208088" indent="-336550">
              <a:buClr>
                <a:srgbClr val="C00000"/>
              </a:buClr>
              <a:buFont typeface="Wingdings" panose="05000000000000000000" pitchFamily="2" charset="2"/>
              <a:buChar char="§"/>
              <a:tabLst>
                <a:tab pos="2420938" algn="l"/>
              </a:tabLst>
            </a:pPr>
            <a:r>
              <a:rPr lang="en-US" sz="2200" dirty="0" smtClean="0">
                <a:solidFill>
                  <a:srgbClr val="000000"/>
                </a:solidFill>
                <a:latin typeface="Arial" panose="020B0604020202020204" pitchFamily="34" charset="0"/>
                <a:cs typeface="Arial" panose="020B0604020202020204" pitchFamily="34" charset="0"/>
              </a:rPr>
              <a:t>anything </a:t>
            </a:r>
            <a:r>
              <a:rPr lang="en-US" sz="2200" dirty="0">
                <a:solidFill>
                  <a:srgbClr val="000000"/>
                </a:solidFill>
                <a:latin typeface="Arial" panose="020B0604020202020204" pitchFamily="34" charset="0"/>
                <a:cs typeface="Arial" panose="020B0604020202020204" pitchFamily="34" charset="0"/>
              </a:rPr>
              <a:t>else?</a:t>
            </a:r>
            <a:endParaRPr lang="en-GB" sz="2200" b="1"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497372">
            <a:off x="8537533" y="1008753"/>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8735520"/>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29468" y="1124744"/>
            <a:ext cx="4963012" cy="4896544"/>
          </a:xfrm>
          <a:prstGeom prst="rect">
            <a:avLst/>
          </a:prstGeom>
        </p:spPr>
      </p:pic>
      <p:sp>
        <p:nvSpPr>
          <p:cNvPr id="9" name="Title 1"/>
          <p:cNvSpPr>
            <a:spLocks noGrp="1"/>
          </p:cNvSpPr>
          <p:nvPr>
            <p:ph type="title"/>
          </p:nvPr>
        </p:nvSpPr>
        <p:spPr>
          <a:xfrm>
            <a:off x="107504" y="44624"/>
            <a:ext cx="7632848" cy="625434"/>
          </a:xfrm>
        </p:spPr>
        <p:txBody>
          <a:bodyPr>
            <a:noAutofit/>
          </a:bodyPr>
          <a:lstStyle/>
          <a:p>
            <a:r>
              <a:rPr lang="en-US" sz="3600" dirty="0"/>
              <a:t>7.1 </a:t>
            </a:r>
            <a:r>
              <a:rPr lang="en-US" sz="3600" dirty="0" smtClean="0"/>
              <a:t>- Usable </a:t>
            </a:r>
            <a:r>
              <a:rPr lang="en-US" sz="3600" dirty="0"/>
              <a:t>and </a:t>
            </a:r>
            <a:r>
              <a:rPr lang="en-US" sz="3600" dirty="0" smtClean="0"/>
              <a:t>Accessible Web Pages</a:t>
            </a:r>
            <a:endParaRPr lang="en-GB" sz="3600" b="1" dirty="0" smtClean="0"/>
          </a:p>
        </p:txBody>
      </p:sp>
      <p:sp>
        <p:nvSpPr>
          <p:cNvPr id="11" name="Rectangle 24"/>
          <p:cNvSpPr/>
          <p:nvPr/>
        </p:nvSpPr>
        <p:spPr>
          <a:xfrm>
            <a:off x="179512" y="1140261"/>
            <a:ext cx="3739960" cy="2862322"/>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59486"/>
              <a:gd name="connsiteX1" fmla="*/ 8708512 w 8708512"/>
              <a:gd name="connsiteY1" fmla="*/ 0 h 959486"/>
              <a:gd name="connsiteX2" fmla="*/ 8708512 w 8708512"/>
              <a:gd name="connsiteY2" fmla="*/ 901336 h 959486"/>
              <a:gd name="connsiteX3" fmla="*/ 93785 w 8708512"/>
              <a:gd name="connsiteY3" fmla="*/ 910423 h 959486"/>
              <a:gd name="connsiteX4" fmla="*/ 0 w 8708512"/>
              <a:gd name="connsiteY4" fmla="*/ 0 h 959486"/>
              <a:gd name="connsiteX0" fmla="*/ 0 w 8708512"/>
              <a:gd name="connsiteY0" fmla="*/ 0 h 954035"/>
              <a:gd name="connsiteX1" fmla="*/ 8708512 w 8708512"/>
              <a:gd name="connsiteY1" fmla="*/ 0 h 954035"/>
              <a:gd name="connsiteX2" fmla="*/ 8708512 w 8708512"/>
              <a:gd name="connsiteY2" fmla="*/ 901336 h 954035"/>
              <a:gd name="connsiteX3" fmla="*/ 93785 w 8708512"/>
              <a:gd name="connsiteY3" fmla="*/ 910423 h 954035"/>
              <a:gd name="connsiteX4" fmla="*/ 0 w 8708512"/>
              <a:gd name="connsiteY4" fmla="*/ 0 h 954035"/>
              <a:gd name="connsiteX0" fmla="*/ 0 w 8708512"/>
              <a:gd name="connsiteY0" fmla="*/ 0 h 954035"/>
              <a:gd name="connsiteX1" fmla="*/ 8708512 w 8708512"/>
              <a:gd name="connsiteY1" fmla="*/ 0 h 954035"/>
              <a:gd name="connsiteX2" fmla="*/ 8708512 w 8708512"/>
              <a:gd name="connsiteY2" fmla="*/ 901336 h 954035"/>
              <a:gd name="connsiteX3" fmla="*/ 93785 w 8708512"/>
              <a:gd name="connsiteY3" fmla="*/ 910423 h 954035"/>
              <a:gd name="connsiteX4" fmla="*/ 0 w 8708512"/>
              <a:gd name="connsiteY4" fmla="*/ 0 h 954035"/>
              <a:gd name="connsiteX0" fmla="*/ 0 w 8708512"/>
              <a:gd name="connsiteY0" fmla="*/ 0 h 939130"/>
              <a:gd name="connsiteX1" fmla="*/ 8708512 w 8708512"/>
              <a:gd name="connsiteY1" fmla="*/ 0 h 939130"/>
              <a:gd name="connsiteX2" fmla="*/ 8708512 w 8708512"/>
              <a:gd name="connsiteY2" fmla="*/ 901336 h 939130"/>
              <a:gd name="connsiteX3" fmla="*/ 93785 w 8708512"/>
              <a:gd name="connsiteY3" fmla="*/ 910423 h 939130"/>
              <a:gd name="connsiteX4" fmla="*/ 0 w 8708512"/>
              <a:gd name="connsiteY4" fmla="*/ 0 h 939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39130">
                <a:moveTo>
                  <a:pt x="0" y="0"/>
                </a:moveTo>
                <a:lnTo>
                  <a:pt x="8708512" y="0"/>
                </a:lnTo>
                <a:lnTo>
                  <a:pt x="8708512" y="901336"/>
                </a:lnTo>
                <a:cubicBezTo>
                  <a:pt x="5281748" y="963704"/>
                  <a:pt x="3017120" y="935746"/>
                  <a:pt x="93785" y="910423"/>
                </a:cubicBezTo>
                <a:cubicBezTo>
                  <a:pt x="-31262" y="781916"/>
                  <a:pt x="31262" y="257461"/>
                  <a:pt x="0" y="0"/>
                </a:cubicBezTo>
                <a:close/>
              </a:path>
            </a:pathLst>
          </a:custGeom>
          <a:solidFill>
            <a:srgbClr val="FFFF99"/>
          </a:solidFill>
          <a:ln w="57150">
            <a:solidFill>
              <a:srgbClr val="BAAD06"/>
            </a:solidFill>
          </a:ln>
        </p:spPr>
        <p:txBody>
          <a:bodyPr wrap="square">
            <a:spAutoFit/>
          </a:bodyPr>
          <a:lstStyle/>
          <a:p>
            <a:pPr>
              <a:buClr>
                <a:srgbClr val="C00000"/>
              </a:buClr>
              <a:tabLst>
                <a:tab pos="2420938" algn="l"/>
              </a:tabLst>
            </a:pPr>
            <a:r>
              <a:rPr lang="en-US" sz="2000" b="1" dirty="0" smtClean="0">
                <a:solidFill>
                  <a:srgbClr val="C00000"/>
                </a:solidFill>
                <a:latin typeface="Arial" panose="020B0604020202020204" pitchFamily="34" charset="0"/>
                <a:cs typeface="Arial" panose="020B0604020202020204" pitchFamily="34" charset="0"/>
              </a:rPr>
              <a:t>Plan-IT</a:t>
            </a:r>
            <a:endParaRPr lang="en-US" sz="2000" b="1" dirty="0">
              <a:solidFill>
                <a:srgbClr val="C00000"/>
              </a:solidFill>
              <a:latin typeface="Arial" panose="020B0604020202020204" pitchFamily="34" charset="0"/>
              <a:cs typeface="Arial" panose="020B0604020202020204" pitchFamily="34" charset="0"/>
            </a:endParaRPr>
          </a:p>
          <a:p>
            <a:pPr marL="793750" indent="-793750">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7.1.6</a:t>
            </a:r>
            <a:r>
              <a:rPr lang="en-US" sz="2000" dirty="0" smtClean="0">
                <a:solidFill>
                  <a:srgbClr val="000000"/>
                </a:solidFill>
                <a:latin typeface="Arial" panose="020B0604020202020204" pitchFamily="34" charset="0"/>
                <a:cs typeface="Arial" panose="020B0604020202020204" pitchFamily="34" charset="0"/>
              </a:rPr>
              <a:t> 	Redesign </a:t>
            </a:r>
            <a:r>
              <a:rPr lang="en-US" sz="2000" dirty="0">
                <a:solidFill>
                  <a:srgbClr val="000000"/>
                </a:solidFill>
                <a:latin typeface="Arial" panose="020B0604020202020204" pitchFamily="34" charset="0"/>
                <a:cs typeface="Arial" panose="020B0604020202020204" pitchFamily="34" charset="0"/>
              </a:rPr>
              <a:t>the home page of the website you examined in 7.1.5 Plan-IT so that it is more appealing to someone </a:t>
            </a:r>
            <a:r>
              <a:rPr lang="en-US" sz="2000" dirty="0" smtClean="0">
                <a:solidFill>
                  <a:srgbClr val="000000"/>
                </a:solidFill>
                <a:latin typeface="Arial" panose="020B0604020202020204" pitchFamily="34" charset="0"/>
                <a:cs typeface="Arial" panose="020B0604020202020204" pitchFamily="34" charset="0"/>
              </a:rPr>
              <a:t>of your </a:t>
            </a:r>
            <a:r>
              <a:rPr lang="en-US" sz="2000" dirty="0">
                <a:solidFill>
                  <a:srgbClr val="000000"/>
                </a:solidFill>
                <a:latin typeface="Arial" panose="020B0604020202020204" pitchFamily="34" charset="0"/>
                <a:cs typeface="Arial" panose="020B0604020202020204" pitchFamily="34" charset="0"/>
              </a:rPr>
              <a:t>age. Sketch out your design using a wireframe.</a:t>
            </a:r>
            <a:endParaRPr lang="en-GB" sz="2000" b="1"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497372">
            <a:off x="3568981" y="1008753"/>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P</a:t>
            </a:r>
            <a:endParaRPr lang="en-GB" sz="1400" b="1" dirty="0">
              <a:solidFill>
                <a:srgbClr val="C00000"/>
              </a:solidFill>
              <a:latin typeface="Arial" panose="020B0604020202020204" pitchFamily="34" charset="0"/>
              <a:cs typeface="Arial" panose="020B0604020202020204" pitchFamily="34" charset="0"/>
            </a:endParaRPr>
          </a:p>
        </p:txBody>
      </p:sp>
      <p:sp>
        <p:nvSpPr>
          <p:cNvPr id="5" name="Rectangle 20"/>
          <p:cNvSpPr/>
          <p:nvPr/>
        </p:nvSpPr>
        <p:spPr>
          <a:xfrm>
            <a:off x="179512" y="4105804"/>
            <a:ext cx="3685221" cy="2589393"/>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54787"/>
              <a:gd name="connsiteX1" fmla="*/ 8708513 w 8708513"/>
              <a:gd name="connsiteY1" fmla="*/ 0 h 954787"/>
              <a:gd name="connsiteX2" fmla="*/ 8708513 w 8708513"/>
              <a:gd name="connsiteY2" fmla="*/ 887849 h 954787"/>
              <a:gd name="connsiteX3" fmla="*/ 146275 w 8708513"/>
              <a:gd name="connsiteY3" fmla="*/ 903573 h 954787"/>
              <a:gd name="connsiteX4" fmla="*/ 0 w 8708513"/>
              <a:gd name="connsiteY4" fmla="*/ 0 h 954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54787">
                <a:moveTo>
                  <a:pt x="0" y="0"/>
                </a:moveTo>
                <a:lnTo>
                  <a:pt x="8708513" y="0"/>
                </a:lnTo>
                <a:lnTo>
                  <a:pt x="8708513" y="887849"/>
                </a:lnTo>
                <a:cubicBezTo>
                  <a:pt x="5868199" y="1008987"/>
                  <a:pt x="3021759" y="934835"/>
                  <a:pt x="146275" y="903573"/>
                </a:cubicBezTo>
                <a:cubicBezTo>
                  <a:pt x="72029" y="720946"/>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a:solidFill>
                  <a:schemeClr val="tx2"/>
                </a:solidFill>
                <a:latin typeface="Arial" panose="020B0604020202020204" pitchFamily="34" charset="0"/>
                <a:cs typeface="Arial" panose="020B0604020202020204" pitchFamily="34" charset="0"/>
              </a:rPr>
              <a:t>Wireframe</a:t>
            </a:r>
            <a:r>
              <a:rPr lang="en-US" sz="2280" dirty="0">
                <a:solidFill>
                  <a:srgbClr val="000000"/>
                </a:solidFill>
                <a:latin typeface="Arial" panose="020B0604020202020204" pitchFamily="34" charset="0"/>
                <a:cs typeface="Arial" panose="020B0604020202020204" pitchFamily="34" charset="0"/>
              </a:rPr>
              <a:t>: A visual guide showing how the features of a website function, and how the different aspects of a design </a:t>
            </a:r>
            <a:r>
              <a:rPr lang="en-US" sz="2280" dirty="0" smtClean="0">
                <a:solidFill>
                  <a:srgbClr val="000000"/>
                </a:solidFill>
                <a:latin typeface="Arial" panose="020B0604020202020204" pitchFamily="34" charset="0"/>
                <a:cs typeface="Arial" panose="020B0604020202020204" pitchFamily="34" charset="0"/>
              </a:rPr>
              <a:t>link together</a:t>
            </a:r>
            <a:r>
              <a:rPr lang="en-US" sz="2280" dirty="0">
                <a:solidFill>
                  <a:srgbClr val="000000"/>
                </a:solidFill>
                <a:latin typeface="Arial" panose="020B0604020202020204" pitchFamily="34" charset="0"/>
                <a:cs typeface="Arial" panose="020B0604020202020204" pitchFamily="34" charset="0"/>
              </a:rPr>
              <a:t>.</a:t>
            </a:r>
            <a:endParaRPr lang="en-GB" sz="2280"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949270">
            <a:off x="3505551" y="4020677"/>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2" name="TextBox 1"/>
          <p:cNvSpPr txBox="1"/>
          <p:nvPr/>
        </p:nvSpPr>
        <p:spPr>
          <a:xfrm>
            <a:off x="3995936" y="6021288"/>
            <a:ext cx="4824536" cy="677108"/>
          </a:xfrm>
          <a:prstGeom prst="rect">
            <a:avLst/>
          </a:prstGeom>
          <a:noFill/>
        </p:spPr>
        <p:txBody>
          <a:bodyPr wrap="square" lIns="45720" rIns="45720" rtlCol="0">
            <a:spAutoFit/>
          </a:bodyPr>
          <a:lstStyle/>
          <a:p>
            <a:pPr indent="344488">
              <a:buClr>
                <a:srgbClr val="C00000"/>
              </a:buClr>
              <a:buSzPct val="80000"/>
              <a:buFont typeface="Arial" panose="020B0604020202020204" pitchFamily="34" charset="0"/>
              <a:buChar char="▲"/>
            </a:pPr>
            <a:r>
              <a:rPr lang="en-US" sz="1900" dirty="0" smtClean="0"/>
              <a:t>This is an example of a wireframe for a website</a:t>
            </a:r>
          </a:p>
        </p:txBody>
      </p:sp>
    </p:spTree>
    <p:extLst>
      <p:ext uri="{BB962C8B-B14F-4D97-AF65-F5344CB8AC3E}">
        <p14:creationId xmlns:p14="http://schemas.microsoft.com/office/powerpoint/2010/main" val="3008891595"/>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51520" y="1124744"/>
            <a:ext cx="8640960" cy="5556911"/>
          </a:xfrm>
          <a:prstGeom prst="rect">
            <a:avLst/>
          </a:prstGeom>
        </p:spPr>
      </p:pic>
      <p:sp>
        <p:nvSpPr>
          <p:cNvPr id="4" name="Action Button: Back or Previous 3">
            <a:hlinkClick r:id="" action="ppaction://hlinkshowjump?jump=previousslide" highlightClick="1"/>
            <a:hlinkHover r:id="" action="ppaction://hlinkshowjump?jump=lastslideviewed"/>
          </p:cNvPr>
          <p:cNvSpPr/>
          <p:nvPr/>
        </p:nvSpPr>
        <p:spPr>
          <a:xfrm>
            <a:off x="8244408" y="6093296"/>
            <a:ext cx="648072" cy="516351"/>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625414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7" cy="5647700"/>
          </a:xfrm>
          <a:prstGeom prst="rect">
            <a:avLst/>
          </a:prstGeom>
        </p:spPr>
        <p:txBody>
          <a:bodyPr wrap="square">
            <a:spAutoFit/>
          </a:bodyPr>
          <a:lstStyle/>
          <a:p>
            <a:pPr marL="344488" indent="-344488">
              <a:buClr>
                <a:srgbClr val="0070C0"/>
              </a:buClr>
              <a:buSzPct val="80000"/>
              <a:buFont typeface="Arial" panose="020B0604020202020204" pitchFamily="34" charset="0"/>
              <a:buChar char="►"/>
            </a:pPr>
            <a:r>
              <a:rPr lang="en-US" sz="1900" dirty="0" smtClean="0"/>
              <a:t>Here </a:t>
            </a:r>
            <a:r>
              <a:rPr lang="en-US" sz="1900" dirty="0"/>
              <a:t>are some simple HTML commands, or ‘tags’, that can be used to enhance a web page.</a:t>
            </a:r>
          </a:p>
          <a:p>
            <a:pPr>
              <a:buClr>
                <a:srgbClr val="0070C0"/>
              </a:buClr>
              <a:buSzPct val="80000"/>
            </a:pPr>
            <a:r>
              <a:rPr lang="en-US" sz="1900" b="1" dirty="0">
                <a:solidFill>
                  <a:schemeClr val="tx2"/>
                </a:solidFill>
              </a:rPr>
              <a:t>Headings</a:t>
            </a:r>
          </a:p>
          <a:p>
            <a:pPr marL="344488" indent="-344488">
              <a:buClr>
                <a:srgbClr val="0070C0"/>
              </a:buClr>
              <a:buSzPct val="80000"/>
              <a:buFont typeface="Arial" panose="020B0604020202020204" pitchFamily="34" charset="0"/>
              <a:buChar char="►"/>
            </a:pPr>
            <a:r>
              <a:rPr lang="en-US" sz="1900" dirty="0"/>
              <a:t>Make a heading with:</a:t>
            </a:r>
          </a:p>
          <a:p>
            <a:pPr marL="344488" indent="-344488">
              <a:buClr>
                <a:srgbClr val="0070C0"/>
              </a:buClr>
              <a:buSzPct val="80000"/>
              <a:buFont typeface="Arial" panose="020B0604020202020204" pitchFamily="34" charset="0"/>
              <a:buChar char="►"/>
            </a:pPr>
            <a:endParaRPr lang="en-US" sz="1900" dirty="0" smtClean="0"/>
          </a:p>
          <a:p>
            <a:pPr>
              <a:buClr>
                <a:srgbClr val="0070C0"/>
              </a:buClr>
              <a:buSzPct val="80000"/>
            </a:pPr>
            <a:endParaRPr lang="en-US" sz="1400" dirty="0" smtClean="0"/>
          </a:p>
          <a:p>
            <a:pPr marL="344488" indent="-344488">
              <a:buClr>
                <a:srgbClr val="0070C0"/>
              </a:buClr>
              <a:buSzPct val="80000"/>
              <a:buFont typeface="Arial" panose="020B0604020202020204" pitchFamily="34" charset="0"/>
              <a:buChar char="►"/>
            </a:pPr>
            <a:r>
              <a:rPr lang="en-US" sz="1900" dirty="0" smtClean="0"/>
              <a:t>It </a:t>
            </a:r>
            <a:r>
              <a:rPr lang="en-US" sz="1900" dirty="0"/>
              <a:t>goes all the way down to &lt;h6&gt;.</a:t>
            </a:r>
          </a:p>
          <a:p>
            <a:pPr>
              <a:buClr>
                <a:srgbClr val="0070C0"/>
              </a:buClr>
              <a:buSzPct val="80000"/>
            </a:pPr>
            <a:r>
              <a:rPr lang="en-US" sz="1900" b="1" dirty="0">
                <a:solidFill>
                  <a:schemeClr val="tx2"/>
                </a:solidFill>
              </a:rPr>
              <a:t>Paragraphs</a:t>
            </a:r>
          </a:p>
          <a:p>
            <a:pPr marL="344488" indent="-344488">
              <a:buClr>
                <a:srgbClr val="0070C0"/>
              </a:buClr>
              <a:buSzPct val="80000"/>
              <a:buFont typeface="Arial" panose="020B0604020202020204" pitchFamily="34" charset="0"/>
              <a:buChar char="►"/>
            </a:pPr>
            <a:r>
              <a:rPr lang="en-US" sz="1900" dirty="0"/>
              <a:t>Make a paragraph with: &lt;p&gt;put paragraph of text in here&lt;/p&gt;</a:t>
            </a:r>
          </a:p>
          <a:p>
            <a:pPr marL="344488" indent="-344488">
              <a:buClr>
                <a:srgbClr val="0070C0"/>
              </a:buClr>
              <a:buSzPct val="80000"/>
              <a:buFont typeface="Arial" panose="020B0604020202020204" pitchFamily="34" charset="0"/>
              <a:buChar char="►"/>
            </a:pPr>
            <a:r>
              <a:rPr lang="en-US" sz="1900" dirty="0"/>
              <a:t>Add colour to a paragraph </a:t>
            </a:r>
            <a:r>
              <a:rPr lang="en-US" sz="1900" dirty="0" smtClean="0"/>
              <a:t>with</a:t>
            </a:r>
          </a:p>
          <a:p>
            <a:pPr>
              <a:buClr>
                <a:srgbClr val="0070C0"/>
              </a:buClr>
              <a:buSzPct val="80000"/>
            </a:pPr>
            <a:r>
              <a:rPr lang="en-US" sz="1900" b="1" dirty="0" smtClean="0">
                <a:solidFill>
                  <a:schemeClr val="tx2"/>
                </a:solidFill>
              </a:rPr>
              <a:t>Colour</a:t>
            </a:r>
            <a:endParaRPr lang="en-US" sz="1900" b="1" dirty="0">
              <a:solidFill>
                <a:schemeClr val="tx2"/>
              </a:solidFill>
            </a:endParaRPr>
          </a:p>
          <a:p>
            <a:pPr marL="344488" indent="-344488">
              <a:buClr>
                <a:srgbClr val="0070C0"/>
              </a:buClr>
              <a:buSzPct val="80000"/>
              <a:buFont typeface="Arial" panose="020B0604020202020204" pitchFamily="34" charset="0"/>
              <a:buChar char="►"/>
            </a:pPr>
            <a:r>
              <a:rPr lang="en-US" sz="1900" dirty="0"/>
              <a:t>You can choose any colour using a colour picker and some hexadecimal numbers, but the standard basic </a:t>
            </a:r>
            <a:r>
              <a:rPr lang="en-US" sz="1900" dirty="0" err="1"/>
              <a:t>colours</a:t>
            </a:r>
            <a:r>
              <a:rPr lang="en-US" sz="1900" dirty="0"/>
              <a:t> are: </a:t>
            </a:r>
            <a:r>
              <a:rPr lang="en-US" sz="1900" dirty="0" smtClean="0"/>
              <a:t/>
            </a:r>
            <a:br>
              <a:rPr lang="en-US" sz="1900" dirty="0" smtClean="0"/>
            </a:br>
            <a:r>
              <a:rPr lang="en-US" sz="1900" dirty="0" smtClean="0">
                <a:solidFill>
                  <a:schemeClr val="accent5">
                    <a:lumMod val="60000"/>
                    <a:lumOff val="40000"/>
                  </a:schemeClr>
                </a:solidFill>
              </a:rPr>
              <a:t>aqua</a:t>
            </a:r>
            <a:r>
              <a:rPr lang="en-US" sz="1900" dirty="0" smtClean="0"/>
              <a:t>, black</a:t>
            </a:r>
            <a:r>
              <a:rPr lang="en-US" sz="1900" dirty="0"/>
              <a:t>, </a:t>
            </a:r>
            <a:r>
              <a:rPr lang="en-US" sz="1900" dirty="0">
                <a:solidFill>
                  <a:srgbClr val="0070C0"/>
                </a:solidFill>
              </a:rPr>
              <a:t>blue</a:t>
            </a:r>
            <a:r>
              <a:rPr lang="en-US" sz="1900" dirty="0"/>
              <a:t>, </a:t>
            </a:r>
            <a:r>
              <a:rPr lang="en-US" sz="1900" dirty="0">
                <a:solidFill>
                  <a:schemeClr val="accent1">
                    <a:lumMod val="40000"/>
                    <a:lumOff val="60000"/>
                  </a:schemeClr>
                </a:solidFill>
              </a:rPr>
              <a:t>fuchsia</a:t>
            </a:r>
            <a:r>
              <a:rPr lang="en-US" sz="1900" dirty="0"/>
              <a:t>, </a:t>
            </a:r>
            <a:r>
              <a:rPr lang="en-US" sz="1900" dirty="0">
                <a:solidFill>
                  <a:schemeClr val="bg1">
                    <a:lumMod val="65000"/>
                  </a:schemeClr>
                </a:solidFill>
              </a:rPr>
              <a:t>gray</a:t>
            </a:r>
            <a:r>
              <a:rPr lang="en-US" sz="1900" dirty="0"/>
              <a:t>, </a:t>
            </a:r>
            <a:r>
              <a:rPr lang="en-US" sz="1900" dirty="0">
                <a:solidFill>
                  <a:srgbClr val="00B050"/>
                </a:solidFill>
              </a:rPr>
              <a:t>green</a:t>
            </a:r>
            <a:r>
              <a:rPr lang="en-US" sz="1900" dirty="0"/>
              <a:t>, </a:t>
            </a:r>
            <a:r>
              <a:rPr lang="en-US" sz="1900" dirty="0">
                <a:solidFill>
                  <a:srgbClr val="92D050"/>
                </a:solidFill>
              </a:rPr>
              <a:t>lime</a:t>
            </a:r>
            <a:r>
              <a:rPr lang="en-US" sz="1900" dirty="0"/>
              <a:t>, </a:t>
            </a:r>
            <a:r>
              <a:rPr lang="en-US" sz="1900" dirty="0">
                <a:solidFill>
                  <a:srgbClr val="B21212"/>
                </a:solidFill>
              </a:rPr>
              <a:t>maroon</a:t>
            </a:r>
            <a:r>
              <a:rPr lang="en-US" sz="1900" dirty="0"/>
              <a:t>, </a:t>
            </a:r>
            <a:r>
              <a:rPr lang="en-US" sz="1900" dirty="0">
                <a:solidFill>
                  <a:srgbClr val="002060"/>
                </a:solidFill>
              </a:rPr>
              <a:t>navy</a:t>
            </a:r>
            <a:r>
              <a:rPr lang="en-US" sz="1900" dirty="0"/>
              <a:t>, </a:t>
            </a:r>
            <a:r>
              <a:rPr lang="en-US" sz="1900" dirty="0">
                <a:solidFill>
                  <a:schemeClr val="accent3">
                    <a:lumMod val="75000"/>
                  </a:schemeClr>
                </a:solidFill>
              </a:rPr>
              <a:t>olive</a:t>
            </a:r>
            <a:r>
              <a:rPr lang="en-US" sz="1900" dirty="0"/>
              <a:t>, </a:t>
            </a:r>
            <a:r>
              <a:rPr lang="en-US" sz="1900" dirty="0">
                <a:solidFill>
                  <a:srgbClr val="FFC000"/>
                </a:solidFill>
              </a:rPr>
              <a:t>orange</a:t>
            </a:r>
            <a:r>
              <a:rPr lang="en-US" sz="1900" dirty="0"/>
              <a:t>, </a:t>
            </a:r>
            <a:r>
              <a:rPr lang="en-US" sz="1900" dirty="0">
                <a:solidFill>
                  <a:srgbClr val="7030A0"/>
                </a:solidFill>
              </a:rPr>
              <a:t>purple</a:t>
            </a:r>
            <a:r>
              <a:rPr lang="en-US" sz="1900" dirty="0"/>
              <a:t>, </a:t>
            </a:r>
            <a:r>
              <a:rPr lang="en-US" sz="1900" dirty="0">
                <a:solidFill>
                  <a:schemeClr val="accent1"/>
                </a:solidFill>
              </a:rPr>
              <a:t>red</a:t>
            </a:r>
            <a:r>
              <a:rPr lang="en-US" sz="1900" dirty="0"/>
              <a:t>, </a:t>
            </a:r>
            <a:r>
              <a:rPr lang="en-US" sz="1900" dirty="0">
                <a:solidFill>
                  <a:schemeClr val="bg1">
                    <a:lumMod val="85000"/>
                  </a:schemeClr>
                </a:solidFill>
              </a:rPr>
              <a:t>silver</a:t>
            </a:r>
            <a:r>
              <a:rPr lang="en-US" sz="1900" dirty="0"/>
              <a:t>, </a:t>
            </a:r>
            <a:r>
              <a:rPr lang="en-US" sz="1900" dirty="0">
                <a:solidFill>
                  <a:schemeClr val="accent4">
                    <a:lumMod val="40000"/>
                    <a:lumOff val="60000"/>
                  </a:schemeClr>
                </a:solidFill>
              </a:rPr>
              <a:t>teal</a:t>
            </a:r>
            <a:r>
              <a:rPr lang="en-US" sz="1900" dirty="0" smtClean="0"/>
              <a:t>,           , </a:t>
            </a:r>
            <a:r>
              <a:rPr lang="en-US" sz="1900" dirty="0"/>
              <a:t>and </a:t>
            </a:r>
            <a:r>
              <a:rPr lang="en-US" sz="1900" dirty="0">
                <a:solidFill>
                  <a:srgbClr val="FFFF00"/>
                </a:solidFill>
              </a:rPr>
              <a:t>yellow</a:t>
            </a:r>
            <a:r>
              <a:rPr lang="en-US" sz="1900" dirty="0"/>
              <a:t>.</a:t>
            </a:r>
          </a:p>
          <a:p>
            <a:pPr marL="344488" indent="-344488">
              <a:buClr>
                <a:srgbClr val="0070C0"/>
              </a:buClr>
              <a:buSzPct val="80000"/>
              <a:buFont typeface="Arial" panose="020B0604020202020204" pitchFamily="34" charset="0"/>
              <a:buChar char="►"/>
            </a:pPr>
            <a:r>
              <a:rPr lang="en-US" sz="1900" dirty="0"/>
              <a:t>You can change the background colour too </a:t>
            </a:r>
            <a:r>
              <a:rPr lang="en-US" sz="1900" dirty="0" smtClean="0"/>
              <a:t>with</a:t>
            </a:r>
          </a:p>
          <a:p>
            <a:pPr marL="344488" indent="-344488">
              <a:buClr>
                <a:srgbClr val="0070C0"/>
              </a:buClr>
              <a:buSzPct val="80000"/>
              <a:buFont typeface="Arial" panose="020B0604020202020204" pitchFamily="34" charset="0"/>
              <a:buChar char="►"/>
            </a:pPr>
            <a:endParaRPr lang="en-US" sz="1900" dirty="0" smtClean="0"/>
          </a:p>
          <a:p>
            <a:pPr marL="344488" indent="-344488">
              <a:buClr>
                <a:srgbClr val="0070C0"/>
              </a:buClr>
              <a:buSzPct val="80000"/>
              <a:buFont typeface="Arial" panose="020B0604020202020204" pitchFamily="34" charset="0"/>
              <a:buChar char="►"/>
            </a:pPr>
            <a:endParaRPr lang="en-US" sz="1900" dirty="0"/>
          </a:p>
          <a:p>
            <a:pPr marL="344488" indent="-344488">
              <a:buClr>
                <a:srgbClr val="0070C0"/>
              </a:buClr>
              <a:buSzPct val="80000"/>
              <a:buFont typeface="Arial" panose="020B0604020202020204" pitchFamily="34" charset="0"/>
              <a:buChar char="►"/>
            </a:pPr>
            <a:r>
              <a:rPr lang="en-US" sz="1900" dirty="0" smtClean="0"/>
              <a:t>You can also choose the font by using:</a:t>
            </a:r>
            <a:endParaRPr lang="en-US" sz="1900" dirty="0"/>
          </a:p>
        </p:txBody>
      </p:sp>
      <p:sp>
        <p:nvSpPr>
          <p:cNvPr id="9" name="Title 1"/>
          <p:cNvSpPr>
            <a:spLocks noGrp="1"/>
          </p:cNvSpPr>
          <p:nvPr>
            <p:ph type="title"/>
          </p:nvPr>
        </p:nvSpPr>
        <p:spPr>
          <a:xfrm>
            <a:off x="107504" y="44624"/>
            <a:ext cx="7632848" cy="625434"/>
          </a:xfrm>
        </p:spPr>
        <p:txBody>
          <a:bodyPr>
            <a:noAutofit/>
          </a:bodyPr>
          <a:lstStyle/>
          <a:p>
            <a:r>
              <a:rPr lang="en-US" sz="3600" dirty="0"/>
              <a:t>7.1 </a:t>
            </a:r>
            <a:r>
              <a:rPr lang="en-US" sz="3600" dirty="0" smtClean="0"/>
              <a:t>- Usable </a:t>
            </a:r>
            <a:r>
              <a:rPr lang="en-US" sz="3600" dirty="0"/>
              <a:t>and </a:t>
            </a:r>
            <a:r>
              <a:rPr lang="en-US" sz="3600" dirty="0" smtClean="0"/>
              <a:t>Accessible Web Pages</a:t>
            </a:r>
            <a:endParaRPr lang="en-GB" sz="3600" b="1" dirty="0" smtClean="0"/>
          </a:p>
        </p:txBody>
      </p:sp>
      <p:sp>
        <p:nvSpPr>
          <p:cNvPr id="4" name="Rectangle 3"/>
          <p:cNvSpPr/>
          <p:nvPr/>
        </p:nvSpPr>
        <p:spPr>
          <a:xfrm>
            <a:off x="3275856" y="1772816"/>
            <a:ext cx="3240360" cy="923330"/>
          </a:xfrm>
          <a:prstGeom prst="rect">
            <a:avLst/>
          </a:prstGeom>
          <a:solidFill>
            <a:schemeClr val="accent6">
              <a:lumMod val="40000"/>
              <a:lumOff val="60000"/>
            </a:schemeClr>
          </a:solidFill>
        </p:spPr>
        <p:txBody>
          <a:bodyPr wrap="square">
            <a:spAutoFit/>
          </a:bodyPr>
          <a:lstStyle/>
          <a:p>
            <a:r>
              <a:rPr lang="en-US" b="1" dirty="0">
                <a:solidFill>
                  <a:srgbClr val="0070C0"/>
                </a:solidFill>
              </a:rPr>
              <a:t>&lt;h1&gt;</a:t>
            </a:r>
            <a:r>
              <a:rPr lang="en-US" dirty="0"/>
              <a:t>heading </a:t>
            </a:r>
            <a:r>
              <a:rPr lang="en-US" dirty="0" smtClean="0"/>
              <a:t>1</a:t>
            </a:r>
            <a:r>
              <a:rPr lang="en-US" b="1" dirty="0" smtClean="0">
                <a:solidFill>
                  <a:srgbClr val="0070C0"/>
                </a:solidFill>
              </a:rPr>
              <a:t>&lt;/h1&gt;</a:t>
            </a:r>
            <a:endParaRPr lang="en-US" dirty="0"/>
          </a:p>
          <a:p>
            <a:r>
              <a:rPr lang="en-US" b="1" dirty="0">
                <a:solidFill>
                  <a:srgbClr val="0070C0"/>
                </a:solidFill>
              </a:rPr>
              <a:t>&lt;h2&gt;</a:t>
            </a:r>
            <a:r>
              <a:rPr lang="en-US" dirty="0"/>
              <a:t>heading </a:t>
            </a:r>
            <a:r>
              <a:rPr lang="en-US" dirty="0" smtClean="0"/>
              <a:t>2</a:t>
            </a:r>
            <a:r>
              <a:rPr lang="en-US" b="1" dirty="0" smtClean="0">
                <a:solidFill>
                  <a:srgbClr val="0070C0"/>
                </a:solidFill>
              </a:rPr>
              <a:t>&lt;/h2&gt;</a:t>
            </a:r>
            <a:endParaRPr lang="en-US" b="1" dirty="0">
              <a:solidFill>
                <a:srgbClr val="0070C0"/>
              </a:solidFill>
            </a:endParaRPr>
          </a:p>
          <a:p>
            <a:r>
              <a:rPr lang="en-US" b="1" dirty="0">
                <a:solidFill>
                  <a:srgbClr val="0070C0"/>
                </a:solidFill>
              </a:rPr>
              <a:t>&lt;h3&gt;</a:t>
            </a:r>
            <a:r>
              <a:rPr lang="en-US" dirty="0"/>
              <a:t>heading </a:t>
            </a:r>
            <a:r>
              <a:rPr lang="en-US" dirty="0" smtClean="0"/>
              <a:t>3</a:t>
            </a:r>
            <a:r>
              <a:rPr lang="en-US" b="1" dirty="0" smtClean="0">
                <a:solidFill>
                  <a:srgbClr val="0070C0"/>
                </a:solidFill>
              </a:rPr>
              <a:t>&lt;/h3&gt;</a:t>
            </a:r>
            <a:endParaRPr lang="en-US" b="1" dirty="0">
              <a:solidFill>
                <a:srgbClr val="0070C0"/>
              </a:solidFill>
            </a:endParaRPr>
          </a:p>
        </p:txBody>
      </p:sp>
      <p:sp>
        <p:nvSpPr>
          <p:cNvPr id="11" name="Rectangle 10"/>
          <p:cNvSpPr/>
          <p:nvPr/>
        </p:nvSpPr>
        <p:spPr>
          <a:xfrm>
            <a:off x="4268170" y="3833144"/>
            <a:ext cx="3472182" cy="369332"/>
          </a:xfrm>
          <a:prstGeom prst="rect">
            <a:avLst/>
          </a:prstGeom>
          <a:solidFill>
            <a:schemeClr val="accent6">
              <a:lumMod val="40000"/>
              <a:lumOff val="60000"/>
            </a:schemeClr>
          </a:solidFill>
        </p:spPr>
        <p:txBody>
          <a:bodyPr wrap="square">
            <a:spAutoFit/>
          </a:bodyPr>
          <a:lstStyle/>
          <a:p>
            <a:r>
              <a:rPr lang="en-US" b="1" dirty="0" smtClean="0"/>
              <a:t>&lt;p </a:t>
            </a:r>
            <a:r>
              <a:rPr lang="en-US" b="1" dirty="0"/>
              <a:t>style=”</a:t>
            </a:r>
            <a:r>
              <a:rPr lang="en-US" b="1" dirty="0" err="1"/>
              <a:t>color:orange</a:t>
            </a:r>
            <a:r>
              <a:rPr lang="en-US" b="1" dirty="0" smtClean="0"/>
              <a:t>”&gt;</a:t>
            </a:r>
            <a:endParaRPr lang="en-US" b="1" dirty="0"/>
          </a:p>
        </p:txBody>
      </p:sp>
      <p:sp>
        <p:nvSpPr>
          <p:cNvPr id="12" name="Rectangle 11"/>
          <p:cNvSpPr/>
          <p:nvPr/>
        </p:nvSpPr>
        <p:spPr>
          <a:xfrm>
            <a:off x="4932039" y="6277680"/>
            <a:ext cx="3960440" cy="369332"/>
          </a:xfrm>
          <a:prstGeom prst="rect">
            <a:avLst/>
          </a:prstGeom>
          <a:solidFill>
            <a:schemeClr val="accent6">
              <a:lumMod val="40000"/>
              <a:lumOff val="60000"/>
            </a:schemeClr>
          </a:solidFill>
        </p:spPr>
        <p:txBody>
          <a:bodyPr wrap="square">
            <a:spAutoFit/>
          </a:bodyPr>
          <a:lstStyle/>
          <a:p>
            <a:r>
              <a:rPr lang="en-US" b="1" dirty="0"/>
              <a:t>&lt;p style=”</a:t>
            </a:r>
            <a:r>
              <a:rPr lang="en-US" b="1" dirty="0" err="1"/>
              <a:t>font-family:sans-serif</a:t>
            </a:r>
            <a:r>
              <a:rPr lang="en-US" b="1" dirty="0"/>
              <a:t>”&gt;</a:t>
            </a:r>
          </a:p>
        </p:txBody>
      </p:sp>
      <p:sp>
        <p:nvSpPr>
          <p:cNvPr id="13" name="Rectangle 12"/>
          <p:cNvSpPr/>
          <p:nvPr/>
        </p:nvSpPr>
        <p:spPr>
          <a:xfrm>
            <a:off x="4535995" y="5805264"/>
            <a:ext cx="4356484" cy="369332"/>
          </a:xfrm>
          <a:prstGeom prst="rect">
            <a:avLst/>
          </a:prstGeom>
          <a:solidFill>
            <a:schemeClr val="accent6">
              <a:lumMod val="40000"/>
              <a:lumOff val="60000"/>
            </a:schemeClr>
          </a:solidFill>
        </p:spPr>
        <p:txBody>
          <a:bodyPr wrap="square">
            <a:spAutoFit/>
          </a:bodyPr>
          <a:lstStyle/>
          <a:p>
            <a:r>
              <a:rPr lang="en-US" b="1" dirty="0"/>
              <a:t>: &lt;p style=”</a:t>
            </a:r>
            <a:r>
              <a:rPr lang="en-US" b="1" dirty="0" err="1"/>
              <a:t>background-color:olive</a:t>
            </a:r>
            <a:r>
              <a:rPr lang="en-US" b="1" dirty="0"/>
              <a:t>”&gt;</a:t>
            </a:r>
          </a:p>
        </p:txBody>
      </p:sp>
      <p:sp>
        <p:nvSpPr>
          <p:cNvPr id="5" name="Rectangle 4"/>
          <p:cNvSpPr/>
          <p:nvPr/>
        </p:nvSpPr>
        <p:spPr>
          <a:xfrm>
            <a:off x="3059832" y="5085184"/>
            <a:ext cx="723275" cy="369332"/>
          </a:xfrm>
          <a:prstGeom prst="rect">
            <a:avLst/>
          </a:prstGeom>
          <a:solidFill>
            <a:schemeClr val="tx1"/>
          </a:solidFill>
        </p:spPr>
        <p:txBody>
          <a:bodyPr wrap="none">
            <a:spAutoFit/>
          </a:bodyPr>
          <a:lstStyle/>
          <a:p>
            <a:r>
              <a:rPr lang="en-US" dirty="0">
                <a:solidFill>
                  <a:schemeClr val="bg1"/>
                </a:solidFill>
              </a:rPr>
              <a:t>white</a:t>
            </a:r>
          </a:p>
        </p:txBody>
      </p:sp>
    </p:spTree>
    <p:extLst>
      <p:ext uri="{BB962C8B-B14F-4D97-AF65-F5344CB8AC3E}">
        <p14:creationId xmlns:p14="http://schemas.microsoft.com/office/powerpoint/2010/main" val="2219469307"/>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7" cy="5224507"/>
          </a:xfrm>
          <a:prstGeom prst="rect">
            <a:avLst/>
          </a:prstGeom>
        </p:spPr>
        <p:txBody>
          <a:bodyPr wrap="square">
            <a:spAutoFit/>
          </a:bodyPr>
          <a:lstStyle/>
          <a:p>
            <a:pPr>
              <a:buClr>
                <a:srgbClr val="0070C0"/>
              </a:buClr>
              <a:buSzPct val="80000"/>
            </a:pPr>
            <a:r>
              <a:rPr lang="en-US" sz="1900" b="1" dirty="0">
                <a:solidFill>
                  <a:srgbClr val="C00000"/>
                </a:solidFill>
              </a:rPr>
              <a:t>Fonts</a:t>
            </a:r>
          </a:p>
          <a:p>
            <a:pPr marL="344488" indent="-344488">
              <a:buClr>
                <a:srgbClr val="0070C0"/>
              </a:buClr>
              <a:buSzPct val="80000"/>
              <a:buFont typeface="Arial" panose="020B0604020202020204" pitchFamily="34" charset="0"/>
              <a:buChar char="►"/>
            </a:pPr>
            <a:r>
              <a:rPr lang="en-US" sz="1900" dirty="0"/>
              <a:t>You can choose: </a:t>
            </a:r>
            <a:r>
              <a:rPr lang="en-US" sz="1900" dirty="0">
                <a:latin typeface="Times New Roman" panose="02020603050405020304" pitchFamily="18" charset="0"/>
                <a:cs typeface="Times New Roman" panose="02020603050405020304" pitchFamily="18" charset="0"/>
              </a:rPr>
              <a:t>serif</a:t>
            </a:r>
            <a:r>
              <a:rPr lang="en-US" sz="1900" dirty="0"/>
              <a:t>, sans-serif, </a:t>
            </a:r>
            <a:r>
              <a:rPr lang="en-US" sz="1900" dirty="0">
                <a:latin typeface="Aharoni" panose="02010803020104030203" pitchFamily="2" charset="-79"/>
                <a:cs typeface="Aharoni" panose="02010803020104030203" pitchFamily="2" charset="-79"/>
              </a:rPr>
              <a:t>monospace</a:t>
            </a:r>
            <a:r>
              <a:rPr lang="en-US" sz="1900" dirty="0"/>
              <a:t>, </a:t>
            </a:r>
            <a:r>
              <a:rPr lang="en-US" sz="1900" dirty="0">
                <a:latin typeface="Brush Script MT" panose="03060802040406070304" pitchFamily="66" charset="0"/>
              </a:rPr>
              <a:t>cursive</a:t>
            </a:r>
            <a:r>
              <a:rPr lang="en-US" sz="1900" dirty="0"/>
              <a:t> and </a:t>
            </a:r>
            <a:r>
              <a:rPr lang="en-US" sz="1900" dirty="0">
                <a:latin typeface="Harlow Solid Italic" panose="04030604020F02020D02" pitchFamily="82" charset="0"/>
              </a:rPr>
              <a:t>fantasy</a:t>
            </a:r>
            <a:r>
              <a:rPr lang="en-US" sz="1900" dirty="0" smtClean="0"/>
              <a:t>.</a:t>
            </a:r>
          </a:p>
          <a:p>
            <a:pPr>
              <a:buClr>
                <a:srgbClr val="0070C0"/>
              </a:buClr>
              <a:buSzPct val="80000"/>
            </a:pPr>
            <a:r>
              <a:rPr lang="en-US" sz="1900" b="1" dirty="0">
                <a:solidFill>
                  <a:srgbClr val="C00000"/>
                </a:solidFill>
              </a:rPr>
              <a:t>Linking tags</a:t>
            </a:r>
          </a:p>
          <a:p>
            <a:pPr marL="344488" indent="-344488">
              <a:buClr>
                <a:srgbClr val="0070C0"/>
              </a:buClr>
              <a:buSzPct val="80000"/>
              <a:buFont typeface="Arial" panose="020B0604020202020204" pitchFamily="34" charset="0"/>
              <a:buChar char="►"/>
            </a:pPr>
            <a:r>
              <a:rPr lang="en-US" sz="1900" dirty="0"/>
              <a:t>Add several instructions together in one tag by linking them with semi-colons:</a:t>
            </a:r>
          </a:p>
          <a:p>
            <a:pPr marL="344488" indent="-344488">
              <a:buClr>
                <a:srgbClr val="0070C0"/>
              </a:buClr>
              <a:buSzPct val="80000"/>
              <a:buFont typeface="Arial" panose="020B0604020202020204" pitchFamily="34" charset="0"/>
              <a:buChar char="►"/>
            </a:pPr>
            <a:endParaRPr lang="en-US" sz="1900" dirty="0" smtClean="0"/>
          </a:p>
          <a:p>
            <a:pPr>
              <a:buClr>
                <a:srgbClr val="0070C0"/>
              </a:buClr>
              <a:buSzPct val="80000"/>
            </a:pPr>
            <a:endParaRPr lang="en-US" sz="1900" dirty="0" smtClean="0"/>
          </a:p>
          <a:p>
            <a:pPr marL="344488" indent="-344488">
              <a:buClr>
                <a:srgbClr val="0070C0"/>
              </a:buClr>
              <a:buSzPct val="80000"/>
              <a:buFont typeface="Arial" panose="020B0604020202020204" pitchFamily="34" charset="0"/>
              <a:buChar char="►"/>
            </a:pPr>
            <a:r>
              <a:rPr lang="en-US" sz="1900" dirty="0" smtClean="0"/>
              <a:t>For example:</a:t>
            </a:r>
          </a:p>
          <a:p>
            <a:pPr marL="344488" indent="-344488">
              <a:buClr>
                <a:srgbClr val="0070C0"/>
              </a:buClr>
              <a:buSzPct val="80000"/>
              <a:buFont typeface="Arial" panose="020B0604020202020204" pitchFamily="34" charset="0"/>
              <a:buChar char="►"/>
            </a:pPr>
            <a:endParaRPr lang="en-US" sz="1900" dirty="0"/>
          </a:p>
          <a:p>
            <a:pPr marL="344488" indent="-344488">
              <a:buClr>
                <a:srgbClr val="0070C0"/>
              </a:buClr>
              <a:buSzPct val="80000"/>
              <a:buFont typeface="Arial" panose="020B0604020202020204" pitchFamily="34" charset="0"/>
              <a:buChar char="►"/>
            </a:pPr>
            <a:endParaRPr lang="en-US" sz="1900" dirty="0" smtClean="0"/>
          </a:p>
          <a:p>
            <a:pPr marL="344488" indent="-344488">
              <a:buClr>
                <a:srgbClr val="0070C0"/>
              </a:buClr>
              <a:buSzPct val="80000"/>
              <a:buFont typeface="Arial" panose="020B0604020202020204" pitchFamily="34" charset="0"/>
              <a:buChar char="►"/>
            </a:pPr>
            <a:endParaRPr lang="en-US" sz="1900" dirty="0"/>
          </a:p>
          <a:p>
            <a:pPr marL="344488" indent="-344488">
              <a:buClr>
                <a:srgbClr val="0070C0"/>
              </a:buClr>
              <a:buSzPct val="80000"/>
              <a:buFont typeface="Arial" panose="020B0604020202020204" pitchFamily="34" charset="0"/>
              <a:buChar char="►"/>
            </a:pPr>
            <a:endParaRPr lang="en-US" sz="1900" dirty="0" smtClean="0"/>
          </a:p>
          <a:p>
            <a:pPr marL="344488" indent="-344488">
              <a:buClr>
                <a:srgbClr val="0070C0"/>
              </a:buClr>
              <a:buSzPct val="80000"/>
              <a:buFont typeface="Arial" panose="020B0604020202020204" pitchFamily="34" charset="0"/>
              <a:buChar char="►"/>
            </a:pPr>
            <a:endParaRPr lang="en-US" sz="1900" dirty="0"/>
          </a:p>
          <a:p>
            <a:pPr marL="344488" indent="-344488">
              <a:buClr>
                <a:srgbClr val="0070C0"/>
              </a:buClr>
              <a:buSzPct val="80000"/>
              <a:buFont typeface="Arial" panose="020B0604020202020204" pitchFamily="34" charset="0"/>
              <a:buChar char="►"/>
            </a:pPr>
            <a:endParaRPr lang="en-US" sz="1050" dirty="0" smtClean="0"/>
          </a:p>
          <a:p>
            <a:pPr>
              <a:buClr>
                <a:srgbClr val="0070C0"/>
              </a:buClr>
              <a:buSzPct val="80000"/>
            </a:pPr>
            <a:r>
              <a:rPr lang="en-US" sz="1900" b="1" dirty="0">
                <a:solidFill>
                  <a:srgbClr val="C00000"/>
                </a:solidFill>
              </a:rPr>
              <a:t>Strong and emphasis</a:t>
            </a:r>
          </a:p>
          <a:p>
            <a:pPr marL="344488" indent="-344488">
              <a:buClr>
                <a:srgbClr val="0070C0"/>
              </a:buClr>
              <a:buSzPct val="80000"/>
              <a:buFont typeface="Arial" panose="020B0604020202020204" pitchFamily="34" charset="0"/>
              <a:buChar char="►"/>
            </a:pPr>
            <a:r>
              <a:rPr lang="en-US" sz="1900" dirty="0"/>
              <a:t>Make an important point with:</a:t>
            </a:r>
          </a:p>
          <a:p>
            <a:pPr marL="344488" indent="-344488">
              <a:buClr>
                <a:srgbClr val="0070C0"/>
              </a:buClr>
              <a:buSzPct val="80000"/>
              <a:buFont typeface="Arial" panose="020B0604020202020204" pitchFamily="34" charset="0"/>
              <a:buChar char="►"/>
            </a:pPr>
            <a:endParaRPr lang="en-US" sz="1900" dirty="0" smtClean="0"/>
          </a:p>
          <a:p>
            <a:pPr marL="344488" indent="-344488">
              <a:buClr>
                <a:srgbClr val="0070C0"/>
              </a:buClr>
              <a:buSzPct val="80000"/>
              <a:buFont typeface="Arial" panose="020B0604020202020204" pitchFamily="34" charset="0"/>
              <a:buChar char="►"/>
            </a:pPr>
            <a:r>
              <a:rPr lang="en-US" sz="1900" dirty="0" smtClean="0"/>
              <a:t>Add </a:t>
            </a:r>
            <a:r>
              <a:rPr lang="en-US" sz="1900" dirty="0"/>
              <a:t>a little emphasis with</a:t>
            </a:r>
            <a:r>
              <a:rPr lang="en-US" sz="1900" dirty="0" smtClean="0"/>
              <a:t>:</a:t>
            </a:r>
            <a:endParaRPr lang="en-US" sz="1900" dirty="0"/>
          </a:p>
        </p:txBody>
      </p:sp>
      <p:sp>
        <p:nvSpPr>
          <p:cNvPr id="9" name="Title 1"/>
          <p:cNvSpPr>
            <a:spLocks noGrp="1"/>
          </p:cNvSpPr>
          <p:nvPr>
            <p:ph type="title"/>
          </p:nvPr>
        </p:nvSpPr>
        <p:spPr>
          <a:xfrm>
            <a:off x="107504" y="44624"/>
            <a:ext cx="7632848" cy="625434"/>
          </a:xfrm>
        </p:spPr>
        <p:txBody>
          <a:bodyPr>
            <a:noAutofit/>
          </a:bodyPr>
          <a:lstStyle/>
          <a:p>
            <a:r>
              <a:rPr lang="en-US" sz="3600" dirty="0"/>
              <a:t>7.1 </a:t>
            </a:r>
            <a:r>
              <a:rPr lang="en-US" sz="3600" dirty="0" smtClean="0"/>
              <a:t>- Usable </a:t>
            </a:r>
            <a:r>
              <a:rPr lang="en-US" sz="3600" dirty="0"/>
              <a:t>and </a:t>
            </a:r>
            <a:r>
              <a:rPr lang="en-US" sz="3600" dirty="0" smtClean="0"/>
              <a:t>Accessible Web Pages</a:t>
            </a:r>
            <a:endParaRPr lang="en-GB" sz="3600" b="1" dirty="0" smtClean="0"/>
          </a:p>
        </p:txBody>
      </p:sp>
      <p:sp>
        <p:nvSpPr>
          <p:cNvPr id="12" name="Rectangle 11"/>
          <p:cNvSpPr/>
          <p:nvPr/>
        </p:nvSpPr>
        <p:spPr>
          <a:xfrm>
            <a:off x="467543" y="2708920"/>
            <a:ext cx="8136903" cy="369332"/>
          </a:xfrm>
          <a:prstGeom prst="rect">
            <a:avLst/>
          </a:prstGeom>
          <a:solidFill>
            <a:schemeClr val="accent6">
              <a:lumMod val="40000"/>
              <a:lumOff val="60000"/>
            </a:schemeClr>
          </a:solidFill>
        </p:spPr>
        <p:txBody>
          <a:bodyPr wrap="square">
            <a:spAutoFit/>
          </a:bodyPr>
          <a:lstStyle/>
          <a:p>
            <a:r>
              <a:rPr lang="en-US" b="1" dirty="0"/>
              <a:t>&lt;p style=”color: </a:t>
            </a:r>
            <a:r>
              <a:rPr lang="en-US" b="1" dirty="0" err="1"/>
              <a:t>orange;background-color:olive;font-family:sans-serif</a:t>
            </a:r>
            <a:r>
              <a:rPr lang="en-US" b="1" dirty="0"/>
              <a:t>”&gt;</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5574" y="3501008"/>
            <a:ext cx="7560840" cy="1512169"/>
          </a:xfrm>
          <a:prstGeom prst="rect">
            <a:avLst/>
          </a:prstGeom>
        </p:spPr>
      </p:pic>
      <p:sp>
        <p:nvSpPr>
          <p:cNvPr id="14" name="Rectangle 13"/>
          <p:cNvSpPr/>
          <p:nvPr/>
        </p:nvSpPr>
        <p:spPr>
          <a:xfrm>
            <a:off x="3851922" y="5301208"/>
            <a:ext cx="4968550" cy="461665"/>
          </a:xfrm>
          <a:prstGeom prst="rect">
            <a:avLst/>
          </a:prstGeom>
          <a:solidFill>
            <a:schemeClr val="accent6">
              <a:lumMod val="40000"/>
              <a:lumOff val="60000"/>
            </a:schemeClr>
          </a:solidFill>
        </p:spPr>
        <p:txBody>
          <a:bodyPr wrap="square" lIns="0" tIns="91440" rIns="0" bIns="91440">
            <a:spAutoFit/>
          </a:bodyPr>
          <a:lstStyle/>
          <a:p>
            <a:pPr algn="ctr">
              <a:buClr>
                <a:srgbClr val="0070C0"/>
              </a:buClr>
              <a:buSzPct val="80000"/>
            </a:pPr>
            <a:r>
              <a:rPr lang="en-US" b="1" dirty="0"/>
              <a:t>&lt;</a:t>
            </a:r>
            <a:r>
              <a:rPr lang="en-US" dirty="0"/>
              <a:t>strong&gt;very important information</a:t>
            </a:r>
            <a:r>
              <a:rPr lang="en-US" b="1" dirty="0"/>
              <a:t>&lt;/strong&gt;</a:t>
            </a:r>
          </a:p>
        </p:txBody>
      </p:sp>
      <p:sp>
        <p:nvSpPr>
          <p:cNvPr id="15" name="Rectangle 14"/>
          <p:cNvSpPr/>
          <p:nvPr/>
        </p:nvSpPr>
        <p:spPr>
          <a:xfrm>
            <a:off x="3563888" y="5877272"/>
            <a:ext cx="3384376" cy="461665"/>
          </a:xfrm>
          <a:prstGeom prst="rect">
            <a:avLst/>
          </a:prstGeom>
          <a:solidFill>
            <a:schemeClr val="accent6">
              <a:lumMod val="40000"/>
              <a:lumOff val="60000"/>
            </a:schemeClr>
          </a:solidFill>
        </p:spPr>
        <p:txBody>
          <a:bodyPr wrap="square" lIns="0" tIns="91440" rIns="0" bIns="91440">
            <a:spAutoFit/>
          </a:bodyPr>
          <a:lstStyle/>
          <a:p>
            <a:pPr algn="ctr">
              <a:buClr>
                <a:srgbClr val="0070C0"/>
              </a:buClr>
              <a:buSzPct val="80000"/>
            </a:pPr>
            <a:r>
              <a:rPr lang="en-US" b="1" dirty="0"/>
              <a:t>&lt;</a:t>
            </a:r>
            <a:r>
              <a:rPr lang="en-US" b="1" dirty="0" err="1"/>
              <a:t>em</a:t>
            </a:r>
            <a:r>
              <a:rPr lang="en-US" b="1" dirty="0"/>
              <a:t>&gt;</a:t>
            </a:r>
            <a:r>
              <a:rPr lang="en-US" dirty="0" err="1"/>
              <a:t>emphasised</a:t>
            </a:r>
            <a:r>
              <a:rPr lang="en-US" dirty="0"/>
              <a:t> text</a:t>
            </a:r>
            <a:r>
              <a:rPr lang="en-US" b="1" dirty="0"/>
              <a:t>&lt;/</a:t>
            </a:r>
            <a:r>
              <a:rPr lang="en-US" b="1" dirty="0" err="1"/>
              <a:t>em</a:t>
            </a:r>
            <a:r>
              <a:rPr lang="en-US" b="1" dirty="0"/>
              <a:t>&gt;</a:t>
            </a:r>
          </a:p>
        </p:txBody>
      </p:sp>
    </p:spTree>
    <p:extLst>
      <p:ext uri="{BB962C8B-B14F-4D97-AF65-F5344CB8AC3E}">
        <p14:creationId xmlns:p14="http://schemas.microsoft.com/office/powerpoint/2010/main" val="81498514"/>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7" cy="677108"/>
          </a:xfrm>
          <a:prstGeom prst="rect">
            <a:avLst/>
          </a:prstGeom>
        </p:spPr>
        <p:txBody>
          <a:bodyPr wrap="square">
            <a:spAutoFit/>
          </a:bodyPr>
          <a:lstStyle/>
          <a:p>
            <a:pPr>
              <a:buClr>
                <a:srgbClr val="0070C0"/>
              </a:buClr>
              <a:buSzPct val="80000"/>
            </a:pPr>
            <a:r>
              <a:rPr lang="en-US" sz="1900" b="1" dirty="0" smtClean="0">
                <a:solidFill>
                  <a:srgbClr val="C00000"/>
                </a:solidFill>
              </a:rPr>
              <a:t>Inserting </a:t>
            </a:r>
            <a:r>
              <a:rPr lang="en-US" sz="1900" b="1" dirty="0">
                <a:solidFill>
                  <a:srgbClr val="C00000"/>
                </a:solidFill>
              </a:rPr>
              <a:t>images</a:t>
            </a:r>
          </a:p>
          <a:p>
            <a:pPr marL="344488" indent="-344488">
              <a:buClr>
                <a:srgbClr val="0070C0"/>
              </a:buClr>
              <a:buSzPct val="80000"/>
              <a:buFont typeface="Arial" panose="020B0604020202020204" pitchFamily="34" charset="0"/>
              <a:buChar char="►"/>
            </a:pPr>
            <a:r>
              <a:rPr lang="en-US" sz="1900" dirty="0"/>
              <a:t>An image tag is a special command that links to an image file:</a:t>
            </a:r>
          </a:p>
        </p:txBody>
      </p:sp>
      <p:sp>
        <p:nvSpPr>
          <p:cNvPr id="9" name="Title 1"/>
          <p:cNvSpPr>
            <a:spLocks noGrp="1"/>
          </p:cNvSpPr>
          <p:nvPr>
            <p:ph type="title"/>
          </p:nvPr>
        </p:nvSpPr>
        <p:spPr>
          <a:xfrm>
            <a:off x="107504" y="44624"/>
            <a:ext cx="7632848" cy="625434"/>
          </a:xfrm>
        </p:spPr>
        <p:txBody>
          <a:bodyPr>
            <a:noAutofit/>
          </a:bodyPr>
          <a:lstStyle/>
          <a:p>
            <a:r>
              <a:rPr lang="en-US" sz="3600" dirty="0"/>
              <a:t>7.1 </a:t>
            </a:r>
            <a:r>
              <a:rPr lang="en-US" sz="3600" dirty="0" smtClean="0"/>
              <a:t>- Usable </a:t>
            </a:r>
            <a:r>
              <a:rPr lang="en-US" sz="3600" dirty="0"/>
              <a:t>and </a:t>
            </a:r>
            <a:r>
              <a:rPr lang="en-US" sz="3600" dirty="0" smtClean="0"/>
              <a:t>Accessible Web Pages</a:t>
            </a:r>
            <a:endParaRPr lang="en-GB" sz="3600" b="1" dirty="0" smtClean="0"/>
          </a:p>
        </p:txBody>
      </p:sp>
      <p:sp>
        <p:nvSpPr>
          <p:cNvPr id="15" name="Rectangle 14"/>
          <p:cNvSpPr/>
          <p:nvPr/>
        </p:nvSpPr>
        <p:spPr>
          <a:xfrm>
            <a:off x="251520" y="6155605"/>
            <a:ext cx="7200800" cy="492443"/>
          </a:xfrm>
          <a:prstGeom prst="rect">
            <a:avLst/>
          </a:prstGeom>
          <a:solidFill>
            <a:schemeClr val="accent6">
              <a:lumMod val="40000"/>
              <a:lumOff val="60000"/>
            </a:schemeClr>
          </a:solidFill>
        </p:spPr>
        <p:txBody>
          <a:bodyPr wrap="square" lIns="0" tIns="91440" rIns="0" bIns="91440">
            <a:spAutoFit/>
          </a:bodyPr>
          <a:lstStyle/>
          <a:p>
            <a:pPr algn="ctr">
              <a:buClr>
                <a:srgbClr val="0070C0"/>
              </a:buClr>
              <a:buSzPct val="80000"/>
            </a:pPr>
            <a:r>
              <a:rPr lang="en-US" sz="2000" b="1" dirty="0"/>
              <a:t>&lt;strong&gt;</a:t>
            </a:r>
            <a:r>
              <a:rPr lang="en-US" sz="2000" dirty="0"/>
              <a:t>And don’t forget to close your HTML tags!</a:t>
            </a:r>
            <a:r>
              <a:rPr lang="en-US" sz="2000" b="1" dirty="0"/>
              <a:t>&lt;/strong&gt;</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115616" y="1801852"/>
            <a:ext cx="7056784" cy="4322281"/>
          </a:xfrm>
          <a:prstGeom prst="rect">
            <a:avLst/>
          </a:prstGeom>
        </p:spPr>
      </p:pic>
    </p:spTree>
    <p:extLst>
      <p:ext uri="{BB962C8B-B14F-4D97-AF65-F5344CB8AC3E}">
        <p14:creationId xmlns:p14="http://schemas.microsoft.com/office/powerpoint/2010/main" val="2917745616"/>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US" sz="3600" dirty="0"/>
              <a:t>7.1 </a:t>
            </a:r>
            <a:r>
              <a:rPr lang="en-US" sz="3600" dirty="0" smtClean="0"/>
              <a:t>- Usable </a:t>
            </a:r>
            <a:r>
              <a:rPr lang="en-US" sz="3600" dirty="0"/>
              <a:t>and </a:t>
            </a:r>
            <a:r>
              <a:rPr lang="en-US" sz="3600" dirty="0" smtClean="0"/>
              <a:t>Accessible Web Pages</a:t>
            </a:r>
            <a:endParaRPr lang="en-GB" sz="3600" b="1" dirty="0" smtClean="0"/>
          </a:p>
        </p:txBody>
      </p:sp>
      <p:sp>
        <p:nvSpPr>
          <p:cNvPr id="6" name="Rectangle 14"/>
          <p:cNvSpPr/>
          <p:nvPr/>
        </p:nvSpPr>
        <p:spPr>
          <a:xfrm>
            <a:off x="179512" y="1127150"/>
            <a:ext cx="8708512" cy="969496"/>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900" b="1" dirty="0" smtClean="0">
                <a:solidFill>
                  <a:srgbClr val="002060"/>
                </a:solidFill>
                <a:latin typeface="Arial" panose="020B0604020202020204" pitchFamily="34" charset="0"/>
                <a:cs typeface="Arial" panose="020B0604020202020204" pitchFamily="34" charset="0"/>
              </a:rPr>
              <a:t>Compute-IT</a:t>
            </a:r>
            <a:endParaRPr lang="en-US" sz="19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1900" b="1" dirty="0">
                <a:solidFill>
                  <a:srgbClr val="000000"/>
                </a:solidFill>
                <a:latin typeface="Arial" panose="020B0604020202020204" pitchFamily="34" charset="0"/>
                <a:cs typeface="Arial" panose="020B0604020202020204" pitchFamily="34" charset="0"/>
              </a:rPr>
              <a:t>7.1.7</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	Use </a:t>
            </a:r>
            <a:r>
              <a:rPr lang="en-US" sz="1900" dirty="0">
                <a:solidFill>
                  <a:srgbClr val="000000"/>
                </a:solidFill>
                <a:latin typeface="Arial" panose="020B0604020202020204" pitchFamily="34" charset="0"/>
                <a:cs typeface="Arial" panose="020B0604020202020204" pitchFamily="34" charset="0"/>
              </a:rPr>
              <a:t>a code editor to edit the local news website you thought about in 7.1.6 Plan-IT.</a:t>
            </a:r>
            <a:endParaRPr lang="en-GB" sz="19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949270">
            <a:off x="8574342" y="998999"/>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9552" y="2132857"/>
            <a:ext cx="3528392" cy="4155663"/>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004048" y="2132856"/>
            <a:ext cx="3528392" cy="4155663"/>
          </a:xfrm>
          <a:prstGeom prst="rect">
            <a:avLst/>
          </a:prstGeom>
        </p:spPr>
      </p:pic>
      <p:sp>
        <p:nvSpPr>
          <p:cNvPr id="5" name="TextBox 4"/>
          <p:cNvSpPr txBox="1"/>
          <p:nvPr/>
        </p:nvSpPr>
        <p:spPr>
          <a:xfrm>
            <a:off x="284965" y="6340240"/>
            <a:ext cx="3961918" cy="338554"/>
          </a:xfrm>
          <a:prstGeom prst="rect">
            <a:avLst/>
          </a:prstGeom>
          <a:noFill/>
        </p:spPr>
        <p:txBody>
          <a:bodyPr wrap="none" lIns="45720" rIns="45720" rtlCol="0">
            <a:spAutoFit/>
          </a:bodyPr>
          <a:lstStyle/>
          <a:p>
            <a:pPr indent="344488">
              <a:buClr>
                <a:srgbClr val="C00000"/>
              </a:buClr>
              <a:buSzPct val="80000"/>
              <a:buFont typeface="Arial" panose="020B0604020202020204" pitchFamily="34" charset="0"/>
              <a:buChar char="▲"/>
            </a:pPr>
            <a:r>
              <a:rPr lang="en-US" sz="1600" dirty="0" smtClean="0"/>
              <a:t>Before: A slow news day in East Anglia</a:t>
            </a:r>
          </a:p>
        </p:txBody>
      </p:sp>
      <p:sp>
        <p:nvSpPr>
          <p:cNvPr id="11" name="TextBox 10"/>
          <p:cNvSpPr txBox="1"/>
          <p:nvPr/>
        </p:nvSpPr>
        <p:spPr>
          <a:xfrm>
            <a:off x="4399647" y="6093296"/>
            <a:ext cx="4488377" cy="584775"/>
          </a:xfrm>
          <a:prstGeom prst="rect">
            <a:avLst/>
          </a:prstGeom>
          <a:solidFill>
            <a:srgbClr val="FFFFFF">
              <a:alpha val="50196"/>
            </a:srgbClr>
          </a:solidFill>
        </p:spPr>
        <p:txBody>
          <a:bodyPr wrap="square" lIns="45720" rIns="45720" rtlCol="0">
            <a:spAutoFit/>
          </a:bodyPr>
          <a:lstStyle/>
          <a:p>
            <a:pPr indent="344488">
              <a:buClr>
                <a:srgbClr val="C00000"/>
              </a:buClr>
              <a:buSzPct val="80000"/>
              <a:buFont typeface="Arial" panose="020B0604020202020204" pitchFamily="34" charset="0"/>
              <a:buChar char="▲"/>
            </a:pPr>
            <a:r>
              <a:rPr lang="en-US" sz="1600" dirty="0" smtClean="0"/>
              <a:t>After: A web page looks much more vibrant now, with stronger </a:t>
            </a:r>
            <a:r>
              <a:rPr lang="en-US" sz="1600" dirty="0" err="1" smtClean="0"/>
              <a:t>colours</a:t>
            </a:r>
            <a:r>
              <a:rPr lang="en-US" sz="1600" dirty="0" smtClean="0"/>
              <a:t> and large mages</a:t>
            </a:r>
          </a:p>
        </p:txBody>
      </p:sp>
    </p:spTree>
    <p:extLst>
      <p:ext uri="{BB962C8B-B14F-4D97-AF65-F5344CB8AC3E}">
        <p14:creationId xmlns:p14="http://schemas.microsoft.com/office/powerpoint/2010/main" val="2685514234"/>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US" sz="3600" dirty="0"/>
              <a:t>7.1 </a:t>
            </a:r>
            <a:r>
              <a:rPr lang="en-US" sz="3600" dirty="0" smtClean="0"/>
              <a:t>- Usable </a:t>
            </a:r>
            <a:r>
              <a:rPr lang="en-US" sz="3600" dirty="0"/>
              <a:t>and </a:t>
            </a:r>
            <a:r>
              <a:rPr lang="en-US" sz="3600" dirty="0" smtClean="0"/>
              <a:t>Accessible Web Pages</a:t>
            </a:r>
            <a:endParaRPr lang="en-GB" sz="3600" b="1" dirty="0" smtClean="0"/>
          </a:p>
        </p:txBody>
      </p:sp>
      <p:sp>
        <p:nvSpPr>
          <p:cNvPr id="10" name="Rectangle 24"/>
          <p:cNvSpPr/>
          <p:nvPr/>
        </p:nvSpPr>
        <p:spPr>
          <a:xfrm>
            <a:off x="158327" y="1124744"/>
            <a:ext cx="8708512" cy="5501270"/>
          </a:xfrm>
          <a:custGeom>
            <a:avLst/>
            <a:gdLst>
              <a:gd name="connsiteX0" fmla="*/ 0 w 8708512"/>
              <a:gd name="connsiteY0" fmla="*/ 0 h 830997"/>
              <a:gd name="connsiteX1" fmla="*/ 8708512 w 8708512"/>
              <a:gd name="connsiteY1" fmla="*/ 0 h 830997"/>
              <a:gd name="connsiteX2" fmla="*/ 8708512 w 8708512"/>
              <a:gd name="connsiteY2" fmla="*/ 830997 h 830997"/>
              <a:gd name="connsiteX3" fmla="*/ 0 w 8708512"/>
              <a:gd name="connsiteY3" fmla="*/ 830997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830997"/>
              <a:gd name="connsiteX1" fmla="*/ 8708512 w 8708512"/>
              <a:gd name="connsiteY1" fmla="*/ 0 h 830997"/>
              <a:gd name="connsiteX2" fmla="*/ 8708512 w 8708512"/>
              <a:gd name="connsiteY2" fmla="*/ 830997 h 830997"/>
              <a:gd name="connsiteX3" fmla="*/ 93785 w 8708512"/>
              <a:gd name="connsiteY3" fmla="*/ 772382 h 830997"/>
              <a:gd name="connsiteX4" fmla="*/ 0 w 8708512"/>
              <a:gd name="connsiteY4" fmla="*/ 0 h 830997"/>
              <a:gd name="connsiteX0" fmla="*/ 0 w 8708512"/>
              <a:gd name="connsiteY0" fmla="*/ 0 h 901336"/>
              <a:gd name="connsiteX1" fmla="*/ 8708512 w 8708512"/>
              <a:gd name="connsiteY1" fmla="*/ 0 h 901336"/>
              <a:gd name="connsiteX2" fmla="*/ 8708512 w 8708512"/>
              <a:gd name="connsiteY2" fmla="*/ 901336 h 901336"/>
              <a:gd name="connsiteX3" fmla="*/ 93785 w 8708512"/>
              <a:gd name="connsiteY3" fmla="*/ 772382 h 901336"/>
              <a:gd name="connsiteX4" fmla="*/ 0 w 8708512"/>
              <a:gd name="connsiteY4" fmla="*/ 0 h 901336"/>
              <a:gd name="connsiteX0" fmla="*/ 0 w 8708512"/>
              <a:gd name="connsiteY0" fmla="*/ 0 h 929580"/>
              <a:gd name="connsiteX1" fmla="*/ 8708512 w 8708512"/>
              <a:gd name="connsiteY1" fmla="*/ 0 h 929580"/>
              <a:gd name="connsiteX2" fmla="*/ 8708512 w 8708512"/>
              <a:gd name="connsiteY2" fmla="*/ 901336 h 929580"/>
              <a:gd name="connsiteX3" fmla="*/ 93785 w 8708512"/>
              <a:gd name="connsiteY3" fmla="*/ 772382 h 929580"/>
              <a:gd name="connsiteX4" fmla="*/ 0 w 8708512"/>
              <a:gd name="connsiteY4" fmla="*/ 0 h 929580"/>
              <a:gd name="connsiteX0" fmla="*/ 0 w 8708512"/>
              <a:gd name="connsiteY0" fmla="*/ 0 h 939956"/>
              <a:gd name="connsiteX1" fmla="*/ 8708512 w 8708512"/>
              <a:gd name="connsiteY1" fmla="*/ 0 h 939956"/>
              <a:gd name="connsiteX2" fmla="*/ 8708512 w 8708512"/>
              <a:gd name="connsiteY2" fmla="*/ 901336 h 939956"/>
              <a:gd name="connsiteX3" fmla="*/ 93785 w 8708512"/>
              <a:gd name="connsiteY3" fmla="*/ 842720 h 939956"/>
              <a:gd name="connsiteX4" fmla="*/ 0 w 8708512"/>
              <a:gd name="connsiteY4" fmla="*/ 0 h 939956"/>
              <a:gd name="connsiteX0" fmla="*/ 0 w 8708512"/>
              <a:gd name="connsiteY0" fmla="*/ 0 h 947220"/>
              <a:gd name="connsiteX1" fmla="*/ 8708512 w 8708512"/>
              <a:gd name="connsiteY1" fmla="*/ 0 h 947220"/>
              <a:gd name="connsiteX2" fmla="*/ 8708512 w 8708512"/>
              <a:gd name="connsiteY2" fmla="*/ 901336 h 947220"/>
              <a:gd name="connsiteX3" fmla="*/ 111038 w 8708512"/>
              <a:gd name="connsiteY3" fmla="*/ 873881 h 947220"/>
              <a:gd name="connsiteX4" fmla="*/ 0 w 8708512"/>
              <a:gd name="connsiteY4" fmla="*/ 0 h 947220"/>
              <a:gd name="connsiteX0" fmla="*/ 0 w 8708512"/>
              <a:gd name="connsiteY0" fmla="*/ 0 h 941149"/>
              <a:gd name="connsiteX1" fmla="*/ 8708512 w 8708512"/>
              <a:gd name="connsiteY1" fmla="*/ 0 h 941149"/>
              <a:gd name="connsiteX2" fmla="*/ 8708512 w 8708512"/>
              <a:gd name="connsiteY2" fmla="*/ 892838 h 941149"/>
              <a:gd name="connsiteX3" fmla="*/ 111038 w 8708512"/>
              <a:gd name="connsiteY3" fmla="*/ 873881 h 941149"/>
              <a:gd name="connsiteX4" fmla="*/ 0 w 8708512"/>
              <a:gd name="connsiteY4" fmla="*/ 0 h 941149"/>
              <a:gd name="connsiteX0" fmla="*/ 0 w 8708512"/>
              <a:gd name="connsiteY0" fmla="*/ 0 h 924923"/>
              <a:gd name="connsiteX1" fmla="*/ 8708512 w 8708512"/>
              <a:gd name="connsiteY1" fmla="*/ 0 h 924923"/>
              <a:gd name="connsiteX2" fmla="*/ 8708512 w 8708512"/>
              <a:gd name="connsiteY2" fmla="*/ 892838 h 924923"/>
              <a:gd name="connsiteX3" fmla="*/ 111038 w 8708512"/>
              <a:gd name="connsiteY3" fmla="*/ 873881 h 924923"/>
              <a:gd name="connsiteX4" fmla="*/ 0 w 8708512"/>
              <a:gd name="connsiteY4" fmla="*/ 0 h 924923"/>
              <a:gd name="connsiteX0" fmla="*/ 0 w 8708512"/>
              <a:gd name="connsiteY0" fmla="*/ 0 h 892838"/>
              <a:gd name="connsiteX1" fmla="*/ 8708512 w 8708512"/>
              <a:gd name="connsiteY1" fmla="*/ 0 h 892838"/>
              <a:gd name="connsiteX2" fmla="*/ 8708512 w 8708512"/>
              <a:gd name="connsiteY2" fmla="*/ 892838 h 892838"/>
              <a:gd name="connsiteX3" fmla="*/ 111038 w 8708512"/>
              <a:gd name="connsiteY3" fmla="*/ 873881 h 892838"/>
              <a:gd name="connsiteX4" fmla="*/ 0 w 8708512"/>
              <a:gd name="connsiteY4" fmla="*/ 0 h 892838"/>
              <a:gd name="connsiteX0" fmla="*/ 0 w 8708512"/>
              <a:gd name="connsiteY0" fmla="*/ 0 h 892838"/>
              <a:gd name="connsiteX1" fmla="*/ 8708512 w 8708512"/>
              <a:gd name="connsiteY1" fmla="*/ 0 h 892838"/>
              <a:gd name="connsiteX2" fmla="*/ 8708512 w 8708512"/>
              <a:gd name="connsiteY2" fmla="*/ 892838 h 892838"/>
              <a:gd name="connsiteX3" fmla="*/ 111038 w 8708512"/>
              <a:gd name="connsiteY3" fmla="*/ 873881 h 892838"/>
              <a:gd name="connsiteX4" fmla="*/ 0 w 8708512"/>
              <a:gd name="connsiteY4" fmla="*/ 0 h 892838"/>
              <a:gd name="connsiteX0" fmla="*/ 0 w 8708512"/>
              <a:gd name="connsiteY0" fmla="*/ 0 h 892838"/>
              <a:gd name="connsiteX1" fmla="*/ 8708512 w 8708512"/>
              <a:gd name="connsiteY1" fmla="*/ 0 h 892838"/>
              <a:gd name="connsiteX2" fmla="*/ 8708512 w 8708512"/>
              <a:gd name="connsiteY2" fmla="*/ 892838 h 892838"/>
              <a:gd name="connsiteX3" fmla="*/ 111038 w 8708512"/>
              <a:gd name="connsiteY3" fmla="*/ 873881 h 892838"/>
              <a:gd name="connsiteX4" fmla="*/ 0 w 8708512"/>
              <a:gd name="connsiteY4" fmla="*/ 0 h 892838"/>
              <a:gd name="connsiteX0" fmla="*/ 0 w 8708512"/>
              <a:gd name="connsiteY0" fmla="*/ 0 h 912201"/>
              <a:gd name="connsiteX1" fmla="*/ 8708512 w 8708512"/>
              <a:gd name="connsiteY1" fmla="*/ 0 h 912201"/>
              <a:gd name="connsiteX2" fmla="*/ 8708512 w 8708512"/>
              <a:gd name="connsiteY2" fmla="*/ 892838 h 912201"/>
              <a:gd name="connsiteX3" fmla="*/ 111038 w 8708512"/>
              <a:gd name="connsiteY3" fmla="*/ 873881 h 912201"/>
              <a:gd name="connsiteX4" fmla="*/ 0 w 8708512"/>
              <a:gd name="connsiteY4" fmla="*/ 0 h 91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912201">
                <a:moveTo>
                  <a:pt x="0" y="0"/>
                </a:moveTo>
                <a:lnTo>
                  <a:pt x="8708512" y="0"/>
                </a:lnTo>
                <a:lnTo>
                  <a:pt x="8708512" y="892838"/>
                </a:lnTo>
                <a:cubicBezTo>
                  <a:pt x="5859940" y="943175"/>
                  <a:pt x="2976863" y="880200"/>
                  <a:pt x="111038" y="873881"/>
                </a:cubicBezTo>
                <a:cubicBezTo>
                  <a:pt x="-14009" y="745374"/>
                  <a:pt x="31262" y="257461"/>
                  <a:pt x="0" y="0"/>
                </a:cubicBezTo>
                <a:close/>
              </a:path>
            </a:pathLst>
          </a:custGeom>
          <a:solidFill>
            <a:srgbClr val="FFFF99"/>
          </a:solidFill>
          <a:ln w="57150">
            <a:solidFill>
              <a:srgbClr val="BAAD06"/>
            </a:solidFill>
          </a:ln>
        </p:spPr>
        <p:txBody>
          <a:bodyPr wrap="square">
            <a:spAutoFit/>
          </a:bodyPr>
          <a:lstStyle/>
          <a:p>
            <a:pPr marL="914400" indent="-914400">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Plan-IT</a:t>
            </a:r>
            <a:endParaRPr lang="en-US" sz="2400" b="1" dirty="0">
              <a:solidFill>
                <a:srgbClr val="C00000"/>
              </a:solidFill>
              <a:latin typeface="Arial" panose="020B0604020202020204" pitchFamily="34" charset="0"/>
              <a:cs typeface="Arial" panose="020B0604020202020204" pitchFamily="34" charset="0"/>
            </a:endParaRPr>
          </a:p>
          <a:p>
            <a:pPr marL="914400" indent="-914400">
              <a:buClr>
                <a:srgbClr val="C00000"/>
              </a:buClr>
              <a:tabLst>
                <a:tab pos="2420938" algn="l"/>
              </a:tabLst>
            </a:pPr>
            <a:r>
              <a:rPr lang="en-US" sz="2400" b="1" dirty="0">
                <a:solidFill>
                  <a:srgbClr val="000000"/>
                </a:solidFill>
                <a:latin typeface="Arial" panose="020B0604020202020204" pitchFamily="34" charset="0"/>
                <a:cs typeface="Arial" panose="020B0604020202020204" pitchFamily="34" charset="0"/>
              </a:rPr>
              <a:t>7.1.8</a:t>
            </a: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	Take </a:t>
            </a:r>
            <a:r>
              <a:rPr lang="en-US" sz="2400" dirty="0">
                <a:solidFill>
                  <a:srgbClr val="000000"/>
                </a:solidFill>
                <a:latin typeface="Arial" panose="020B0604020202020204" pitchFamily="34" charset="0"/>
                <a:cs typeface="Arial" panose="020B0604020202020204" pitchFamily="34" charset="0"/>
              </a:rPr>
              <a:t>the presentation you prepared in </a:t>
            </a:r>
            <a:r>
              <a:rPr lang="en-US" sz="2400" dirty="0">
                <a:solidFill>
                  <a:srgbClr val="000000"/>
                </a:solidFill>
                <a:latin typeface="Arial" panose="020B0604020202020204" pitchFamily="34" charset="0"/>
                <a:cs typeface="Arial" panose="020B0604020202020204" pitchFamily="34" charset="0"/>
                <a:hlinkClick r:id="rId3" action="ppaction://hlinksldjump"/>
              </a:rPr>
              <a:t>Unit 5 </a:t>
            </a:r>
            <a:r>
              <a:rPr lang="en-US" sz="2400" dirty="0" smtClean="0">
                <a:solidFill>
                  <a:srgbClr val="000000"/>
                </a:solidFill>
                <a:latin typeface="Arial" panose="020B0604020202020204" pitchFamily="34" charset="0"/>
                <a:cs typeface="Arial" panose="020B0604020202020204" pitchFamily="34" charset="0"/>
                <a:hlinkClick r:id="rId3" action="ppaction://hlinksldjump"/>
              </a:rPr>
              <a:t>(slide 20) </a:t>
            </a:r>
            <a:r>
              <a:rPr lang="en-US" sz="2400" dirty="0" smtClean="0">
                <a:solidFill>
                  <a:srgbClr val="000000"/>
                </a:solidFill>
                <a:latin typeface="Arial" panose="020B0604020202020204" pitchFamily="34" charset="0"/>
                <a:cs typeface="Arial" panose="020B0604020202020204" pitchFamily="34" charset="0"/>
              </a:rPr>
              <a:t>about </a:t>
            </a:r>
            <a:r>
              <a:rPr lang="en-US" sz="2400" dirty="0">
                <a:solidFill>
                  <a:srgbClr val="000000"/>
                </a:solidFill>
                <a:latin typeface="Arial" panose="020B0604020202020204" pitchFamily="34" charset="0"/>
                <a:cs typeface="Arial" panose="020B0604020202020204" pitchFamily="34" charset="0"/>
              </a:rPr>
              <a:t>a famous person from the history of computing, and design a </a:t>
            </a:r>
            <a:r>
              <a:rPr lang="en-US" sz="2400" dirty="0" smtClean="0">
                <a:solidFill>
                  <a:srgbClr val="000000"/>
                </a:solidFill>
                <a:latin typeface="Arial" panose="020B0604020202020204" pitchFamily="34" charset="0"/>
                <a:cs typeface="Arial" panose="020B0604020202020204" pitchFamily="34" charset="0"/>
              </a:rPr>
              <a:t>web page </a:t>
            </a:r>
            <a:r>
              <a:rPr lang="en-US" sz="2400" dirty="0">
                <a:solidFill>
                  <a:srgbClr val="000000"/>
                </a:solidFill>
                <a:latin typeface="Arial" panose="020B0604020202020204" pitchFamily="34" charset="0"/>
                <a:cs typeface="Arial" panose="020B0604020202020204" pitchFamily="34" charset="0"/>
              </a:rPr>
              <a:t>containing the information you gathered using all the knowledge you now have about usability, </a:t>
            </a:r>
            <a:r>
              <a:rPr lang="en-US" sz="2400" dirty="0" smtClean="0">
                <a:solidFill>
                  <a:srgbClr val="000000"/>
                </a:solidFill>
                <a:latin typeface="Arial" panose="020B0604020202020204" pitchFamily="34" charset="0"/>
                <a:cs typeface="Arial" panose="020B0604020202020204" pitchFamily="34" charset="0"/>
              </a:rPr>
              <a:t>accessibility and </a:t>
            </a:r>
            <a:r>
              <a:rPr lang="en-US" sz="2400" dirty="0">
                <a:solidFill>
                  <a:srgbClr val="000000"/>
                </a:solidFill>
                <a:latin typeface="Arial" panose="020B0604020202020204" pitchFamily="34" charset="0"/>
                <a:cs typeface="Arial" panose="020B0604020202020204" pitchFamily="34" charset="0"/>
              </a:rPr>
              <a:t>HTML. </a:t>
            </a:r>
            <a:br>
              <a:rPr lang="en-US" sz="2400" dirty="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Your </a:t>
            </a:r>
            <a:r>
              <a:rPr lang="en-US" sz="2400" dirty="0">
                <a:solidFill>
                  <a:srgbClr val="000000"/>
                </a:solidFill>
                <a:latin typeface="Arial" panose="020B0604020202020204" pitchFamily="34" charset="0"/>
                <a:cs typeface="Arial" panose="020B0604020202020204" pitchFamily="34" charset="0"/>
              </a:rPr>
              <a:t>web page should contain at least one </a:t>
            </a:r>
            <a:r>
              <a:rPr lang="en-US" sz="2400" dirty="0" smtClean="0">
                <a:solidFill>
                  <a:srgbClr val="000000"/>
                </a:solidFill>
                <a:latin typeface="Arial" panose="020B0604020202020204" pitchFamily="34" charset="0"/>
                <a:cs typeface="Arial" panose="020B0604020202020204" pitchFamily="34" charset="0"/>
              </a:rPr>
              <a:t>image.</a:t>
            </a:r>
          </a:p>
          <a:p>
            <a:pPr marL="914400" indent="-569913">
              <a:buClr>
                <a:srgbClr val="C00000"/>
              </a:buClr>
              <a:tabLst>
                <a:tab pos="2967038" algn="l"/>
                <a:tab pos="6280150" algn="l"/>
              </a:tabLst>
            </a:pPr>
            <a:r>
              <a:rPr lang="en-US" sz="2200" dirty="0" smtClean="0">
                <a:solidFill>
                  <a:srgbClr val="000000"/>
                </a:solidFill>
                <a:latin typeface="Arial" panose="020B0604020202020204" pitchFamily="34" charset="0"/>
                <a:cs typeface="Arial" panose="020B0604020202020204" pitchFamily="34" charset="0"/>
              </a:rPr>
              <a:t>John </a:t>
            </a:r>
            <a:r>
              <a:rPr lang="en-US" sz="2200" dirty="0">
                <a:solidFill>
                  <a:srgbClr val="000000"/>
                </a:solidFill>
                <a:latin typeface="Arial" panose="020B0604020202020204" pitchFamily="34" charset="0"/>
                <a:cs typeface="Arial" panose="020B0604020202020204" pitchFamily="34" charset="0"/>
              </a:rPr>
              <a:t>Backus 	Grace Hopper Linus 	Titus Torvalds</a:t>
            </a:r>
          </a:p>
          <a:p>
            <a:pPr marL="914400" indent="-569913">
              <a:buClr>
                <a:srgbClr val="C00000"/>
              </a:buClr>
              <a:tabLst>
                <a:tab pos="2967038" algn="l"/>
                <a:tab pos="6280150" algn="l"/>
              </a:tabLst>
            </a:pPr>
            <a:r>
              <a:rPr lang="en-US" sz="2200" dirty="0">
                <a:solidFill>
                  <a:srgbClr val="000000"/>
                </a:solidFill>
                <a:latin typeface="Arial" panose="020B0604020202020204" pitchFamily="34" charset="0"/>
                <a:cs typeface="Arial" panose="020B0604020202020204" pitchFamily="34" charset="0"/>
              </a:rPr>
              <a:t>Alan Turing	John Von Neumann 	Tim </a:t>
            </a:r>
            <a:r>
              <a:rPr lang="en-US" sz="2200" dirty="0" smtClean="0">
                <a:solidFill>
                  <a:srgbClr val="000000"/>
                </a:solidFill>
                <a:latin typeface="Arial" panose="020B0604020202020204" pitchFamily="34" charset="0"/>
                <a:cs typeface="Arial" panose="020B0604020202020204" pitchFamily="34" charset="0"/>
              </a:rPr>
              <a:t>Berners-Lee</a:t>
            </a:r>
          </a:p>
          <a:p>
            <a:pPr marL="914400" indent="-569913">
              <a:buClr>
                <a:srgbClr val="C00000"/>
              </a:buClr>
              <a:tabLst>
                <a:tab pos="2967038" algn="l"/>
                <a:tab pos="6280150" algn="l"/>
              </a:tabLst>
            </a:pPr>
            <a:r>
              <a:rPr lang="en-US" sz="2200" dirty="0" smtClean="0">
                <a:solidFill>
                  <a:srgbClr val="000000"/>
                </a:solidFill>
                <a:latin typeface="Arial" panose="020B0604020202020204" pitchFamily="34" charset="0"/>
                <a:cs typeface="Arial" panose="020B0604020202020204" pitchFamily="34" charset="0"/>
              </a:rPr>
              <a:t>George </a:t>
            </a:r>
            <a:r>
              <a:rPr lang="en-US" sz="2200" dirty="0">
                <a:solidFill>
                  <a:srgbClr val="000000"/>
                </a:solidFill>
                <a:latin typeface="Arial" panose="020B0604020202020204" pitchFamily="34" charset="0"/>
                <a:cs typeface="Arial" panose="020B0604020202020204" pitchFamily="34" charset="0"/>
              </a:rPr>
              <a:t>Boole 	Brian Wilson Kernighan 	Steve Jobs</a:t>
            </a:r>
          </a:p>
          <a:p>
            <a:pPr marL="914400" indent="-569913">
              <a:buClr>
                <a:srgbClr val="C00000"/>
              </a:buClr>
              <a:tabLst>
                <a:tab pos="2967038" algn="l"/>
                <a:tab pos="6280150" algn="l"/>
              </a:tabLst>
            </a:pPr>
            <a:r>
              <a:rPr lang="en-US" sz="2200" dirty="0">
                <a:solidFill>
                  <a:srgbClr val="000000"/>
                </a:solidFill>
                <a:latin typeface="Arial" panose="020B0604020202020204" pitchFamily="34" charset="0"/>
                <a:cs typeface="Arial" panose="020B0604020202020204" pitchFamily="34" charset="0"/>
              </a:rPr>
              <a:t>Kathleen Booth 	Peter </a:t>
            </a:r>
            <a:r>
              <a:rPr lang="en-US" sz="2200" dirty="0" err="1">
                <a:solidFill>
                  <a:srgbClr val="000000"/>
                </a:solidFill>
                <a:latin typeface="Arial" panose="020B0604020202020204" pitchFamily="34" charset="0"/>
                <a:cs typeface="Arial" panose="020B0604020202020204" pitchFamily="34" charset="0"/>
              </a:rPr>
              <a:t>Naur</a:t>
            </a:r>
            <a:r>
              <a:rPr lang="en-US" sz="2200" dirty="0">
                <a:solidFill>
                  <a:srgbClr val="000000"/>
                </a:solidFill>
                <a:latin typeface="Arial" panose="020B0604020202020204" pitchFamily="34" charset="0"/>
                <a:cs typeface="Arial" panose="020B0604020202020204" pitchFamily="34" charset="0"/>
              </a:rPr>
              <a:t> 	Maurice Wilkes</a:t>
            </a:r>
          </a:p>
          <a:p>
            <a:pPr marL="914400" indent="-569913">
              <a:buClr>
                <a:srgbClr val="C00000"/>
              </a:buClr>
              <a:tabLst>
                <a:tab pos="2967038" algn="l"/>
                <a:tab pos="6280150" algn="l"/>
              </a:tabLst>
            </a:pPr>
            <a:r>
              <a:rPr lang="en-US" sz="2200" dirty="0">
                <a:solidFill>
                  <a:srgbClr val="000000"/>
                </a:solidFill>
                <a:latin typeface="Arial" panose="020B0604020202020204" pitchFamily="34" charset="0"/>
                <a:cs typeface="Arial" panose="020B0604020202020204" pitchFamily="34" charset="0"/>
              </a:rPr>
              <a:t>Seymour Cray 	Dennis Ritchie 	Sophie Wilson</a:t>
            </a:r>
          </a:p>
          <a:p>
            <a:pPr marL="914400" indent="-569913">
              <a:buClr>
                <a:srgbClr val="C00000"/>
              </a:buClr>
              <a:tabLst>
                <a:tab pos="2967038" algn="l"/>
                <a:tab pos="6280150" algn="l"/>
              </a:tabLst>
            </a:pPr>
            <a:r>
              <a:rPr lang="en-US" sz="2200" dirty="0" err="1">
                <a:solidFill>
                  <a:srgbClr val="000000"/>
                </a:solidFill>
                <a:latin typeface="Arial" panose="020B0604020202020204" pitchFamily="34" charset="0"/>
                <a:cs typeface="Arial" panose="020B0604020202020204" pitchFamily="34" charset="0"/>
              </a:rPr>
              <a:t>Edsger</a:t>
            </a:r>
            <a:r>
              <a:rPr lang="en-US" sz="2200" dirty="0">
                <a:solidFill>
                  <a:srgbClr val="000000"/>
                </a:solidFill>
                <a:latin typeface="Arial" panose="020B0604020202020204" pitchFamily="34" charset="0"/>
                <a:cs typeface="Arial" panose="020B0604020202020204" pitchFamily="34" charset="0"/>
              </a:rPr>
              <a:t> Dijkstra 	Jean </a:t>
            </a:r>
            <a:r>
              <a:rPr lang="en-US" sz="2200" dirty="0" err="1">
                <a:solidFill>
                  <a:srgbClr val="000000"/>
                </a:solidFill>
                <a:latin typeface="Arial" panose="020B0604020202020204" pitchFamily="34" charset="0"/>
                <a:cs typeface="Arial" panose="020B0604020202020204" pitchFamily="34" charset="0"/>
              </a:rPr>
              <a:t>Sammet</a:t>
            </a:r>
            <a:r>
              <a:rPr lang="en-US" sz="2200" dirty="0">
                <a:solidFill>
                  <a:srgbClr val="000000"/>
                </a:solidFill>
                <a:latin typeface="Arial" panose="020B0604020202020204" pitchFamily="34" charset="0"/>
                <a:cs typeface="Arial" panose="020B0604020202020204" pitchFamily="34" charset="0"/>
              </a:rPr>
              <a:t> 	Jeanette Wing</a:t>
            </a:r>
          </a:p>
          <a:p>
            <a:pPr marL="914400" indent="-569913">
              <a:buClr>
                <a:srgbClr val="C00000"/>
              </a:buClr>
              <a:tabLst>
                <a:tab pos="2967038" algn="l"/>
                <a:tab pos="6280150" algn="l"/>
              </a:tabLst>
            </a:pPr>
            <a:r>
              <a:rPr lang="en-US" sz="2200" dirty="0">
                <a:solidFill>
                  <a:srgbClr val="000000"/>
                </a:solidFill>
                <a:latin typeface="Arial" panose="020B0604020202020204" pitchFamily="34" charset="0"/>
                <a:cs typeface="Arial" panose="020B0604020202020204" pitchFamily="34" charset="0"/>
              </a:rPr>
              <a:t>Stephen </a:t>
            </a:r>
            <a:r>
              <a:rPr lang="en-US" sz="2200" dirty="0" err="1">
                <a:solidFill>
                  <a:srgbClr val="000000"/>
                </a:solidFill>
                <a:latin typeface="Arial" panose="020B0604020202020204" pitchFamily="34" charset="0"/>
                <a:cs typeface="Arial" panose="020B0604020202020204" pitchFamily="34" charset="0"/>
              </a:rPr>
              <a:t>Furber</a:t>
            </a:r>
            <a:r>
              <a:rPr lang="en-US" sz="2200" dirty="0">
                <a:solidFill>
                  <a:srgbClr val="000000"/>
                </a:solidFill>
                <a:latin typeface="Arial" panose="020B0604020202020204" pitchFamily="34" charset="0"/>
                <a:cs typeface="Arial" panose="020B0604020202020204" pitchFamily="34" charset="0"/>
              </a:rPr>
              <a:t> 	Claude Shannon 	</a:t>
            </a:r>
            <a:r>
              <a:rPr lang="en-US" sz="2200" dirty="0" err="1">
                <a:solidFill>
                  <a:srgbClr val="000000"/>
                </a:solidFill>
                <a:latin typeface="Arial" panose="020B0604020202020204" pitchFamily="34" charset="0"/>
                <a:cs typeface="Arial" panose="020B0604020202020204" pitchFamily="34" charset="0"/>
              </a:rPr>
              <a:t>Niklaus</a:t>
            </a:r>
            <a:r>
              <a:rPr lang="en-US" sz="2200" dirty="0">
                <a:solidFill>
                  <a:srgbClr val="000000"/>
                </a:solidFill>
                <a:latin typeface="Arial" panose="020B0604020202020204" pitchFamily="34" charset="0"/>
                <a:cs typeface="Arial" panose="020B0604020202020204" pitchFamily="34" charset="0"/>
              </a:rPr>
              <a:t> Wirth</a:t>
            </a:r>
          </a:p>
          <a:p>
            <a:pPr marL="914400" indent="-569913">
              <a:buClr>
                <a:srgbClr val="C00000"/>
              </a:buClr>
              <a:tabLst>
                <a:tab pos="2967038" algn="l"/>
                <a:tab pos="6280150" algn="l"/>
              </a:tabLst>
            </a:pPr>
            <a:r>
              <a:rPr lang="en-US" sz="2200" dirty="0">
                <a:solidFill>
                  <a:srgbClr val="000000"/>
                </a:solidFill>
                <a:latin typeface="Arial" panose="020B0604020202020204" pitchFamily="34" charset="0"/>
                <a:cs typeface="Arial" panose="020B0604020202020204" pitchFamily="34" charset="0"/>
              </a:rPr>
              <a:t>Bill Gates 	Stephanie ‘Steve’ Shirley </a:t>
            </a:r>
            <a:r>
              <a:rPr lang="en-US" sz="2200" dirty="0" smtClean="0">
                <a:solidFill>
                  <a:srgbClr val="000000"/>
                </a:solidFill>
                <a:latin typeface="Arial" panose="020B0604020202020204" pitchFamily="34" charset="0"/>
                <a:cs typeface="Arial" panose="020B0604020202020204" pitchFamily="34" charset="0"/>
              </a:rPr>
              <a:t>	Steve </a:t>
            </a:r>
            <a:r>
              <a:rPr lang="en-US" sz="2200" dirty="0">
                <a:solidFill>
                  <a:srgbClr val="000000"/>
                </a:solidFill>
                <a:latin typeface="Arial" panose="020B0604020202020204" pitchFamily="34" charset="0"/>
                <a:cs typeface="Arial" panose="020B0604020202020204" pitchFamily="34" charset="0"/>
              </a:rPr>
              <a:t>Wozniak</a:t>
            </a:r>
          </a:p>
          <a:p>
            <a:pPr marL="914400" indent="-569913">
              <a:buClr>
                <a:srgbClr val="C00000"/>
              </a:buClr>
              <a:tabLst>
                <a:tab pos="2967038" algn="l"/>
                <a:tab pos="6280150" algn="l"/>
              </a:tabLst>
            </a:pPr>
            <a:endParaRPr lang="en-GB" sz="2200" b="1"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497372">
            <a:off x="8630266" y="967217"/>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
        <p:nvSpPr>
          <p:cNvPr id="2" name="Rectangle 1"/>
          <p:cNvSpPr/>
          <p:nvPr/>
        </p:nvSpPr>
        <p:spPr>
          <a:xfrm>
            <a:off x="158327" y="4221088"/>
            <a:ext cx="8708511" cy="369332"/>
          </a:xfrm>
          <a:prstGeom prst="rect">
            <a:avLst/>
          </a:prstGeom>
        </p:spPr>
        <p:txBody>
          <a:bodyPr wrap="square">
            <a:spAutoFit/>
          </a:bodyPr>
          <a:lstStyle/>
          <a:p>
            <a:pPr marL="741363">
              <a:buClr>
                <a:srgbClr val="C00000"/>
              </a:buClr>
              <a:tabLst>
                <a:tab pos="2967038" algn="l"/>
                <a:tab pos="5951538" algn="l"/>
              </a:tabLst>
            </a:pPr>
            <a:endParaRPr lang="en-US"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8402577"/>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US" sz="3600" dirty="0" smtClean="0"/>
              <a:t>7.2 – Making Your Web Page</a:t>
            </a:r>
            <a:endParaRPr lang="en-GB" sz="3600" b="1" dirty="0" smtClean="0"/>
          </a:p>
        </p:txBody>
      </p:sp>
      <p:pic>
        <p:nvPicPr>
          <p:cNvPr id="5122" name="Picture 2" descr="https://webby-gallery-production.s3.amazonaws.com/uploads/asset/image/13796/3000000000006523.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1" y="1124744"/>
            <a:ext cx="8705697" cy="44644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51519" y="5805264"/>
            <a:ext cx="8640961" cy="830997"/>
          </a:xfrm>
          <a:prstGeom prst="rect">
            <a:avLst/>
          </a:prstGeom>
          <a:noFill/>
        </p:spPr>
        <p:txBody>
          <a:bodyPr wrap="square" lIns="45720" rIns="45720" rtlCol="0">
            <a:spAutoFit/>
          </a:bodyPr>
          <a:lstStyle/>
          <a:p>
            <a:pPr indent="344488">
              <a:buClr>
                <a:srgbClr val="C00000"/>
              </a:buClr>
              <a:buSzPct val="80000"/>
              <a:buFont typeface="Arial" panose="020B0604020202020204" pitchFamily="34" charset="0"/>
              <a:buChar char="▲"/>
            </a:pPr>
            <a:r>
              <a:rPr lang="en-US" sz="2400" dirty="0" err="1" smtClean="0"/>
              <a:t>Gamespot</a:t>
            </a:r>
            <a:r>
              <a:rPr lang="en-US" sz="2400" dirty="0" smtClean="0"/>
              <a:t> won the prestigious Webby Award (</a:t>
            </a:r>
            <a:r>
              <a:rPr lang="en-US" sz="2400" dirty="0" smtClean="0">
                <a:hlinkClick r:id="rId5"/>
              </a:rPr>
              <a:t>www.webbyawards.com</a:t>
            </a:r>
            <a:r>
              <a:rPr lang="en-US" sz="2400" dirty="0" smtClean="0"/>
              <a:t>) for its design and content in 2013</a:t>
            </a:r>
          </a:p>
        </p:txBody>
      </p:sp>
    </p:spTree>
    <p:extLst>
      <p:ext uri="{BB962C8B-B14F-4D97-AF65-F5344CB8AC3E}">
        <p14:creationId xmlns:p14="http://schemas.microsoft.com/office/powerpoint/2010/main" val="2383381120"/>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95708"/>
            <a:ext cx="8712967" cy="5669244"/>
          </a:xfrm>
          <a:prstGeom prst="rect">
            <a:avLst/>
          </a:prstGeom>
        </p:spPr>
        <p:txBody>
          <a:bodyPr wrap="square">
            <a:spAutoFit/>
          </a:bodyPr>
          <a:lstStyle/>
          <a:p>
            <a:pPr>
              <a:buClr>
                <a:srgbClr val="0070C0"/>
              </a:buClr>
              <a:buSzPct val="80000"/>
            </a:pPr>
            <a:r>
              <a:rPr lang="en-US" sz="1880" b="1" dirty="0" smtClean="0">
                <a:solidFill>
                  <a:srgbClr val="C00000"/>
                </a:solidFill>
              </a:rPr>
              <a:t>HTML</a:t>
            </a:r>
            <a:endParaRPr lang="en-US" sz="1880" b="1" dirty="0">
              <a:solidFill>
                <a:srgbClr val="C00000"/>
              </a:solidFill>
            </a:endParaRPr>
          </a:p>
          <a:p>
            <a:pPr marL="344488" indent="-344488">
              <a:buClr>
                <a:srgbClr val="0070C0"/>
              </a:buClr>
              <a:buSzPct val="80000"/>
              <a:buFont typeface="Arial" panose="020B0604020202020204" pitchFamily="34" charset="0"/>
              <a:buChar char="►"/>
            </a:pPr>
            <a:r>
              <a:rPr lang="en-US" sz="1880" dirty="0"/>
              <a:t>Making a beautiful web page starts with beautiful code. Here is an example</a:t>
            </a:r>
            <a:r>
              <a:rPr lang="en-US" sz="1880" dirty="0" smtClean="0"/>
              <a:t>:</a:t>
            </a:r>
          </a:p>
          <a:p>
            <a:pPr marL="344488" indent="-344488">
              <a:buClr>
                <a:srgbClr val="0070C0"/>
              </a:buClr>
              <a:buSzPct val="80000"/>
              <a:buFont typeface="Arial" panose="020B0604020202020204" pitchFamily="34" charset="0"/>
              <a:buChar char="►"/>
            </a:pPr>
            <a:endParaRPr lang="en-US" sz="1880" dirty="0"/>
          </a:p>
          <a:p>
            <a:pPr marL="344488" indent="-344488">
              <a:buClr>
                <a:srgbClr val="0070C0"/>
              </a:buClr>
              <a:buSzPct val="80000"/>
              <a:buFont typeface="Arial" panose="020B0604020202020204" pitchFamily="34" charset="0"/>
              <a:buChar char="►"/>
            </a:pPr>
            <a:endParaRPr lang="en-US" sz="1880" dirty="0" smtClean="0"/>
          </a:p>
          <a:p>
            <a:pPr marL="344488" indent="-344488">
              <a:buClr>
                <a:srgbClr val="0070C0"/>
              </a:buClr>
              <a:buSzPct val="80000"/>
              <a:buFont typeface="Arial" panose="020B0604020202020204" pitchFamily="34" charset="0"/>
              <a:buChar char="►"/>
            </a:pPr>
            <a:endParaRPr lang="en-US" sz="1880" dirty="0"/>
          </a:p>
          <a:p>
            <a:pPr marL="344488" indent="-344488">
              <a:buClr>
                <a:srgbClr val="0070C0"/>
              </a:buClr>
              <a:buSzPct val="80000"/>
              <a:buFont typeface="Arial" panose="020B0604020202020204" pitchFamily="34" charset="0"/>
              <a:buChar char="►"/>
            </a:pPr>
            <a:endParaRPr lang="en-US" sz="1880" dirty="0" smtClean="0"/>
          </a:p>
          <a:p>
            <a:pPr marL="344488" indent="-344488">
              <a:buClr>
                <a:srgbClr val="0070C0"/>
              </a:buClr>
              <a:buSzPct val="80000"/>
              <a:buFont typeface="Arial" panose="020B0604020202020204" pitchFamily="34" charset="0"/>
              <a:buChar char="►"/>
            </a:pPr>
            <a:endParaRPr lang="en-US" sz="1880" dirty="0"/>
          </a:p>
          <a:p>
            <a:pPr marL="344488" indent="-344488">
              <a:buClr>
                <a:srgbClr val="0070C0"/>
              </a:buClr>
              <a:buSzPct val="80000"/>
              <a:buFont typeface="Arial" panose="020B0604020202020204" pitchFamily="34" charset="0"/>
              <a:buChar char="►"/>
            </a:pPr>
            <a:endParaRPr lang="en-US" sz="1880" dirty="0" smtClean="0"/>
          </a:p>
          <a:p>
            <a:pPr marL="344488" indent="-344488">
              <a:buClr>
                <a:srgbClr val="0070C0"/>
              </a:buClr>
              <a:buSzPct val="80000"/>
              <a:buFont typeface="Arial" panose="020B0604020202020204" pitchFamily="34" charset="0"/>
              <a:buChar char="►"/>
            </a:pPr>
            <a:endParaRPr lang="en-US" sz="1880" dirty="0"/>
          </a:p>
          <a:p>
            <a:pPr marL="344488" indent="-344488">
              <a:buClr>
                <a:srgbClr val="0070C0"/>
              </a:buClr>
              <a:buSzPct val="80000"/>
              <a:buFont typeface="Arial" panose="020B0604020202020204" pitchFamily="34" charset="0"/>
              <a:buChar char="►"/>
            </a:pPr>
            <a:endParaRPr lang="en-US" sz="1880" dirty="0" smtClean="0"/>
          </a:p>
          <a:p>
            <a:pPr marL="344488" indent="-344488">
              <a:buClr>
                <a:srgbClr val="0070C0"/>
              </a:buClr>
              <a:buSzPct val="80000"/>
              <a:buFont typeface="Arial" panose="020B0604020202020204" pitchFamily="34" charset="0"/>
              <a:buChar char="►"/>
            </a:pPr>
            <a:endParaRPr lang="en-US" sz="1880" dirty="0"/>
          </a:p>
          <a:p>
            <a:pPr marL="344488" indent="-344488">
              <a:buClr>
                <a:srgbClr val="0070C0"/>
              </a:buClr>
              <a:buSzPct val="80000"/>
              <a:buFont typeface="Arial" panose="020B0604020202020204" pitchFamily="34" charset="0"/>
              <a:buChar char="►"/>
            </a:pPr>
            <a:endParaRPr lang="en-US" sz="1880" dirty="0" smtClean="0"/>
          </a:p>
          <a:p>
            <a:pPr marL="344488" indent="-344488">
              <a:buClr>
                <a:srgbClr val="0070C0"/>
              </a:buClr>
              <a:buSzPct val="80000"/>
              <a:buFont typeface="Arial" panose="020B0604020202020204" pitchFamily="34" charset="0"/>
              <a:buChar char="►"/>
            </a:pPr>
            <a:endParaRPr lang="en-US" sz="1880" dirty="0"/>
          </a:p>
          <a:p>
            <a:pPr marL="344488" indent="-344488">
              <a:buClr>
                <a:srgbClr val="0070C0"/>
              </a:buClr>
              <a:buSzPct val="80000"/>
              <a:buFont typeface="Arial" panose="020B0604020202020204" pitchFamily="34" charset="0"/>
              <a:buChar char="►"/>
            </a:pPr>
            <a:endParaRPr lang="en-US" sz="1880" dirty="0" smtClean="0"/>
          </a:p>
          <a:p>
            <a:pPr marL="344488" indent="-344488">
              <a:buClr>
                <a:srgbClr val="0070C0"/>
              </a:buClr>
              <a:buSzPct val="80000"/>
              <a:buFont typeface="Arial" panose="020B0604020202020204" pitchFamily="34" charset="0"/>
              <a:buChar char="►"/>
            </a:pPr>
            <a:endParaRPr lang="en-US" sz="1880" dirty="0"/>
          </a:p>
          <a:p>
            <a:pPr>
              <a:buClr>
                <a:srgbClr val="0070C0"/>
              </a:buClr>
              <a:buSzPct val="80000"/>
            </a:pPr>
            <a:endParaRPr lang="en-US" sz="2400" dirty="0"/>
          </a:p>
          <a:p>
            <a:pPr marL="344488" indent="-344488">
              <a:buClr>
                <a:srgbClr val="0070C0"/>
              </a:buClr>
              <a:buSzPct val="80000"/>
              <a:buFont typeface="Arial" panose="020B0604020202020204" pitchFamily="34" charset="0"/>
              <a:buChar char="►"/>
            </a:pPr>
            <a:r>
              <a:rPr lang="en-US" sz="1880" dirty="0"/>
              <a:t>HTML was designed to be read by computers and by people, and you can see straight away that the title of the web </a:t>
            </a:r>
            <a:r>
              <a:rPr lang="en-US" sz="1880" dirty="0" smtClean="0"/>
              <a:t>page coded </a:t>
            </a:r>
            <a:r>
              <a:rPr lang="en-US" sz="1880" dirty="0"/>
              <a:t>above is ‘My Awesome Web Page’ and the content is ‘Make something amazing for the web’.</a:t>
            </a:r>
          </a:p>
        </p:txBody>
      </p:sp>
      <p:sp>
        <p:nvSpPr>
          <p:cNvPr id="9" name="Title 1"/>
          <p:cNvSpPr>
            <a:spLocks noGrp="1"/>
          </p:cNvSpPr>
          <p:nvPr>
            <p:ph type="title"/>
          </p:nvPr>
        </p:nvSpPr>
        <p:spPr>
          <a:xfrm>
            <a:off x="107504" y="44624"/>
            <a:ext cx="7632848" cy="625434"/>
          </a:xfrm>
        </p:spPr>
        <p:txBody>
          <a:bodyPr>
            <a:noAutofit/>
          </a:bodyPr>
          <a:lstStyle/>
          <a:p>
            <a:r>
              <a:rPr lang="en-US" sz="3600" dirty="0" smtClean="0"/>
              <a:t>7.2 – Making Your Web Page</a:t>
            </a:r>
            <a:endParaRPr lang="en-GB" sz="36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3538" t="16384" r="5113" b="5178"/>
          <a:stretch/>
        </p:blipFill>
        <p:spPr>
          <a:xfrm>
            <a:off x="395536" y="1738053"/>
            <a:ext cx="8424936" cy="4067211"/>
          </a:xfrm>
          <a:prstGeom prst="rect">
            <a:avLst/>
          </a:prstGeom>
        </p:spPr>
      </p:pic>
    </p:spTree>
    <p:extLst>
      <p:ext uri="{BB962C8B-B14F-4D97-AF65-F5344CB8AC3E}">
        <p14:creationId xmlns:p14="http://schemas.microsoft.com/office/powerpoint/2010/main" val="1735988557"/>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95708"/>
            <a:ext cx="8712967" cy="1200329"/>
          </a:xfrm>
          <a:prstGeom prst="rect">
            <a:avLst/>
          </a:prstGeom>
        </p:spPr>
        <p:txBody>
          <a:bodyPr wrap="square">
            <a:spAutoFit/>
          </a:bodyPr>
          <a:lstStyle/>
          <a:p>
            <a:pPr>
              <a:buClr>
                <a:srgbClr val="0070C0"/>
              </a:buClr>
              <a:buSzPct val="80000"/>
            </a:pPr>
            <a:r>
              <a:rPr lang="en-US" sz="2400" b="1" dirty="0" smtClean="0">
                <a:solidFill>
                  <a:srgbClr val="C00000"/>
                </a:solidFill>
              </a:rPr>
              <a:t>HTML</a:t>
            </a:r>
            <a:endParaRPr lang="en-US" sz="2400" b="1" dirty="0">
              <a:solidFill>
                <a:srgbClr val="C00000"/>
              </a:solidFill>
            </a:endParaRPr>
          </a:p>
          <a:p>
            <a:pPr marL="344488" indent="-344488">
              <a:buClr>
                <a:srgbClr val="0070C0"/>
              </a:buClr>
              <a:buSzPct val="80000"/>
              <a:buFont typeface="Arial" panose="020B0604020202020204" pitchFamily="34" charset="0"/>
              <a:buChar char="►"/>
            </a:pPr>
            <a:r>
              <a:rPr lang="en-US" sz="2400" dirty="0"/>
              <a:t>You can give each element on your web page a border. In this example, the paragraph is given a border:</a:t>
            </a:r>
          </a:p>
        </p:txBody>
      </p:sp>
      <p:sp>
        <p:nvSpPr>
          <p:cNvPr id="9" name="Title 1"/>
          <p:cNvSpPr>
            <a:spLocks noGrp="1"/>
          </p:cNvSpPr>
          <p:nvPr>
            <p:ph type="title"/>
          </p:nvPr>
        </p:nvSpPr>
        <p:spPr>
          <a:xfrm>
            <a:off x="107504" y="44624"/>
            <a:ext cx="7632848" cy="625434"/>
          </a:xfrm>
        </p:spPr>
        <p:txBody>
          <a:bodyPr>
            <a:noAutofit/>
          </a:bodyPr>
          <a:lstStyle/>
          <a:p>
            <a:r>
              <a:rPr lang="en-US" sz="3600" dirty="0" smtClean="0"/>
              <a:t>7.2 – Making Your Web Page</a:t>
            </a:r>
            <a:endParaRPr lang="en-GB" sz="3600" b="1" dirty="0" smtClean="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39519" y="4725144"/>
            <a:ext cx="8652961" cy="1512168"/>
          </a:xfrm>
          <a:prstGeom prst="rect">
            <a:avLst/>
          </a:prstGeom>
        </p:spPr>
      </p:pic>
      <p:sp>
        <p:nvSpPr>
          <p:cNvPr id="6" name="Rectangle 5"/>
          <p:cNvSpPr/>
          <p:nvPr/>
        </p:nvSpPr>
        <p:spPr>
          <a:xfrm>
            <a:off x="1763688" y="4077072"/>
            <a:ext cx="5616624" cy="615553"/>
          </a:xfrm>
          <a:prstGeom prst="rect">
            <a:avLst/>
          </a:prstGeom>
          <a:solidFill>
            <a:schemeClr val="accent6">
              <a:lumMod val="40000"/>
              <a:lumOff val="60000"/>
            </a:schemeClr>
          </a:solidFill>
        </p:spPr>
        <p:txBody>
          <a:bodyPr wrap="square" lIns="0" tIns="91440" rIns="0" bIns="91440">
            <a:spAutoFit/>
          </a:bodyPr>
          <a:lstStyle/>
          <a:p>
            <a:pPr algn="ctr">
              <a:buClr>
                <a:srgbClr val="0070C0"/>
              </a:buClr>
              <a:buSzPct val="80000"/>
            </a:pPr>
            <a:r>
              <a:rPr lang="en-US" sz="2800" b="1" dirty="0" smtClean="0"/>
              <a:t>&lt;p style=</a:t>
            </a:r>
            <a:r>
              <a:rPr lang="en-US" sz="2800" dirty="0" smtClean="0"/>
              <a:t>“border:5px dotted red”</a:t>
            </a:r>
            <a:r>
              <a:rPr lang="en-US" sz="2800" b="1" dirty="0" smtClean="0"/>
              <a:t>&gt;</a:t>
            </a:r>
            <a:endParaRPr lang="en-US" sz="2800" b="1" dirty="0"/>
          </a:p>
        </p:txBody>
      </p:sp>
      <p:sp>
        <p:nvSpPr>
          <p:cNvPr id="4" name="Rounded Rectangular Callout 3"/>
          <p:cNvSpPr/>
          <p:nvPr/>
        </p:nvSpPr>
        <p:spPr>
          <a:xfrm>
            <a:off x="5119463" y="2617333"/>
            <a:ext cx="3744416" cy="968220"/>
          </a:xfrm>
          <a:prstGeom prst="wedgeRoundRectCallout">
            <a:avLst>
              <a:gd name="adj1" fmla="val -10864"/>
              <a:gd name="adj2" fmla="val 108164"/>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Arial" panose="020B0604020202020204" pitchFamily="34" charset="0"/>
                <a:cs typeface="Arial" panose="020B0604020202020204" pitchFamily="34" charset="0"/>
              </a:rPr>
              <a:t>This is where you note the colour of the border using one of the HTML </a:t>
            </a:r>
            <a:r>
              <a:rPr lang="en-US" sz="2000" dirty="0" err="1" smtClean="0">
                <a:solidFill>
                  <a:schemeClr val="tx1"/>
                </a:solidFill>
                <a:latin typeface="Arial" panose="020B0604020202020204" pitchFamily="34" charset="0"/>
                <a:cs typeface="Arial" panose="020B0604020202020204" pitchFamily="34" charset="0"/>
              </a:rPr>
              <a:t>colours</a:t>
            </a:r>
            <a:r>
              <a:rPr lang="en-US" sz="2000" dirty="0" smtClean="0">
                <a:solidFill>
                  <a:schemeClr val="tx1"/>
                </a:solidFill>
                <a:latin typeface="Arial" panose="020B0604020202020204" pitchFamily="34" charset="0"/>
                <a:cs typeface="Arial" panose="020B0604020202020204" pitchFamily="34" charset="0"/>
              </a:rPr>
              <a:t>.</a:t>
            </a:r>
            <a:endParaRPr lang="en-US" sz="2000" dirty="0">
              <a:solidFill>
                <a:schemeClr val="tx1"/>
              </a:solidFill>
              <a:latin typeface="Arial" panose="020B0604020202020204" pitchFamily="34" charset="0"/>
              <a:cs typeface="Arial" panose="020B0604020202020204" pitchFamily="34" charset="0"/>
            </a:endParaRPr>
          </a:p>
        </p:txBody>
      </p:sp>
      <p:sp>
        <p:nvSpPr>
          <p:cNvPr id="8" name="Rounded Rectangular Callout 7"/>
          <p:cNvSpPr/>
          <p:nvPr/>
        </p:nvSpPr>
        <p:spPr>
          <a:xfrm>
            <a:off x="395536" y="2708920"/>
            <a:ext cx="4464496" cy="720080"/>
          </a:xfrm>
          <a:prstGeom prst="wedgeRoundRectCallout">
            <a:avLst>
              <a:gd name="adj1" fmla="val 45023"/>
              <a:gd name="adj2" fmla="val 149882"/>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Arial" panose="020B0604020202020204" pitchFamily="34" charset="0"/>
                <a:cs typeface="Arial" panose="020B0604020202020204" pitchFamily="34" charset="0"/>
              </a:rPr>
              <a:t>This is where you note the thickness of the border in pixels.</a:t>
            </a:r>
            <a:endParaRPr 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7570942"/>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95708"/>
            <a:ext cx="8712967" cy="461665"/>
          </a:xfrm>
          <a:prstGeom prst="rect">
            <a:avLst/>
          </a:prstGeom>
        </p:spPr>
        <p:txBody>
          <a:bodyPr wrap="square">
            <a:spAutoFit/>
          </a:bodyPr>
          <a:lstStyle/>
          <a:p>
            <a:pPr>
              <a:buClr>
                <a:srgbClr val="0070C0"/>
              </a:buClr>
              <a:buSzPct val="80000"/>
            </a:pPr>
            <a:r>
              <a:rPr lang="en-US" sz="2400" b="1" dirty="0" smtClean="0">
                <a:solidFill>
                  <a:srgbClr val="C00000"/>
                </a:solidFill>
              </a:rPr>
              <a:t>HTML</a:t>
            </a:r>
            <a:endParaRPr lang="en-US" sz="2400" b="1" dirty="0">
              <a:solidFill>
                <a:srgbClr val="C00000"/>
              </a:solidFill>
            </a:endParaRPr>
          </a:p>
        </p:txBody>
      </p:sp>
      <p:sp>
        <p:nvSpPr>
          <p:cNvPr id="9" name="Title 1"/>
          <p:cNvSpPr>
            <a:spLocks noGrp="1"/>
          </p:cNvSpPr>
          <p:nvPr>
            <p:ph type="title"/>
          </p:nvPr>
        </p:nvSpPr>
        <p:spPr>
          <a:xfrm>
            <a:off x="107504" y="44624"/>
            <a:ext cx="7632848" cy="625434"/>
          </a:xfrm>
        </p:spPr>
        <p:txBody>
          <a:bodyPr>
            <a:noAutofit/>
          </a:bodyPr>
          <a:lstStyle/>
          <a:p>
            <a:r>
              <a:rPr lang="en-US" sz="3600" dirty="0" smtClean="0"/>
              <a:t>7.2 – Making Your Web Page</a:t>
            </a:r>
            <a:endParaRPr lang="en-GB" sz="36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2750" t="16384" r="14563" b="9380"/>
          <a:stretch/>
        </p:blipFill>
        <p:spPr>
          <a:xfrm>
            <a:off x="198307" y="1577032"/>
            <a:ext cx="8694172" cy="4620209"/>
          </a:xfrm>
          <a:prstGeom prst="rect">
            <a:avLst/>
          </a:prstGeom>
        </p:spPr>
      </p:pic>
      <p:sp>
        <p:nvSpPr>
          <p:cNvPr id="10" name="TextBox 9"/>
          <p:cNvSpPr txBox="1"/>
          <p:nvPr/>
        </p:nvSpPr>
        <p:spPr>
          <a:xfrm>
            <a:off x="323528" y="6269250"/>
            <a:ext cx="8415595" cy="400110"/>
          </a:xfrm>
          <a:prstGeom prst="rect">
            <a:avLst/>
          </a:prstGeom>
          <a:noFill/>
        </p:spPr>
        <p:txBody>
          <a:bodyPr wrap="square" lIns="45720" rIns="45720" rtlCol="0">
            <a:spAutoFit/>
          </a:bodyPr>
          <a:lstStyle/>
          <a:p>
            <a:pPr indent="344488">
              <a:buClr>
                <a:srgbClr val="C00000"/>
              </a:buClr>
              <a:buSzPct val="80000"/>
              <a:buFont typeface="Arial" panose="020B0604020202020204" pitchFamily="34" charset="0"/>
              <a:buChar char="▲"/>
            </a:pPr>
            <a:r>
              <a:rPr lang="en-US" sz="2000" dirty="0" smtClean="0"/>
              <a:t>With Mozilla Thimble you can see how your code looks immediately</a:t>
            </a:r>
          </a:p>
        </p:txBody>
      </p:sp>
    </p:spTree>
    <p:extLst>
      <p:ext uri="{BB962C8B-B14F-4D97-AF65-F5344CB8AC3E}">
        <p14:creationId xmlns:p14="http://schemas.microsoft.com/office/powerpoint/2010/main" val="244810637"/>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US" sz="3600" dirty="0" smtClean="0"/>
              <a:t>7.2 – Making Your Web Page</a:t>
            </a:r>
            <a:endParaRPr lang="en-GB" sz="3600" b="1" dirty="0" smtClean="0"/>
          </a:p>
        </p:txBody>
      </p:sp>
      <p:sp>
        <p:nvSpPr>
          <p:cNvPr id="6" name="Rectangle 11"/>
          <p:cNvSpPr/>
          <p:nvPr/>
        </p:nvSpPr>
        <p:spPr>
          <a:xfrm>
            <a:off x="179511" y="2564904"/>
            <a:ext cx="4837349" cy="4058732"/>
          </a:xfrm>
          <a:custGeom>
            <a:avLst/>
            <a:gdLst>
              <a:gd name="connsiteX0" fmla="*/ 0 w 8712968"/>
              <a:gd name="connsiteY0" fmla="*/ 0 h 707886"/>
              <a:gd name="connsiteX1" fmla="*/ 8712968 w 8712968"/>
              <a:gd name="connsiteY1" fmla="*/ 0 h 707886"/>
              <a:gd name="connsiteX2" fmla="*/ 8712968 w 8712968"/>
              <a:gd name="connsiteY2" fmla="*/ 707886 h 707886"/>
              <a:gd name="connsiteX3" fmla="*/ 0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12968"/>
              <a:gd name="connsiteY0" fmla="*/ 0 h 707886"/>
              <a:gd name="connsiteX1" fmla="*/ 8712968 w 8712968"/>
              <a:gd name="connsiteY1" fmla="*/ 0 h 707886"/>
              <a:gd name="connsiteX2" fmla="*/ 8712968 w 8712968"/>
              <a:gd name="connsiteY2" fmla="*/ 707886 h 707886"/>
              <a:gd name="connsiteX3" fmla="*/ 93785 w 8712968"/>
              <a:gd name="connsiteY3" fmla="*/ 707886 h 707886"/>
              <a:gd name="connsiteX4" fmla="*/ 0 w 8712968"/>
              <a:gd name="connsiteY4" fmla="*/ 0 h 707886"/>
              <a:gd name="connsiteX0" fmla="*/ 0 w 8736414"/>
              <a:gd name="connsiteY0" fmla="*/ 0 h 801670"/>
              <a:gd name="connsiteX1" fmla="*/ 8712968 w 8736414"/>
              <a:gd name="connsiteY1" fmla="*/ 0 h 801670"/>
              <a:gd name="connsiteX2" fmla="*/ 8736414 w 8736414"/>
              <a:gd name="connsiteY2" fmla="*/ 801670 h 801670"/>
              <a:gd name="connsiteX3" fmla="*/ 93785 w 8736414"/>
              <a:gd name="connsiteY3" fmla="*/ 707886 h 801670"/>
              <a:gd name="connsiteX4" fmla="*/ 0 w 8736414"/>
              <a:gd name="connsiteY4" fmla="*/ 0 h 801670"/>
              <a:gd name="connsiteX0" fmla="*/ 0 w 8736414"/>
              <a:gd name="connsiteY0" fmla="*/ 0 h 818935"/>
              <a:gd name="connsiteX1" fmla="*/ 8712968 w 8736414"/>
              <a:gd name="connsiteY1" fmla="*/ 0 h 818935"/>
              <a:gd name="connsiteX2" fmla="*/ 8736414 w 8736414"/>
              <a:gd name="connsiteY2" fmla="*/ 801670 h 818935"/>
              <a:gd name="connsiteX3" fmla="*/ 93785 w 8736414"/>
              <a:gd name="connsiteY3" fmla="*/ 707886 h 818935"/>
              <a:gd name="connsiteX4" fmla="*/ 0 w 8736414"/>
              <a:gd name="connsiteY4" fmla="*/ 0 h 818935"/>
              <a:gd name="connsiteX0" fmla="*/ 0 w 8712968"/>
              <a:gd name="connsiteY0" fmla="*/ 0 h 818935"/>
              <a:gd name="connsiteX1" fmla="*/ 8712968 w 8712968"/>
              <a:gd name="connsiteY1" fmla="*/ 0 h 818935"/>
              <a:gd name="connsiteX2" fmla="*/ 8701245 w 8712968"/>
              <a:gd name="connsiteY2" fmla="*/ 801670 h 818935"/>
              <a:gd name="connsiteX3" fmla="*/ 93785 w 8712968"/>
              <a:gd name="connsiteY3" fmla="*/ 707886 h 818935"/>
              <a:gd name="connsiteX4" fmla="*/ 0 w 8712968"/>
              <a:gd name="connsiteY4" fmla="*/ 0 h 818935"/>
              <a:gd name="connsiteX0" fmla="*/ 0 w 8724691"/>
              <a:gd name="connsiteY0" fmla="*/ 0 h 818935"/>
              <a:gd name="connsiteX1" fmla="*/ 8712968 w 8724691"/>
              <a:gd name="connsiteY1" fmla="*/ 0 h 818935"/>
              <a:gd name="connsiteX2" fmla="*/ 8724691 w 8724691"/>
              <a:gd name="connsiteY2" fmla="*/ 801670 h 818935"/>
              <a:gd name="connsiteX3" fmla="*/ 93785 w 8724691"/>
              <a:gd name="connsiteY3" fmla="*/ 707886 h 818935"/>
              <a:gd name="connsiteX4" fmla="*/ 0 w 8724691"/>
              <a:gd name="connsiteY4" fmla="*/ 0 h 818935"/>
              <a:gd name="connsiteX0" fmla="*/ 0 w 8724691"/>
              <a:gd name="connsiteY0" fmla="*/ 0 h 829986"/>
              <a:gd name="connsiteX1" fmla="*/ 8712968 w 8724691"/>
              <a:gd name="connsiteY1" fmla="*/ 0 h 829986"/>
              <a:gd name="connsiteX2" fmla="*/ 8724691 w 8724691"/>
              <a:gd name="connsiteY2" fmla="*/ 801670 h 829986"/>
              <a:gd name="connsiteX3" fmla="*/ 93785 w 8724691"/>
              <a:gd name="connsiteY3" fmla="*/ 776898 h 829986"/>
              <a:gd name="connsiteX4" fmla="*/ 0 w 8724691"/>
              <a:gd name="connsiteY4" fmla="*/ 0 h 829986"/>
              <a:gd name="connsiteX0" fmla="*/ 0 w 8724691"/>
              <a:gd name="connsiteY0" fmla="*/ 0 h 838871"/>
              <a:gd name="connsiteX1" fmla="*/ 8712968 w 8724691"/>
              <a:gd name="connsiteY1" fmla="*/ 0 h 838871"/>
              <a:gd name="connsiteX2" fmla="*/ 8724691 w 8724691"/>
              <a:gd name="connsiteY2" fmla="*/ 801670 h 838871"/>
              <a:gd name="connsiteX3" fmla="*/ 127396 w 8724691"/>
              <a:gd name="connsiteY3" fmla="*/ 804469 h 838871"/>
              <a:gd name="connsiteX4" fmla="*/ 0 w 8724691"/>
              <a:gd name="connsiteY4" fmla="*/ 0 h 838871"/>
              <a:gd name="connsiteX0" fmla="*/ 0 w 8724691"/>
              <a:gd name="connsiteY0" fmla="*/ 0 h 835695"/>
              <a:gd name="connsiteX1" fmla="*/ 8712968 w 8724691"/>
              <a:gd name="connsiteY1" fmla="*/ 0 h 835695"/>
              <a:gd name="connsiteX2" fmla="*/ 8724691 w 8724691"/>
              <a:gd name="connsiteY2" fmla="*/ 801670 h 835695"/>
              <a:gd name="connsiteX3" fmla="*/ 127396 w 8724691"/>
              <a:gd name="connsiteY3" fmla="*/ 804469 h 835695"/>
              <a:gd name="connsiteX4" fmla="*/ 0 w 8724691"/>
              <a:gd name="connsiteY4" fmla="*/ 0 h 83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691" h="835695">
                <a:moveTo>
                  <a:pt x="0" y="0"/>
                </a:moveTo>
                <a:lnTo>
                  <a:pt x="8712968" y="0"/>
                </a:lnTo>
                <a:lnTo>
                  <a:pt x="8724691" y="801670"/>
                </a:lnTo>
                <a:cubicBezTo>
                  <a:pt x="5855538" y="864194"/>
                  <a:pt x="3008273" y="825391"/>
                  <a:pt x="127396" y="804469"/>
                </a:cubicBezTo>
                <a:cubicBezTo>
                  <a:pt x="25795" y="615400"/>
                  <a:pt x="31262" y="235962"/>
                  <a:pt x="0" y="0"/>
                </a:cubicBezTo>
                <a:close/>
              </a:path>
            </a:pathLst>
          </a:cu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400" b="1" dirty="0" smtClean="0">
                <a:solidFill>
                  <a:srgbClr val="002060"/>
                </a:solidFill>
                <a:latin typeface="Arial" panose="020B0604020202020204" pitchFamily="34" charset="0"/>
                <a:cs typeface="Arial" panose="020B0604020202020204" pitchFamily="34" charset="0"/>
              </a:rPr>
              <a:t>Think-IT</a:t>
            </a:r>
            <a:endParaRPr lang="en-US" sz="2400" b="1" dirty="0">
              <a:solidFill>
                <a:srgbClr val="002060"/>
              </a:solidFill>
              <a:latin typeface="Arial" panose="020B0604020202020204" pitchFamily="34" charset="0"/>
              <a:cs typeface="Arial" panose="020B0604020202020204" pitchFamily="34" charset="0"/>
            </a:endParaRPr>
          </a:p>
          <a:p>
            <a:pPr marL="914400" indent="-914400">
              <a:buClr>
                <a:srgbClr val="C00000"/>
              </a:buClr>
              <a:tabLst>
                <a:tab pos="2070100" algn="l"/>
                <a:tab pos="3863975" algn="l"/>
                <a:tab pos="5468938" algn="l"/>
                <a:tab pos="6815138" algn="l"/>
              </a:tabLst>
            </a:pPr>
            <a:r>
              <a:rPr lang="en-US" sz="2400" b="1" dirty="0">
                <a:solidFill>
                  <a:srgbClr val="000000"/>
                </a:solidFill>
                <a:latin typeface="Arial" panose="020B0604020202020204" pitchFamily="34" charset="0"/>
                <a:cs typeface="Arial" panose="020B0604020202020204" pitchFamily="34" charset="0"/>
              </a:rPr>
              <a:t>7.2.2</a:t>
            </a: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	Use </a:t>
            </a:r>
            <a:r>
              <a:rPr lang="en-US" sz="2400" dirty="0">
                <a:solidFill>
                  <a:srgbClr val="000000"/>
                </a:solidFill>
                <a:latin typeface="Arial" panose="020B0604020202020204" pitchFamily="34" charset="0"/>
                <a:cs typeface="Arial" panose="020B0604020202020204" pitchFamily="34" charset="0"/>
              </a:rPr>
              <a:t>the skills of </a:t>
            </a:r>
            <a:r>
              <a:rPr lang="en-US" sz="2400" dirty="0">
                <a:solidFill>
                  <a:srgbClr val="C00000"/>
                </a:solidFill>
                <a:latin typeface="Arial" panose="020B0604020202020204" pitchFamily="34" charset="0"/>
                <a:cs typeface="Arial" panose="020B0604020202020204" pitchFamily="34" charset="0"/>
              </a:rPr>
              <a:t>abstraction</a:t>
            </a:r>
            <a:r>
              <a:rPr lang="en-US" sz="2400" dirty="0">
                <a:solidFill>
                  <a:srgbClr val="000000"/>
                </a:solidFill>
                <a:latin typeface="Arial" panose="020B0604020202020204" pitchFamily="34" charset="0"/>
                <a:cs typeface="Arial" panose="020B0604020202020204" pitchFamily="34" charset="0"/>
              </a:rPr>
              <a:t> and </a:t>
            </a:r>
            <a:r>
              <a:rPr lang="en-US" sz="2400" dirty="0" err="1">
                <a:solidFill>
                  <a:srgbClr val="C00000"/>
                </a:solidFill>
                <a:latin typeface="Arial" panose="020B0604020202020204" pitchFamily="34" charset="0"/>
                <a:cs typeface="Arial" panose="020B0604020202020204" pitchFamily="34" charset="0"/>
              </a:rPr>
              <a:t>generalisation</a:t>
            </a:r>
            <a:r>
              <a:rPr lang="en-US" sz="2400" dirty="0">
                <a:solidFill>
                  <a:srgbClr val="C00000"/>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to improve the coding of your web page. Look for common </a:t>
            </a:r>
            <a:r>
              <a:rPr lang="en-US" sz="2400" dirty="0" smtClean="0">
                <a:solidFill>
                  <a:srgbClr val="000000"/>
                </a:solidFill>
                <a:latin typeface="Arial" panose="020B0604020202020204" pitchFamily="34" charset="0"/>
                <a:cs typeface="Arial" panose="020B0604020202020204" pitchFamily="34" charset="0"/>
              </a:rPr>
              <a:t>patterns in </a:t>
            </a:r>
            <a:r>
              <a:rPr lang="en-US" sz="2400" dirty="0">
                <a:solidFill>
                  <a:srgbClr val="000000"/>
                </a:solidFill>
                <a:latin typeface="Arial" panose="020B0604020202020204" pitchFamily="34" charset="0"/>
                <a:cs typeface="Arial" panose="020B0604020202020204" pitchFamily="34" charset="0"/>
              </a:rPr>
              <a:t>your code, and think of ways of using these to present a simplified version of the code.</a:t>
            </a:r>
            <a:endParaRPr lang="en-US" sz="2400" dirty="0" smtClean="0">
              <a:solidFill>
                <a:srgbClr val="000000"/>
              </a:solidFill>
              <a:latin typeface="Arial" panose="020B0604020202020204" pitchFamily="34" charset="0"/>
              <a:cs typeface="Arial" panose="020B0604020202020204" pitchFamily="34" charset="0"/>
            </a:endParaRPr>
          </a:p>
        </p:txBody>
      </p:sp>
      <p:sp>
        <p:nvSpPr>
          <p:cNvPr id="8" name="Rectangle 20"/>
          <p:cNvSpPr/>
          <p:nvPr/>
        </p:nvSpPr>
        <p:spPr>
          <a:xfrm>
            <a:off x="5148065" y="1124744"/>
            <a:ext cx="3742560" cy="5500697"/>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51812"/>
              <a:gd name="connsiteX1" fmla="*/ 8708513 w 8708513"/>
              <a:gd name="connsiteY1" fmla="*/ 0 h 951812"/>
              <a:gd name="connsiteX2" fmla="*/ 8708513 w 8708513"/>
              <a:gd name="connsiteY2" fmla="*/ 887849 h 951812"/>
              <a:gd name="connsiteX3" fmla="*/ 147289 w 8708513"/>
              <a:gd name="connsiteY3" fmla="*/ 895297 h 951812"/>
              <a:gd name="connsiteX4" fmla="*/ 0 w 8708513"/>
              <a:gd name="connsiteY4" fmla="*/ 0 h 951812"/>
              <a:gd name="connsiteX0" fmla="*/ 0 w 8708513"/>
              <a:gd name="connsiteY0" fmla="*/ 0 h 948688"/>
              <a:gd name="connsiteX1" fmla="*/ 8708513 w 8708513"/>
              <a:gd name="connsiteY1" fmla="*/ 0 h 948688"/>
              <a:gd name="connsiteX2" fmla="*/ 8708513 w 8708513"/>
              <a:gd name="connsiteY2" fmla="*/ 887849 h 948688"/>
              <a:gd name="connsiteX3" fmla="*/ 147289 w 8708513"/>
              <a:gd name="connsiteY3" fmla="*/ 895297 h 948688"/>
              <a:gd name="connsiteX4" fmla="*/ 0 w 8708513"/>
              <a:gd name="connsiteY4" fmla="*/ 0 h 948688"/>
              <a:gd name="connsiteX0" fmla="*/ 0 w 8708513"/>
              <a:gd name="connsiteY0" fmla="*/ 0 h 928903"/>
              <a:gd name="connsiteX1" fmla="*/ 8708513 w 8708513"/>
              <a:gd name="connsiteY1" fmla="*/ 0 h 928903"/>
              <a:gd name="connsiteX2" fmla="*/ 8708513 w 8708513"/>
              <a:gd name="connsiteY2" fmla="*/ 887849 h 928903"/>
              <a:gd name="connsiteX3" fmla="*/ 147289 w 8708513"/>
              <a:gd name="connsiteY3" fmla="*/ 895297 h 928903"/>
              <a:gd name="connsiteX4" fmla="*/ 0 w 8708513"/>
              <a:gd name="connsiteY4" fmla="*/ 0 h 928903"/>
              <a:gd name="connsiteX0" fmla="*/ 0 w 8708513"/>
              <a:gd name="connsiteY0" fmla="*/ 0 h 915827"/>
              <a:gd name="connsiteX1" fmla="*/ 8708513 w 8708513"/>
              <a:gd name="connsiteY1" fmla="*/ 0 h 915827"/>
              <a:gd name="connsiteX2" fmla="*/ 8708513 w 8708513"/>
              <a:gd name="connsiteY2" fmla="*/ 887849 h 915827"/>
              <a:gd name="connsiteX3" fmla="*/ 147289 w 8708513"/>
              <a:gd name="connsiteY3" fmla="*/ 895297 h 915827"/>
              <a:gd name="connsiteX4" fmla="*/ 0 w 8708513"/>
              <a:gd name="connsiteY4" fmla="*/ 0 h 915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15827">
                <a:moveTo>
                  <a:pt x="0" y="0"/>
                </a:moveTo>
                <a:lnTo>
                  <a:pt x="8708513" y="0"/>
                </a:lnTo>
                <a:lnTo>
                  <a:pt x="8708513" y="887849"/>
                </a:lnTo>
                <a:cubicBezTo>
                  <a:pt x="5241467" y="932277"/>
                  <a:pt x="3022772" y="915195"/>
                  <a:pt x="147289" y="895297"/>
                </a:cubicBezTo>
                <a:cubicBezTo>
                  <a:pt x="73043" y="712670"/>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50" b="1" dirty="0" smtClean="0">
                <a:solidFill>
                  <a:srgbClr val="000000"/>
                </a:solidFill>
                <a:latin typeface="Arial" panose="020B0604020202020204" pitchFamily="34" charset="0"/>
                <a:cs typeface="Arial" panose="020B0604020202020204" pitchFamily="34" charset="0"/>
              </a:rPr>
              <a:t>Key </a:t>
            </a:r>
            <a:r>
              <a:rPr lang="en-US" sz="225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50" b="1" dirty="0">
                <a:solidFill>
                  <a:srgbClr val="C00000"/>
                </a:solidFill>
                <a:latin typeface="Arial" panose="020B0604020202020204" pitchFamily="34" charset="0"/>
                <a:cs typeface="Arial" panose="020B0604020202020204" pitchFamily="34" charset="0"/>
              </a:rPr>
              <a:t>Abstraction</a:t>
            </a:r>
            <a:r>
              <a:rPr lang="en-US" sz="2250" dirty="0">
                <a:solidFill>
                  <a:srgbClr val="000000"/>
                </a:solidFill>
                <a:latin typeface="Arial" panose="020B0604020202020204" pitchFamily="34" charset="0"/>
                <a:cs typeface="Arial" panose="020B0604020202020204" pitchFamily="34" charset="0"/>
              </a:rPr>
              <a:t>: </a:t>
            </a:r>
            <a:r>
              <a:rPr lang="en-US" sz="2250" dirty="0" smtClean="0">
                <a:solidFill>
                  <a:srgbClr val="000000"/>
                </a:solidFill>
                <a:latin typeface="Arial" panose="020B0604020202020204" pitchFamily="34" charset="0"/>
                <a:cs typeface="Arial" panose="020B0604020202020204" pitchFamily="34" charset="0"/>
              </a:rPr>
              <a:t>Working </a:t>
            </a:r>
            <a:r>
              <a:rPr lang="en-US" sz="2250" dirty="0">
                <a:solidFill>
                  <a:srgbClr val="000000"/>
                </a:solidFill>
                <a:latin typeface="Arial" panose="020B0604020202020204" pitchFamily="34" charset="0"/>
                <a:cs typeface="Arial" panose="020B0604020202020204" pitchFamily="34" charset="0"/>
              </a:rPr>
              <a:t>with ideas or solving a problem by identifying common patterns in real situations, concentrating </a:t>
            </a:r>
            <a:r>
              <a:rPr lang="en-US" sz="2250" dirty="0" smtClean="0">
                <a:solidFill>
                  <a:srgbClr val="000000"/>
                </a:solidFill>
                <a:latin typeface="Arial" panose="020B0604020202020204" pitchFamily="34" charset="0"/>
                <a:cs typeface="Arial" panose="020B0604020202020204" pitchFamily="34" charset="0"/>
              </a:rPr>
              <a:t>on general </a:t>
            </a:r>
            <a:r>
              <a:rPr lang="en-US" sz="2250" dirty="0">
                <a:solidFill>
                  <a:srgbClr val="000000"/>
                </a:solidFill>
                <a:latin typeface="Arial" panose="020B0604020202020204" pitchFamily="34" charset="0"/>
                <a:cs typeface="Arial" panose="020B0604020202020204" pitchFamily="34" charset="0"/>
              </a:rPr>
              <a:t>ideas and not on the detail of the problem itself.</a:t>
            </a:r>
          </a:p>
          <a:p>
            <a:pPr marL="285750" indent="-285750">
              <a:buClr>
                <a:srgbClr val="C00000"/>
              </a:buClr>
              <a:buFont typeface="Wingdings" panose="05000000000000000000" pitchFamily="2" charset="2"/>
              <a:buChar char="§"/>
              <a:tabLst>
                <a:tab pos="2420938" algn="l"/>
              </a:tabLst>
            </a:pPr>
            <a:r>
              <a:rPr lang="en-US" sz="2250" b="1" dirty="0" err="1">
                <a:solidFill>
                  <a:srgbClr val="C00000"/>
                </a:solidFill>
                <a:latin typeface="Arial" panose="020B0604020202020204" pitchFamily="34" charset="0"/>
                <a:cs typeface="Arial" panose="020B0604020202020204" pitchFamily="34" charset="0"/>
              </a:rPr>
              <a:t>Generalisation</a:t>
            </a:r>
            <a:r>
              <a:rPr lang="en-US" sz="2250" b="1" dirty="0">
                <a:solidFill>
                  <a:srgbClr val="000000"/>
                </a:solidFill>
                <a:latin typeface="Arial" panose="020B0604020202020204" pitchFamily="34" charset="0"/>
                <a:cs typeface="Arial" panose="020B0604020202020204" pitchFamily="34" charset="0"/>
              </a:rPr>
              <a:t>:</a:t>
            </a:r>
            <a:r>
              <a:rPr lang="en-US" sz="2250" dirty="0">
                <a:solidFill>
                  <a:srgbClr val="000000"/>
                </a:solidFill>
                <a:latin typeface="Arial" panose="020B0604020202020204" pitchFamily="34" charset="0"/>
                <a:cs typeface="Arial" panose="020B0604020202020204" pitchFamily="34" charset="0"/>
              </a:rPr>
              <a:t> Taking concepts used in the solution of a particular problem and using them to solve other problems </a:t>
            </a:r>
            <a:r>
              <a:rPr lang="en-US" sz="2250" dirty="0" smtClean="0">
                <a:solidFill>
                  <a:srgbClr val="000000"/>
                </a:solidFill>
                <a:latin typeface="Arial" panose="020B0604020202020204" pitchFamily="34" charset="0"/>
                <a:cs typeface="Arial" panose="020B0604020202020204" pitchFamily="34" charset="0"/>
              </a:rPr>
              <a:t>that have </a:t>
            </a:r>
            <a:r>
              <a:rPr lang="en-US" sz="2250" dirty="0">
                <a:solidFill>
                  <a:srgbClr val="000000"/>
                </a:solidFill>
                <a:latin typeface="Arial" panose="020B0604020202020204" pitchFamily="34" charset="0"/>
                <a:cs typeface="Arial" panose="020B0604020202020204" pitchFamily="34" charset="0"/>
              </a:rPr>
              <a:t>similar features.</a:t>
            </a:r>
            <a:endParaRPr lang="en-GB" sz="225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8600851" y="998999"/>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12" name="Rectangle 14"/>
          <p:cNvSpPr/>
          <p:nvPr/>
        </p:nvSpPr>
        <p:spPr>
          <a:xfrm>
            <a:off x="179512" y="1159330"/>
            <a:ext cx="4837348" cy="1261558"/>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400" b="1" dirty="0" smtClean="0">
                <a:solidFill>
                  <a:srgbClr val="002060"/>
                </a:solidFill>
                <a:latin typeface="Arial" panose="020B0604020202020204" pitchFamily="34" charset="0"/>
                <a:cs typeface="Arial" panose="020B0604020202020204" pitchFamily="34" charset="0"/>
              </a:rPr>
              <a:t>Compute-IT</a:t>
            </a:r>
            <a:endParaRPr lang="en-US" sz="2400" b="1" dirty="0">
              <a:solidFill>
                <a:srgbClr val="00206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400" b="1" dirty="0">
                <a:solidFill>
                  <a:srgbClr val="000000"/>
                </a:solidFill>
                <a:latin typeface="Arial" panose="020B0604020202020204" pitchFamily="34" charset="0"/>
                <a:cs typeface="Arial" panose="020B0604020202020204" pitchFamily="34" charset="0"/>
              </a:rPr>
              <a:t>7.2.1</a:t>
            </a:r>
            <a:r>
              <a:rPr lang="en-US" sz="2400" dirty="0">
                <a:solidFill>
                  <a:srgbClr val="000000"/>
                </a:solidFill>
                <a:latin typeface="Arial" panose="020B0604020202020204" pitchFamily="34" charset="0"/>
                <a:cs typeface="Arial" panose="020B0604020202020204" pitchFamily="34" charset="0"/>
              </a:rPr>
              <a:t> </a:t>
            </a:r>
            <a:r>
              <a:rPr lang="en-US" sz="2400" dirty="0" smtClean="0">
                <a:solidFill>
                  <a:srgbClr val="000000"/>
                </a:solidFill>
                <a:latin typeface="Arial" panose="020B0604020202020204" pitchFamily="34" charset="0"/>
                <a:cs typeface="Arial" panose="020B0604020202020204" pitchFamily="34" charset="0"/>
              </a:rPr>
              <a:t>	Code </a:t>
            </a:r>
            <a:r>
              <a:rPr lang="en-US" sz="2400" dirty="0">
                <a:solidFill>
                  <a:srgbClr val="000000"/>
                </a:solidFill>
                <a:latin typeface="Arial" panose="020B0604020202020204" pitchFamily="34" charset="0"/>
                <a:cs typeface="Arial" panose="020B0604020202020204" pitchFamily="34" charset="0"/>
              </a:rPr>
              <a:t>the web page you created for 7.1.8 Plan-IT.</a:t>
            </a:r>
            <a:endParaRPr lang="en-GB" sz="240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949270">
            <a:off x="4733256" y="1064200"/>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7" name="Oval 6"/>
          <p:cNvSpPr/>
          <p:nvPr/>
        </p:nvSpPr>
        <p:spPr>
          <a:xfrm rot="1949270">
            <a:off x="4733256" y="2439159"/>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9539574"/>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US" sz="3000" dirty="0"/>
              <a:t>5.1 </a:t>
            </a:r>
            <a:r>
              <a:rPr lang="en-US" sz="3000" dirty="0" smtClean="0"/>
              <a:t>- The Origins </a:t>
            </a:r>
            <a:r>
              <a:rPr lang="en-US" sz="3000" dirty="0"/>
              <a:t>of </a:t>
            </a:r>
            <a:r>
              <a:rPr lang="en-US" sz="3000" dirty="0" smtClean="0"/>
              <a:t>Modern Digital Computing</a:t>
            </a:r>
            <a:endParaRPr lang="en-GB" sz="3000" b="1" dirty="0" smtClean="0"/>
          </a:p>
        </p:txBody>
      </p:sp>
      <p:sp>
        <p:nvSpPr>
          <p:cNvPr id="34" name="Rectangle 33"/>
          <p:cNvSpPr/>
          <p:nvPr/>
        </p:nvSpPr>
        <p:spPr>
          <a:xfrm>
            <a:off x="179511" y="1103833"/>
            <a:ext cx="8651365" cy="3170099"/>
          </a:xfrm>
          <a:prstGeom prst="rect">
            <a:avLst/>
          </a:prstGeom>
        </p:spPr>
        <p:txBody>
          <a:bodyPr wrap="square">
            <a:spAutoFit/>
          </a:bodyPr>
          <a:lstStyle/>
          <a:p>
            <a:pPr marL="406400" indent="-406400">
              <a:buClr>
                <a:srgbClr val="0070C0"/>
              </a:buClr>
            </a:pPr>
            <a:r>
              <a:rPr lang="en-US" sz="2000" b="1" dirty="0" smtClean="0">
                <a:solidFill>
                  <a:srgbClr val="FF0000"/>
                </a:solidFill>
              </a:rPr>
              <a:t>Ada </a:t>
            </a:r>
            <a:r>
              <a:rPr lang="en-US" sz="2000" b="1" dirty="0">
                <a:solidFill>
                  <a:srgbClr val="FF0000"/>
                </a:solidFill>
              </a:rPr>
              <a:t>Lovelace</a:t>
            </a:r>
          </a:p>
          <a:p>
            <a:pPr marL="406400" indent="-406400">
              <a:buClr>
                <a:srgbClr val="0070C0"/>
              </a:buClr>
              <a:buFont typeface="Wingdings 3" panose="05040102010807070707" pitchFamily="18" charset="2"/>
              <a:buChar char=""/>
            </a:pPr>
            <a:r>
              <a:rPr lang="en-US" sz="2000" dirty="0"/>
              <a:t>Lord Byron’s daughter, Ada, Countess of Lovelace, became fascinated with Babbage’s ideas. She wrote an algorithm </a:t>
            </a:r>
            <a:r>
              <a:rPr lang="en-US" sz="2000" dirty="0" smtClean="0"/>
              <a:t>for Babbage’s </a:t>
            </a:r>
            <a:r>
              <a:rPr lang="en-US" sz="2000" dirty="0"/>
              <a:t>analytical engine to compute a mathematical problem called Bernoulli numbers, which requires the use </a:t>
            </a:r>
            <a:r>
              <a:rPr lang="en-US" sz="2000" dirty="0" smtClean="0"/>
              <a:t>of branching </a:t>
            </a:r>
            <a:r>
              <a:rPr lang="en-US" sz="2000" dirty="0"/>
              <a:t>to perform a decision, and repetitions to create </a:t>
            </a:r>
            <a:r>
              <a:rPr lang="en-US" sz="2000" dirty="0" smtClean="0"/>
              <a:t>loops.</a:t>
            </a:r>
          </a:p>
          <a:p>
            <a:pPr marL="406400" indent="-406400">
              <a:buClr>
                <a:srgbClr val="0070C0"/>
              </a:buClr>
              <a:buFont typeface="Wingdings 3" panose="05040102010807070707" pitchFamily="18" charset="2"/>
              <a:buChar char=""/>
            </a:pPr>
            <a:r>
              <a:rPr lang="en-US" sz="2000" dirty="0" smtClean="0"/>
              <a:t>This </a:t>
            </a:r>
            <a:r>
              <a:rPr lang="en-US" sz="2000" dirty="0"/>
              <a:t>is considered the first algorithm specifically </a:t>
            </a:r>
            <a:r>
              <a:rPr lang="en-US" sz="2000" dirty="0" smtClean="0"/>
              <a:t>designed to </a:t>
            </a:r>
            <a:r>
              <a:rPr lang="en-US" sz="2000" dirty="0"/>
              <a:t>work on a computer and Ada is often thought of as the first computer programmer, but her work was not tested </a:t>
            </a:r>
            <a:r>
              <a:rPr lang="en-US" sz="2000" dirty="0" smtClean="0"/>
              <a:t>as Babbage </a:t>
            </a:r>
            <a:r>
              <a:rPr lang="en-US" sz="2000" dirty="0"/>
              <a:t>never completed his analytical engine.</a:t>
            </a:r>
          </a:p>
        </p:txBody>
      </p:sp>
      <p:pic>
        <p:nvPicPr>
          <p:cNvPr id="6146" name="Picture 2" descr="Image result for ada lovelac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267744" y="4005063"/>
            <a:ext cx="2469085" cy="262879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ada lovelace algorith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9668" y="3933056"/>
            <a:ext cx="3831209" cy="2682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779699"/>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5544615" cy="5632311"/>
          </a:xfrm>
          <a:prstGeom prst="rect">
            <a:avLst/>
          </a:prstGeom>
        </p:spPr>
        <p:txBody>
          <a:bodyPr wrap="square">
            <a:spAutoFit/>
          </a:bodyPr>
          <a:lstStyle/>
          <a:p>
            <a:pPr>
              <a:buClr>
                <a:srgbClr val="0070C0"/>
              </a:buClr>
              <a:buSzPct val="80000"/>
            </a:pPr>
            <a:r>
              <a:rPr lang="en-US" sz="2000" b="1" dirty="0" smtClean="0">
                <a:solidFill>
                  <a:srgbClr val="C00000"/>
                </a:solidFill>
              </a:rPr>
              <a:t>Cascading </a:t>
            </a:r>
            <a:r>
              <a:rPr lang="en-US" sz="2000" b="1" dirty="0">
                <a:solidFill>
                  <a:srgbClr val="C00000"/>
                </a:solidFill>
              </a:rPr>
              <a:t>Style Sheet (CSS)</a:t>
            </a:r>
          </a:p>
          <a:p>
            <a:pPr marL="344488" indent="-344488">
              <a:buClr>
                <a:srgbClr val="0070C0"/>
              </a:buClr>
              <a:buSzPct val="80000"/>
              <a:buFont typeface="Arial" panose="020B0604020202020204" pitchFamily="34" charset="0"/>
              <a:buChar char="►"/>
            </a:pPr>
            <a:r>
              <a:rPr lang="en-US" sz="2000" dirty="0"/>
              <a:t>HTML provides the content for a page, but </a:t>
            </a:r>
            <a:r>
              <a:rPr lang="en-US" sz="2000" b="1" dirty="0">
                <a:solidFill>
                  <a:schemeClr val="accent1"/>
                </a:solidFill>
              </a:rPr>
              <a:t>Cascading Style Sheets (CSS)</a:t>
            </a:r>
            <a:r>
              <a:rPr lang="en-US" sz="2000" dirty="0"/>
              <a:t> provide the format. This means that content </a:t>
            </a:r>
            <a:r>
              <a:rPr lang="en-US" sz="2000" dirty="0" smtClean="0"/>
              <a:t>can be </a:t>
            </a:r>
            <a:r>
              <a:rPr lang="en-US" sz="2000" dirty="0"/>
              <a:t>treated separately from </a:t>
            </a:r>
            <a:r>
              <a:rPr lang="en-US" sz="2000" dirty="0" smtClean="0"/>
              <a:t>layout.</a:t>
            </a:r>
          </a:p>
          <a:p>
            <a:pPr marL="344488" indent="-344488">
              <a:buClr>
                <a:srgbClr val="0070C0"/>
              </a:buClr>
              <a:buSzPct val="80000"/>
              <a:buFont typeface="Arial" panose="020B0604020202020204" pitchFamily="34" charset="0"/>
              <a:buChar char="►"/>
            </a:pPr>
            <a:r>
              <a:rPr lang="en-US" sz="2000" dirty="0" smtClean="0"/>
              <a:t>Wherever </a:t>
            </a:r>
            <a:r>
              <a:rPr lang="en-US" sz="2000" dirty="0"/>
              <a:t>you have seen </a:t>
            </a:r>
            <a:r>
              <a:rPr lang="en-US" sz="2000" b="1" dirty="0">
                <a:solidFill>
                  <a:schemeClr val="accent1"/>
                </a:solidFill>
              </a:rPr>
              <a:t>style=</a:t>
            </a:r>
            <a:r>
              <a:rPr lang="en-US" sz="2000" dirty="0"/>
              <a:t> you are using CSS to format your work, but you </a:t>
            </a:r>
            <a:r>
              <a:rPr lang="en-US" sz="2000" dirty="0" smtClean="0"/>
              <a:t>don’t have </a:t>
            </a:r>
            <a:r>
              <a:rPr lang="en-US" sz="2000" dirty="0"/>
              <a:t>to code the style for each individual element on your web page because, with CSS, you can also establish a </a:t>
            </a:r>
            <a:r>
              <a:rPr lang="en-US" sz="2000" dirty="0" smtClean="0"/>
              <a:t>consistent style </a:t>
            </a:r>
            <a:r>
              <a:rPr lang="en-US" sz="2000" dirty="0"/>
              <a:t>for a whole web page or website by adding the correct information to the document </a:t>
            </a:r>
            <a:r>
              <a:rPr lang="en-US" sz="2000" dirty="0" smtClean="0"/>
              <a:t>header.</a:t>
            </a:r>
          </a:p>
          <a:p>
            <a:pPr marL="344488" indent="-344488">
              <a:buClr>
                <a:srgbClr val="0070C0"/>
              </a:buClr>
              <a:buSzPct val="80000"/>
              <a:buFont typeface="Arial" panose="020B0604020202020204" pitchFamily="34" charset="0"/>
              <a:buChar char="►"/>
            </a:pPr>
            <a:r>
              <a:rPr lang="en-US" sz="2000" dirty="0" smtClean="0"/>
              <a:t>CSS </a:t>
            </a:r>
            <a:r>
              <a:rPr lang="en-US" sz="2000" dirty="0"/>
              <a:t>also </a:t>
            </a:r>
            <a:r>
              <a:rPr lang="en-US" sz="2000" dirty="0" smtClean="0"/>
              <a:t>enables websites </a:t>
            </a:r>
            <a:r>
              <a:rPr lang="en-US" sz="2000" dirty="0"/>
              <a:t>to load more quickly, because the files are smaller. There is less code when all the styles are set once at the </a:t>
            </a:r>
            <a:r>
              <a:rPr lang="en-US" sz="2000" dirty="0" smtClean="0"/>
              <a:t>start, rather </a:t>
            </a:r>
            <a:r>
              <a:rPr lang="en-US" sz="2000" dirty="0"/>
              <a:t>than every time an element occurs.</a:t>
            </a:r>
          </a:p>
        </p:txBody>
      </p:sp>
      <p:sp>
        <p:nvSpPr>
          <p:cNvPr id="9" name="Title 1"/>
          <p:cNvSpPr>
            <a:spLocks noGrp="1"/>
          </p:cNvSpPr>
          <p:nvPr>
            <p:ph type="title"/>
          </p:nvPr>
        </p:nvSpPr>
        <p:spPr>
          <a:xfrm>
            <a:off x="107504" y="44624"/>
            <a:ext cx="7632848" cy="625434"/>
          </a:xfrm>
        </p:spPr>
        <p:txBody>
          <a:bodyPr>
            <a:noAutofit/>
          </a:bodyPr>
          <a:lstStyle/>
          <a:p>
            <a:r>
              <a:rPr lang="en-US" sz="3600" dirty="0" smtClean="0"/>
              <a:t>7.2 – Making Your Web Page - CSS</a:t>
            </a:r>
            <a:endParaRPr lang="en-GB" sz="3600" b="1" dirty="0" smtClean="0"/>
          </a:p>
        </p:txBody>
      </p:sp>
      <p:sp>
        <p:nvSpPr>
          <p:cNvPr id="10" name="Rectangle 20"/>
          <p:cNvSpPr/>
          <p:nvPr/>
        </p:nvSpPr>
        <p:spPr>
          <a:xfrm>
            <a:off x="5724128" y="1124744"/>
            <a:ext cx="3166496" cy="5586145"/>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51812"/>
              <a:gd name="connsiteX1" fmla="*/ 8708513 w 8708513"/>
              <a:gd name="connsiteY1" fmla="*/ 0 h 951812"/>
              <a:gd name="connsiteX2" fmla="*/ 8708513 w 8708513"/>
              <a:gd name="connsiteY2" fmla="*/ 887849 h 951812"/>
              <a:gd name="connsiteX3" fmla="*/ 147289 w 8708513"/>
              <a:gd name="connsiteY3" fmla="*/ 895297 h 951812"/>
              <a:gd name="connsiteX4" fmla="*/ 0 w 8708513"/>
              <a:gd name="connsiteY4" fmla="*/ 0 h 951812"/>
              <a:gd name="connsiteX0" fmla="*/ 0 w 8708513"/>
              <a:gd name="connsiteY0" fmla="*/ 0 h 948688"/>
              <a:gd name="connsiteX1" fmla="*/ 8708513 w 8708513"/>
              <a:gd name="connsiteY1" fmla="*/ 0 h 948688"/>
              <a:gd name="connsiteX2" fmla="*/ 8708513 w 8708513"/>
              <a:gd name="connsiteY2" fmla="*/ 887849 h 948688"/>
              <a:gd name="connsiteX3" fmla="*/ 147289 w 8708513"/>
              <a:gd name="connsiteY3" fmla="*/ 895297 h 948688"/>
              <a:gd name="connsiteX4" fmla="*/ 0 w 8708513"/>
              <a:gd name="connsiteY4" fmla="*/ 0 h 948688"/>
              <a:gd name="connsiteX0" fmla="*/ 0 w 8708513"/>
              <a:gd name="connsiteY0" fmla="*/ 0 h 928903"/>
              <a:gd name="connsiteX1" fmla="*/ 8708513 w 8708513"/>
              <a:gd name="connsiteY1" fmla="*/ 0 h 928903"/>
              <a:gd name="connsiteX2" fmla="*/ 8708513 w 8708513"/>
              <a:gd name="connsiteY2" fmla="*/ 887849 h 928903"/>
              <a:gd name="connsiteX3" fmla="*/ 147289 w 8708513"/>
              <a:gd name="connsiteY3" fmla="*/ 895297 h 928903"/>
              <a:gd name="connsiteX4" fmla="*/ 0 w 8708513"/>
              <a:gd name="connsiteY4" fmla="*/ 0 h 928903"/>
              <a:gd name="connsiteX0" fmla="*/ 0 w 8708513"/>
              <a:gd name="connsiteY0" fmla="*/ 0 h 915827"/>
              <a:gd name="connsiteX1" fmla="*/ 8708513 w 8708513"/>
              <a:gd name="connsiteY1" fmla="*/ 0 h 915827"/>
              <a:gd name="connsiteX2" fmla="*/ 8708513 w 8708513"/>
              <a:gd name="connsiteY2" fmla="*/ 887849 h 915827"/>
              <a:gd name="connsiteX3" fmla="*/ 147289 w 8708513"/>
              <a:gd name="connsiteY3" fmla="*/ 895297 h 915827"/>
              <a:gd name="connsiteX4" fmla="*/ 0 w 8708513"/>
              <a:gd name="connsiteY4" fmla="*/ 0 h 915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15827">
                <a:moveTo>
                  <a:pt x="0" y="0"/>
                </a:moveTo>
                <a:lnTo>
                  <a:pt x="8708513" y="0"/>
                </a:lnTo>
                <a:lnTo>
                  <a:pt x="8708513" y="887849"/>
                </a:lnTo>
                <a:cubicBezTo>
                  <a:pt x="5241467" y="932277"/>
                  <a:pt x="3022772" y="915195"/>
                  <a:pt x="147289" y="895297"/>
                </a:cubicBezTo>
                <a:cubicBezTo>
                  <a:pt x="73043" y="712670"/>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100" b="1" dirty="0" smtClean="0">
                <a:solidFill>
                  <a:srgbClr val="000000"/>
                </a:solidFill>
                <a:latin typeface="Arial" panose="020B0604020202020204" pitchFamily="34" charset="0"/>
                <a:cs typeface="Arial" panose="020B0604020202020204" pitchFamily="34" charset="0"/>
              </a:rPr>
              <a:t>Key </a:t>
            </a:r>
            <a:r>
              <a:rPr lang="en-US" sz="21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100" b="1" dirty="0" smtClean="0">
                <a:solidFill>
                  <a:srgbClr val="C00000"/>
                </a:solidFill>
                <a:latin typeface="Arial" panose="020B0604020202020204" pitchFamily="34" charset="0"/>
                <a:cs typeface="Arial" panose="020B0604020202020204" pitchFamily="34" charset="0"/>
              </a:rPr>
              <a:t>Cascading </a:t>
            </a:r>
            <a:r>
              <a:rPr lang="en-US" sz="2100" b="1" dirty="0">
                <a:solidFill>
                  <a:srgbClr val="C00000"/>
                </a:solidFill>
                <a:latin typeface="Arial" panose="020B0604020202020204" pitchFamily="34" charset="0"/>
                <a:cs typeface="Arial" panose="020B0604020202020204" pitchFamily="34" charset="0"/>
              </a:rPr>
              <a:t>Style Sheets (CSS):</a:t>
            </a:r>
            <a:r>
              <a:rPr lang="en-US" sz="2100" b="1" dirty="0">
                <a:solidFill>
                  <a:srgbClr val="000000"/>
                </a:solidFill>
                <a:latin typeface="Arial" panose="020B0604020202020204" pitchFamily="34" charset="0"/>
                <a:cs typeface="Arial" panose="020B0604020202020204" pitchFamily="34" charset="0"/>
              </a:rPr>
              <a:t> </a:t>
            </a:r>
            <a:r>
              <a:rPr lang="en-US" sz="2100" dirty="0">
                <a:solidFill>
                  <a:srgbClr val="000000"/>
                </a:solidFill>
                <a:latin typeface="Arial" panose="020B0604020202020204" pitchFamily="34" charset="0"/>
                <a:cs typeface="Arial" panose="020B0604020202020204" pitchFamily="34" charset="0"/>
              </a:rPr>
              <a:t>Cascading style sheets are used to format the layout of web pages. </a:t>
            </a:r>
            <a:endParaRPr lang="en-US" sz="210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100" dirty="0" smtClean="0">
                <a:solidFill>
                  <a:srgbClr val="000000"/>
                </a:solidFill>
                <a:latin typeface="Arial" panose="020B0604020202020204" pitchFamily="34" charset="0"/>
                <a:cs typeface="Arial" panose="020B0604020202020204" pitchFamily="34" charset="0"/>
              </a:rPr>
              <a:t>Styles </a:t>
            </a:r>
            <a:r>
              <a:rPr lang="en-US" sz="2100" dirty="0">
                <a:solidFill>
                  <a:srgbClr val="000000"/>
                </a:solidFill>
                <a:latin typeface="Arial" panose="020B0604020202020204" pitchFamily="34" charset="0"/>
                <a:cs typeface="Arial" panose="020B0604020202020204" pitchFamily="34" charset="0"/>
              </a:rPr>
              <a:t>can be </a:t>
            </a:r>
            <a:r>
              <a:rPr lang="en-US" sz="2100" dirty="0" smtClean="0">
                <a:solidFill>
                  <a:srgbClr val="000000"/>
                </a:solidFill>
                <a:latin typeface="Arial" panose="020B0604020202020204" pitchFamily="34" charset="0"/>
                <a:cs typeface="Arial" panose="020B0604020202020204" pitchFamily="34" charset="0"/>
              </a:rPr>
              <a:t>applied to </a:t>
            </a:r>
            <a:r>
              <a:rPr lang="en-US" sz="2100" dirty="0">
                <a:solidFill>
                  <a:srgbClr val="000000"/>
                </a:solidFill>
                <a:latin typeface="Arial" panose="020B0604020202020204" pitchFamily="34" charset="0"/>
                <a:cs typeface="Arial" panose="020B0604020202020204" pitchFamily="34" charset="0"/>
              </a:rPr>
              <a:t>whole websites and web pages, or to individual elements, making things simpler. </a:t>
            </a:r>
            <a:endParaRPr lang="en-US" sz="210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100" dirty="0" smtClean="0">
                <a:solidFill>
                  <a:srgbClr val="000000"/>
                </a:solidFill>
                <a:latin typeface="Arial" panose="020B0604020202020204" pitchFamily="34" charset="0"/>
                <a:cs typeface="Arial" panose="020B0604020202020204" pitchFamily="34" charset="0"/>
              </a:rPr>
              <a:t>Any </a:t>
            </a:r>
            <a:r>
              <a:rPr lang="en-US" sz="2100" dirty="0">
                <a:solidFill>
                  <a:srgbClr val="000000"/>
                </a:solidFill>
                <a:latin typeface="Arial" panose="020B0604020202020204" pitchFamily="34" charset="0"/>
                <a:cs typeface="Arial" panose="020B0604020202020204" pitchFamily="34" charset="0"/>
              </a:rPr>
              <a:t>styles applied directly </a:t>
            </a:r>
            <a:r>
              <a:rPr lang="en-US" sz="2100" dirty="0" smtClean="0">
                <a:solidFill>
                  <a:srgbClr val="000000"/>
                </a:solidFill>
                <a:latin typeface="Arial" panose="020B0604020202020204" pitchFamily="34" charset="0"/>
                <a:cs typeface="Arial" panose="020B0604020202020204" pitchFamily="34" charset="0"/>
              </a:rPr>
              <a:t>to individual </a:t>
            </a:r>
            <a:r>
              <a:rPr lang="en-US" sz="2100" dirty="0">
                <a:solidFill>
                  <a:srgbClr val="000000"/>
                </a:solidFill>
                <a:latin typeface="Arial" panose="020B0604020202020204" pitchFamily="34" charset="0"/>
                <a:cs typeface="Arial" panose="020B0604020202020204" pitchFamily="34" charset="0"/>
              </a:rPr>
              <a:t>elements will override styles applied to the whole document..</a:t>
            </a:r>
            <a:endParaRPr lang="en-GB" sz="210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8600851" y="998999"/>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750406"/>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US" sz="3600" dirty="0" smtClean="0"/>
              <a:t>7.2 – Making Your Web Page - CSS</a:t>
            </a:r>
            <a:endParaRPr lang="en-GB" sz="36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9512" y="1124745"/>
            <a:ext cx="5560455" cy="2376263"/>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9511" y="3645023"/>
            <a:ext cx="5560455" cy="1953673"/>
          </a:xfrm>
          <a:prstGeom prst="rect">
            <a:avLst/>
          </a:prstGeom>
        </p:spPr>
      </p:pic>
      <p:sp>
        <p:nvSpPr>
          <p:cNvPr id="4" name="TextBox 3"/>
          <p:cNvSpPr txBox="1"/>
          <p:nvPr/>
        </p:nvSpPr>
        <p:spPr>
          <a:xfrm>
            <a:off x="179511" y="5742711"/>
            <a:ext cx="5603778" cy="384721"/>
          </a:xfrm>
          <a:prstGeom prst="rect">
            <a:avLst/>
          </a:prstGeom>
          <a:noFill/>
        </p:spPr>
        <p:txBody>
          <a:bodyPr wrap="none" lIns="45720" rIns="45720" rtlCol="0">
            <a:spAutoFit/>
          </a:bodyPr>
          <a:lstStyle/>
          <a:p>
            <a:pPr indent="344488">
              <a:buClr>
                <a:srgbClr val="C00000"/>
              </a:buClr>
              <a:buSzPct val="80000"/>
              <a:buFont typeface="Arial" panose="020B0604020202020204" pitchFamily="34" charset="0"/>
              <a:buChar char="▲"/>
            </a:pPr>
            <a:r>
              <a:rPr lang="en-US" sz="1900" dirty="0" smtClean="0"/>
              <a:t>The CSS above generates an olive green page.</a:t>
            </a:r>
          </a:p>
        </p:txBody>
      </p:sp>
      <p:sp>
        <p:nvSpPr>
          <p:cNvPr id="12" name="Rectangle 14"/>
          <p:cNvSpPr/>
          <p:nvPr/>
        </p:nvSpPr>
        <p:spPr>
          <a:xfrm>
            <a:off x="5783288" y="1128627"/>
            <a:ext cx="3092455" cy="5540733"/>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23604"/>
              <a:gd name="connsiteX1" fmla="*/ 8708512 w 8708512"/>
              <a:gd name="connsiteY1" fmla="*/ 0 h 823604"/>
              <a:gd name="connsiteX2" fmla="*/ 8708512 w 8708512"/>
              <a:gd name="connsiteY2" fmla="*/ 801671 h 823604"/>
              <a:gd name="connsiteX3" fmla="*/ 82062 w 8708512"/>
              <a:gd name="connsiteY3" fmla="*/ 789948 h 823604"/>
              <a:gd name="connsiteX4" fmla="*/ 0 w 8708512"/>
              <a:gd name="connsiteY4" fmla="*/ 0 h 823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23604">
                <a:moveTo>
                  <a:pt x="0" y="0"/>
                </a:moveTo>
                <a:lnTo>
                  <a:pt x="8708512" y="0"/>
                </a:lnTo>
                <a:lnTo>
                  <a:pt x="8708512" y="801671"/>
                </a:lnTo>
                <a:cubicBezTo>
                  <a:pt x="5518075" y="841148"/>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020" b="1" dirty="0" smtClean="0">
                <a:solidFill>
                  <a:srgbClr val="002060"/>
                </a:solidFill>
                <a:latin typeface="Arial" panose="020B0604020202020204" pitchFamily="34" charset="0"/>
                <a:cs typeface="Arial" panose="020B0604020202020204" pitchFamily="34" charset="0"/>
              </a:rPr>
              <a:t>Compute-IT</a:t>
            </a:r>
            <a:endParaRPr lang="en-US" sz="202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2020" b="1" dirty="0">
                <a:solidFill>
                  <a:srgbClr val="000000"/>
                </a:solidFill>
                <a:latin typeface="Arial" panose="020B0604020202020204" pitchFamily="34" charset="0"/>
                <a:cs typeface="Arial" panose="020B0604020202020204" pitchFamily="34" charset="0"/>
              </a:rPr>
              <a:t>7.2.3</a:t>
            </a:r>
            <a:r>
              <a:rPr lang="en-US" sz="2020" dirty="0">
                <a:solidFill>
                  <a:srgbClr val="000000"/>
                </a:solidFill>
                <a:latin typeface="Arial" panose="020B0604020202020204" pitchFamily="34" charset="0"/>
                <a:cs typeface="Arial" panose="020B0604020202020204" pitchFamily="34" charset="0"/>
              </a:rPr>
              <a:t> </a:t>
            </a:r>
            <a:r>
              <a:rPr lang="en-US" sz="2020" dirty="0" smtClean="0">
                <a:solidFill>
                  <a:srgbClr val="000000"/>
                </a:solidFill>
                <a:latin typeface="Arial" panose="020B0604020202020204" pitchFamily="34" charset="0"/>
                <a:cs typeface="Arial" panose="020B0604020202020204" pitchFamily="34" charset="0"/>
              </a:rPr>
              <a:t>	Use </a:t>
            </a:r>
            <a:r>
              <a:rPr lang="en-US" sz="2020" dirty="0">
                <a:solidFill>
                  <a:srgbClr val="000000"/>
                </a:solidFill>
                <a:latin typeface="Arial" panose="020B0604020202020204" pitchFamily="34" charset="0"/>
                <a:cs typeface="Arial" panose="020B0604020202020204" pitchFamily="34" charset="0"/>
              </a:rPr>
              <a:t>CSS to improve the look of the web page you coded for 7.2.1 Compute-IT by setting default styles for the </a:t>
            </a:r>
            <a:r>
              <a:rPr lang="en-US" sz="2020" dirty="0" smtClean="0">
                <a:solidFill>
                  <a:srgbClr val="000000"/>
                </a:solidFill>
                <a:latin typeface="Arial" panose="020B0604020202020204" pitchFamily="34" charset="0"/>
                <a:cs typeface="Arial" panose="020B0604020202020204" pitchFamily="34" charset="0"/>
              </a:rPr>
              <a:t>whole web </a:t>
            </a:r>
            <a:r>
              <a:rPr lang="en-US" sz="2020" dirty="0">
                <a:solidFill>
                  <a:srgbClr val="000000"/>
                </a:solidFill>
                <a:latin typeface="Arial" panose="020B0604020202020204" pitchFamily="34" charset="0"/>
                <a:cs typeface="Arial" panose="020B0604020202020204" pitchFamily="34" charset="0"/>
              </a:rPr>
              <a:t>page. Remember to remove the individual style settings you have already coded before coding the default </a:t>
            </a:r>
            <a:r>
              <a:rPr lang="en-US" sz="2020" dirty="0" smtClean="0">
                <a:solidFill>
                  <a:srgbClr val="000000"/>
                </a:solidFill>
                <a:latin typeface="Arial" panose="020B0604020202020204" pitchFamily="34" charset="0"/>
                <a:cs typeface="Arial" panose="020B0604020202020204" pitchFamily="34" charset="0"/>
              </a:rPr>
              <a:t>styles in </a:t>
            </a:r>
            <a:r>
              <a:rPr lang="en-US" sz="2020" dirty="0">
                <a:solidFill>
                  <a:srgbClr val="000000"/>
                </a:solidFill>
                <a:latin typeface="Arial" panose="020B0604020202020204" pitchFamily="34" charset="0"/>
                <a:cs typeface="Arial" panose="020B0604020202020204" pitchFamily="34" charset="0"/>
              </a:rPr>
              <a:t>the header.</a:t>
            </a:r>
            <a:endParaRPr lang="en-GB" sz="202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949270">
            <a:off x="8592140" y="1029615"/>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1477919"/>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5544615" cy="5716950"/>
          </a:xfrm>
          <a:prstGeom prst="rect">
            <a:avLst/>
          </a:prstGeom>
        </p:spPr>
        <p:txBody>
          <a:bodyPr wrap="square">
            <a:spAutoFit/>
          </a:bodyPr>
          <a:lstStyle/>
          <a:p>
            <a:pPr>
              <a:buClr>
                <a:srgbClr val="0070C0"/>
              </a:buClr>
              <a:buSzPct val="80000"/>
            </a:pPr>
            <a:r>
              <a:rPr lang="en-US" sz="2150" b="1" dirty="0" smtClean="0">
                <a:solidFill>
                  <a:srgbClr val="C00000"/>
                </a:solidFill>
              </a:rPr>
              <a:t>Automatic </a:t>
            </a:r>
            <a:r>
              <a:rPr lang="en-US" sz="2150" b="1" dirty="0">
                <a:solidFill>
                  <a:srgbClr val="C00000"/>
                </a:solidFill>
              </a:rPr>
              <a:t>format checkers</a:t>
            </a:r>
          </a:p>
          <a:p>
            <a:pPr marL="344488" indent="-344488">
              <a:buClr>
                <a:srgbClr val="0070C0"/>
              </a:buClr>
              <a:buSzPct val="80000"/>
              <a:buFont typeface="Arial" panose="020B0604020202020204" pitchFamily="34" charset="0"/>
              <a:buChar char="►"/>
            </a:pPr>
            <a:r>
              <a:rPr lang="en-US" sz="2150" dirty="0"/>
              <a:t>As with any language, HTML has its own rules of grammar, syntax and vocabulary that people coding web pages </a:t>
            </a:r>
            <a:r>
              <a:rPr lang="en-US" sz="2150" dirty="0" smtClean="0"/>
              <a:t>should always </a:t>
            </a:r>
            <a:r>
              <a:rPr lang="en-US" sz="2150" dirty="0"/>
              <a:t>follow. </a:t>
            </a:r>
            <a:endParaRPr lang="en-US" sz="2150" dirty="0" smtClean="0"/>
          </a:p>
          <a:p>
            <a:pPr marL="344488" indent="-344488">
              <a:buClr>
                <a:srgbClr val="0070C0"/>
              </a:buClr>
              <a:buSzPct val="80000"/>
              <a:buFont typeface="Arial" panose="020B0604020202020204" pitchFamily="34" charset="0"/>
              <a:buChar char="►"/>
            </a:pPr>
            <a:r>
              <a:rPr lang="en-US" sz="2150" dirty="0" smtClean="0"/>
              <a:t>Also</a:t>
            </a:r>
            <a:r>
              <a:rPr lang="en-US" sz="2150" dirty="0"/>
              <a:t>, it is very easy to make spelling or grammatical errors. It is therefore important to check that </a:t>
            </a:r>
            <a:r>
              <a:rPr lang="en-US" sz="2150" dirty="0" smtClean="0"/>
              <a:t>you haven’t </a:t>
            </a:r>
            <a:r>
              <a:rPr lang="en-US" sz="2150" dirty="0"/>
              <a:t>made mistakes. This process is called verification</a:t>
            </a:r>
            <a:r>
              <a:rPr lang="en-US" sz="2150" dirty="0" smtClean="0"/>
              <a:t>.</a:t>
            </a:r>
          </a:p>
          <a:p>
            <a:pPr marL="344488" indent="-344488">
              <a:buClr>
                <a:srgbClr val="0070C0"/>
              </a:buClr>
              <a:buSzPct val="80000"/>
              <a:buFont typeface="Arial" panose="020B0604020202020204" pitchFamily="34" charset="0"/>
              <a:buChar char="►"/>
            </a:pPr>
            <a:r>
              <a:rPr lang="en-US" sz="2150" dirty="0"/>
              <a:t>There are automated tools, called markup validators, that we can use to verify HTML documents. During verification, </a:t>
            </a:r>
            <a:r>
              <a:rPr lang="en-US" sz="2150" dirty="0" smtClean="0"/>
              <a:t>the tool </a:t>
            </a:r>
            <a:r>
              <a:rPr lang="en-US" sz="2150" dirty="0"/>
              <a:t>compares the HTML document produced with the defined syntax of HTML and reports any discrepancies.</a:t>
            </a:r>
          </a:p>
        </p:txBody>
      </p:sp>
      <p:sp>
        <p:nvSpPr>
          <p:cNvPr id="9" name="Title 1"/>
          <p:cNvSpPr>
            <a:spLocks noGrp="1"/>
          </p:cNvSpPr>
          <p:nvPr>
            <p:ph type="title"/>
          </p:nvPr>
        </p:nvSpPr>
        <p:spPr>
          <a:xfrm>
            <a:off x="107504" y="44624"/>
            <a:ext cx="7632848" cy="625434"/>
          </a:xfrm>
        </p:spPr>
        <p:txBody>
          <a:bodyPr>
            <a:noAutofit/>
          </a:bodyPr>
          <a:lstStyle/>
          <a:p>
            <a:r>
              <a:rPr lang="en-US" sz="3600" dirty="0" smtClean="0"/>
              <a:t>7.2 – Making Your Web Page - CSS</a:t>
            </a:r>
            <a:endParaRPr lang="en-GB" sz="3600" b="1" dirty="0" smtClean="0"/>
          </a:p>
        </p:txBody>
      </p:sp>
      <p:sp>
        <p:nvSpPr>
          <p:cNvPr id="10" name="Rectangle 20"/>
          <p:cNvSpPr/>
          <p:nvPr/>
        </p:nvSpPr>
        <p:spPr>
          <a:xfrm>
            <a:off x="5724128" y="1124744"/>
            <a:ext cx="3166496" cy="5586145"/>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51812"/>
              <a:gd name="connsiteX1" fmla="*/ 8708513 w 8708513"/>
              <a:gd name="connsiteY1" fmla="*/ 0 h 951812"/>
              <a:gd name="connsiteX2" fmla="*/ 8708513 w 8708513"/>
              <a:gd name="connsiteY2" fmla="*/ 887849 h 951812"/>
              <a:gd name="connsiteX3" fmla="*/ 147289 w 8708513"/>
              <a:gd name="connsiteY3" fmla="*/ 895297 h 951812"/>
              <a:gd name="connsiteX4" fmla="*/ 0 w 8708513"/>
              <a:gd name="connsiteY4" fmla="*/ 0 h 951812"/>
              <a:gd name="connsiteX0" fmla="*/ 0 w 8708513"/>
              <a:gd name="connsiteY0" fmla="*/ 0 h 948688"/>
              <a:gd name="connsiteX1" fmla="*/ 8708513 w 8708513"/>
              <a:gd name="connsiteY1" fmla="*/ 0 h 948688"/>
              <a:gd name="connsiteX2" fmla="*/ 8708513 w 8708513"/>
              <a:gd name="connsiteY2" fmla="*/ 887849 h 948688"/>
              <a:gd name="connsiteX3" fmla="*/ 147289 w 8708513"/>
              <a:gd name="connsiteY3" fmla="*/ 895297 h 948688"/>
              <a:gd name="connsiteX4" fmla="*/ 0 w 8708513"/>
              <a:gd name="connsiteY4" fmla="*/ 0 h 948688"/>
              <a:gd name="connsiteX0" fmla="*/ 0 w 8708513"/>
              <a:gd name="connsiteY0" fmla="*/ 0 h 928903"/>
              <a:gd name="connsiteX1" fmla="*/ 8708513 w 8708513"/>
              <a:gd name="connsiteY1" fmla="*/ 0 h 928903"/>
              <a:gd name="connsiteX2" fmla="*/ 8708513 w 8708513"/>
              <a:gd name="connsiteY2" fmla="*/ 887849 h 928903"/>
              <a:gd name="connsiteX3" fmla="*/ 147289 w 8708513"/>
              <a:gd name="connsiteY3" fmla="*/ 895297 h 928903"/>
              <a:gd name="connsiteX4" fmla="*/ 0 w 8708513"/>
              <a:gd name="connsiteY4" fmla="*/ 0 h 928903"/>
              <a:gd name="connsiteX0" fmla="*/ 0 w 8708513"/>
              <a:gd name="connsiteY0" fmla="*/ 0 h 915827"/>
              <a:gd name="connsiteX1" fmla="*/ 8708513 w 8708513"/>
              <a:gd name="connsiteY1" fmla="*/ 0 h 915827"/>
              <a:gd name="connsiteX2" fmla="*/ 8708513 w 8708513"/>
              <a:gd name="connsiteY2" fmla="*/ 887849 h 915827"/>
              <a:gd name="connsiteX3" fmla="*/ 147289 w 8708513"/>
              <a:gd name="connsiteY3" fmla="*/ 895297 h 915827"/>
              <a:gd name="connsiteX4" fmla="*/ 0 w 8708513"/>
              <a:gd name="connsiteY4" fmla="*/ 0 h 915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15827">
                <a:moveTo>
                  <a:pt x="0" y="0"/>
                </a:moveTo>
                <a:lnTo>
                  <a:pt x="8708513" y="0"/>
                </a:lnTo>
                <a:lnTo>
                  <a:pt x="8708513" y="887849"/>
                </a:lnTo>
                <a:cubicBezTo>
                  <a:pt x="5241467" y="932277"/>
                  <a:pt x="3022772" y="915195"/>
                  <a:pt x="147289" y="895297"/>
                </a:cubicBezTo>
                <a:cubicBezTo>
                  <a:pt x="73043" y="712670"/>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100" b="1" dirty="0" smtClean="0">
                <a:solidFill>
                  <a:srgbClr val="000000"/>
                </a:solidFill>
                <a:latin typeface="Arial" panose="020B0604020202020204" pitchFamily="34" charset="0"/>
                <a:cs typeface="Arial" panose="020B0604020202020204" pitchFamily="34" charset="0"/>
              </a:rPr>
              <a:t>Key </a:t>
            </a:r>
            <a:r>
              <a:rPr lang="en-US" sz="21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100" b="1" dirty="0" smtClean="0">
                <a:solidFill>
                  <a:srgbClr val="C00000"/>
                </a:solidFill>
                <a:latin typeface="Arial" panose="020B0604020202020204" pitchFamily="34" charset="0"/>
                <a:cs typeface="Arial" panose="020B0604020202020204" pitchFamily="34" charset="0"/>
              </a:rPr>
              <a:t>Grammar</a:t>
            </a:r>
            <a:r>
              <a:rPr lang="en-US" sz="2100" b="1" dirty="0">
                <a:solidFill>
                  <a:srgbClr val="C00000"/>
                </a:solidFill>
                <a:latin typeface="Arial" panose="020B0604020202020204" pitchFamily="34" charset="0"/>
                <a:cs typeface="Arial" panose="020B0604020202020204" pitchFamily="34" charset="0"/>
              </a:rPr>
              <a:t>:</a:t>
            </a:r>
            <a:r>
              <a:rPr lang="en-US" sz="2100" dirty="0">
                <a:solidFill>
                  <a:srgbClr val="000000"/>
                </a:solidFill>
                <a:latin typeface="Arial" panose="020B0604020202020204" pitchFamily="34" charset="0"/>
                <a:cs typeface="Arial" panose="020B0604020202020204" pitchFamily="34" charset="0"/>
              </a:rPr>
              <a:t> A set of rules that define the relationships between words in a language.</a:t>
            </a:r>
          </a:p>
          <a:p>
            <a:pPr marL="285750" indent="-285750">
              <a:buClr>
                <a:srgbClr val="C00000"/>
              </a:buClr>
              <a:buFont typeface="Wingdings" panose="05000000000000000000" pitchFamily="2" charset="2"/>
              <a:buChar char="§"/>
              <a:tabLst>
                <a:tab pos="2420938" algn="l"/>
              </a:tabLst>
            </a:pPr>
            <a:r>
              <a:rPr lang="en-US" sz="2100" b="1" dirty="0">
                <a:solidFill>
                  <a:srgbClr val="C00000"/>
                </a:solidFill>
                <a:latin typeface="Arial" panose="020B0604020202020204" pitchFamily="34" charset="0"/>
                <a:cs typeface="Arial" panose="020B0604020202020204" pitchFamily="34" charset="0"/>
              </a:rPr>
              <a:t>Syntax:</a:t>
            </a:r>
            <a:r>
              <a:rPr lang="en-US" sz="2100" dirty="0">
                <a:solidFill>
                  <a:srgbClr val="000000"/>
                </a:solidFill>
                <a:latin typeface="Arial" panose="020B0604020202020204" pitchFamily="34" charset="0"/>
                <a:cs typeface="Arial" panose="020B0604020202020204" pitchFamily="34" charset="0"/>
              </a:rPr>
              <a:t> The grammatical arrangement of words in a language, showing how they connect and relate to each other.</a:t>
            </a:r>
          </a:p>
          <a:p>
            <a:pPr marL="285750" indent="-285750">
              <a:buClr>
                <a:srgbClr val="C00000"/>
              </a:buClr>
              <a:buFont typeface="Wingdings" panose="05000000000000000000" pitchFamily="2" charset="2"/>
              <a:buChar char="§"/>
              <a:tabLst>
                <a:tab pos="2420938" algn="l"/>
              </a:tabLst>
            </a:pPr>
            <a:r>
              <a:rPr lang="en-US" sz="2100" b="1" dirty="0">
                <a:solidFill>
                  <a:srgbClr val="C00000"/>
                </a:solidFill>
                <a:latin typeface="Arial" panose="020B0604020202020204" pitchFamily="34" charset="0"/>
                <a:cs typeface="Arial" panose="020B0604020202020204" pitchFamily="34" charset="0"/>
              </a:rPr>
              <a:t>Verification:</a:t>
            </a:r>
            <a:r>
              <a:rPr lang="en-US" sz="2100" dirty="0">
                <a:solidFill>
                  <a:srgbClr val="000000"/>
                </a:solidFill>
                <a:latin typeface="Arial" panose="020B0604020202020204" pitchFamily="34" charset="0"/>
                <a:cs typeface="Arial" panose="020B0604020202020204" pitchFamily="34" charset="0"/>
              </a:rPr>
              <a:t> The process of checking that the grammar, syntax and vocabulary of code are correct.</a:t>
            </a:r>
            <a:endParaRPr lang="en-GB" sz="210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949270">
            <a:off x="8600851" y="998999"/>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9366394"/>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8712967" cy="2077492"/>
          </a:xfrm>
          <a:prstGeom prst="rect">
            <a:avLst/>
          </a:prstGeom>
        </p:spPr>
        <p:txBody>
          <a:bodyPr wrap="square">
            <a:spAutoFit/>
          </a:bodyPr>
          <a:lstStyle/>
          <a:p>
            <a:pPr>
              <a:buClr>
                <a:srgbClr val="0070C0"/>
              </a:buClr>
              <a:buSzPct val="80000"/>
            </a:pPr>
            <a:r>
              <a:rPr lang="en-US" sz="2150" b="1" dirty="0" smtClean="0">
                <a:solidFill>
                  <a:srgbClr val="C00000"/>
                </a:solidFill>
              </a:rPr>
              <a:t>Automatic </a:t>
            </a:r>
            <a:r>
              <a:rPr lang="en-US" sz="2150" b="1" dirty="0">
                <a:solidFill>
                  <a:srgbClr val="C00000"/>
                </a:solidFill>
              </a:rPr>
              <a:t>format checkers</a:t>
            </a:r>
          </a:p>
          <a:p>
            <a:pPr marL="344488" indent="-344488">
              <a:buClr>
                <a:srgbClr val="0070C0"/>
              </a:buClr>
              <a:buSzPct val="80000"/>
              <a:buFont typeface="Arial" panose="020B0604020202020204" pitchFamily="34" charset="0"/>
              <a:buChar char="►"/>
            </a:pPr>
            <a:r>
              <a:rPr lang="en-US" sz="2150" dirty="0"/>
              <a:t>One example of a tool that will check the validity of HTML documents is the W3C’s Markup Validation </a:t>
            </a:r>
            <a:r>
              <a:rPr lang="en-US" sz="2150" dirty="0" smtClean="0"/>
              <a:t>Service (</a:t>
            </a:r>
            <a:r>
              <a:rPr lang="en-US" sz="2150" dirty="0" smtClean="0">
                <a:hlinkClick r:id="rId3"/>
              </a:rPr>
              <a:t>http</a:t>
            </a:r>
            <a:r>
              <a:rPr lang="en-US" sz="2150" dirty="0">
                <a:hlinkClick r:id="rId3"/>
              </a:rPr>
              <a:t>://</a:t>
            </a:r>
            <a:r>
              <a:rPr lang="en-US" sz="2150" dirty="0" smtClean="0">
                <a:hlinkClick r:id="rId3"/>
              </a:rPr>
              <a:t>validator.w3.org</a:t>
            </a:r>
            <a:r>
              <a:rPr lang="en-US" sz="2150" dirty="0" smtClean="0"/>
              <a:t>). </a:t>
            </a:r>
            <a:r>
              <a:rPr lang="en-US" sz="2150" dirty="0"/>
              <a:t>The first screenshot shows a web page that has passed validation and the second shows a </a:t>
            </a:r>
            <a:r>
              <a:rPr lang="en-US" sz="2150" dirty="0" smtClean="0"/>
              <a:t>web page </a:t>
            </a:r>
            <a:r>
              <a:rPr lang="en-US" sz="2150" dirty="0"/>
              <a:t>that has failed.</a:t>
            </a:r>
          </a:p>
        </p:txBody>
      </p:sp>
      <p:sp>
        <p:nvSpPr>
          <p:cNvPr id="9" name="Title 1"/>
          <p:cNvSpPr>
            <a:spLocks noGrp="1"/>
          </p:cNvSpPr>
          <p:nvPr>
            <p:ph type="title"/>
          </p:nvPr>
        </p:nvSpPr>
        <p:spPr>
          <a:xfrm>
            <a:off x="107504" y="44624"/>
            <a:ext cx="7632848" cy="625434"/>
          </a:xfrm>
        </p:spPr>
        <p:txBody>
          <a:bodyPr>
            <a:noAutofit/>
          </a:bodyPr>
          <a:lstStyle/>
          <a:p>
            <a:r>
              <a:rPr lang="en-US" sz="3600" dirty="0" smtClean="0"/>
              <a:t>7.2 – Making Your Web Page - CSS</a:t>
            </a:r>
            <a:endParaRPr lang="en-GB" sz="3600" b="1" dirty="0" smtClean="0"/>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10625" t="17785" r="10625" b="7980"/>
          <a:stretch/>
        </p:blipFill>
        <p:spPr>
          <a:xfrm>
            <a:off x="1287840" y="3140968"/>
            <a:ext cx="6596528" cy="3496161"/>
          </a:xfrm>
          <a:prstGeom prst="rect">
            <a:avLst/>
          </a:prstGeom>
        </p:spPr>
      </p:pic>
    </p:spTree>
    <p:extLst>
      <p:ext uri="{BB962C8B-B14F-4D97-AF65-F5344CB8AC3E}">
        <p14:creationId xmlns:p14="http://schemas.microsoft.com/office/powerpoint/2010/main" val="4251365980"/>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8712967" cy="3170099"/>
          </a:xfrm>
          <a:prstGeom prst="rect">
            <a:avLst/>
          </a:prstGeom>
        </p:spPr>
        <p:txBody>
          <a:bodyPr wrap="square">
            <a:spAutoFit/>
          </a:bodyPr>
          <a:lstStyle/>
          <a:p>
            <a:pPr>
              <a:buClr>
                <a:srgbClr val="0070C0"/>
              </a:buClr>
              <a:buSzPct val="80000"/>
            </a:pPr>
            <a:r>
              <a:rPr lang="en-US" sz="2000" b="1" dirty="0" smtClean="0">
                <a:solidFill>
                  <a:srgbClr val="C00000"/>
                </a:solidFill>
              </a:rPr>
              <a:t>Automatic </a:t>
            </a:r>
            <a:r>
              <a:rPr lang="en-US" sz="2000" b="1" dirty="0">
                <a:solidFill>
                  <a:srgbClr val="C00000"/>
                </a:solidFill>
              </a:rPr>
              <a:t>format checkers</a:t>
            </a:r>
          </a:p>
          <a:p>
            <a:pPr marL="344488" indent="-344488">
              <a:buClr>
                <a:srgbClr val="0070C0"/>
              </a:buClr>
              <a:buSzPct val="80000"/>
              <a:buFont typeface="Arial" panose="020B0604020202020204" pitchFamily="34" charset="0"/>
              <a:buChar char="►"/>
            </a:pPr>
            <a:r>
              <a:rPr lang="en-US" sz="2000" dirty="0"/>
              <a:t>It is important to remember that a </a:t>
            </a:r>
            <a:r>
              <a:rPr lang="en-US" sz="2000" b="1" dirty="0">
                <a:solidFill>
                  <a:srgbClr val="FF0000"/>
                </a:solidFill>
              </a:rPr>
              <a:t>‘valid’</a:t>
            </a:r>
            <a:r>
              <a:rPr lang="en-US" sz="2000" dirty="0"/>
              <a:t> web page isn’t automatically a ‘good’ web page, although an ‘invalid’ web page </a:t>
            </a:r>
            <a:r>
              <a:rPr lang="en-US" sz="2000" dirty="0" smtClean="0"/>
              <a:t>is more </a:t>
            </a:r>
            <a:r>
              <a:rPr lang="en-US" sz="2000" dirty="0"/>
              <a:t>than likely to be a poor web page. </a:t>
            </a:r>
            <a:endParaRPr lang="en-US" sz="2000" dirty="0" smtClean="0"/>
          </a:p>
          <a:p>
            <a:pPr marL="344488" indent="-344488">
              <a:buClr>
                <a:srgbClr val="0070C0"/>
              </a:buClr>
              <a:buSzPct val="80000"/>
              <a:buFont typeface="Arial" panose="020B0604020202020204" pitchFamily="34" charset="0"/>
              <a:buChar char="►"/>
            </a:pPr>
            <a:r>
              <a:rPr lang="en-US" sz="2000" dirty="0" smtClean="0"/>
              <a:t>By </a:t>
            </a:r>
            <a:r>
              <a:rPr lang="en-US" sz="2000" dirty="0"/>
              <a:t>using a validator and removing errors, you can help to ensure that your </a:t>
            </a:r>
            <a:r>
              <a:rPr lang="en-US" sz="2000" dirty="0" smtClean="0"/>
              <a:t>HTML documents </a:t>
            </a:r>
            <a:r>
              <a:rPr lang="en-US" sz="2000" dirty="0"/>
              <a:t>are displayed correctly in all the main web browsers (including Mozilla Firefox, Google Chrome, </a:t>
            </a:r>
            <a:r>
              <a:rPr lang="en-US" sz="2000" dirty="0" smtClean="0"/>
              <a:t>Microsoft Internet </a:t>
            </a:r>
            <a:r>
              <a:rPr lang="en-US" sz="2000" dirty="0"/>
              <a:t>Explorer and Apple Safari), but you will need to put into practice many other skills to ensure your web </a:t>
            </a:r>
            <a:r>
              <a:rPr lang="en-US" sz="2000" dirty="0" smtClean="0"/>
              <a:t>page contains </a:t>
            </a:r>
            <a:r>
              <a:rPr lang="en-US" sz="2000" dirty="0"/>
              <a:t>high-quality content and is usable and accessible.</a:t>
            </a:r>
          </a:p>
        </p:txBody>
      </p:sp>
      <p:sp>
        <p:nvSpPr>
          <p:cNvPr id="9" name="Title 1"/>
          <p:cNvSpPr>
            <a:spLocks noGrp="1"/>
          </p:cNvSpPr>
          <p:nvPr>
            <p:ph type="title"/>
          </p:nvPr>
        </p:nvSpPr>
        <p:spPr>
          <a:xfrm>
            <a:off x="107504" y="44624"/>
            <a:ext cx="7632848" cy="625434"/>
          </a:xfrm>
        </p:spPr>
        <p:txBody>
          <a:bodyPr>
            <a:noAutofit/>
          </a:bodyPr>
          <a:lstStyle/>
          <a:p>
            <a:r>
              <a:rPr lang="en-US" sz="3600" dirty="0" smtClean="0"/>
              <a:t>7.2 – Making Your Web Page - CSS</a:t>
            </a:r>
            <a:endParaRPr lang="en-GB" sz="3600" b="1" dirty="0" smtClean="0"/>
          </a:p>
        </p:txBody>
      </p:sp>
      <p:sp>
        <p:nvSpPr>
          <p:cNvPr id="5" name="Rectangle 20"/>
          <p:cNvSpPr/>
          <p:nvPr/>
        </p:nvSpPr>
        <p:spPr>
          <a:xfrm>
            <a:off x="5436096" y="4005064"/>
            <a:ext cx="3454528" cy="2677656"/>
          </a:xfrm>
          <a:custGeom>
            <a:avLst/>
            <a:gdLst>
              <a:gd name="connsiteX0" fmla="*/ 0 w 8708513"/>
              <a:gd name="connsiteY0" fmla="*/ 0 h 794064"/>
              <a:gd name="connsiteX1" fmla="*/ 8708513 w 8708513"/>
              <a:gd name="connsiteY1" fmla="*/ 0 h 794064"/>
              <a:gd name="connsiteX2" fmla="*/ 8708513 w 8708513"/>
              <a:gd name="connsiteY2" fmla="*/ 794064 h 794064"/>
              <a:gd name="connsiteX3" fmla="*/ 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35170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794064"/>
              <a:gd name="connsiteX1" fmla="*/ 8708513 w 8708513"/>
              <a:gd name="connsiteY1" fmla="*/ 0 h 794064"/>
              <a:gd name="connsiteX2" fmla="*/ 8708513 w 8708513"/>
              <a:gd name="connsiteY2" fmla="*/ 794064 h 794064"/>
              <a:gd name="connsiteX3" fmla="*/ 82062 w 8708513"/>
              <a:gd name="connsiteY3" fmla="*/ 794064 h 794064"/>
              <a:gd name="connsiteX4" fmla="*/ 0 w 8708513"/>
              <a:gd name="connsiteY4" fmla="*/ 0 h 794064"/>
              <a:gd name="connsiteX0" fmla="*/ 0 w 8708513"/>
              <a:gd name="connsiteY0" fmla="*/ 0 h 887849"/>
              <a:gd name="connsiteX1" fmla="*/ 8708513 w 8708513"/>
              <a:gd name="connsiteY1" fmla="*/ 0 h 887849"/>
              <a:gd name="connsiteX2" fmla="*/ 8708513 w 8708513"/>
              <a:gd name="connsiteY2" fmla="*/ 887849 h 887849"/>
              <a:gd name="connsiteX3" fmla="*/ 82062 w 8708513"/>
              <a:gd name="connsiteY3" fmla="*/ 794064 h 887849"/>
              <a:gd name="connsiteX4" fmla="*/ 0 w 8708513"/>
              <a:gd name="connsiteY4" fmla="*/ 0 h 887849"/>
              <a:gd name="connsiteX0" fmla="*/ 0 w 8708513"/>
              <a:gd name="connsiteY0" fmla="*/ 0 h 928724"/>
              <a:gd name="connsiteX1" fmla="*/ 8708513 w 8708513"/>
              <a:gd name="connsiteY1" fmla="*/ 0 h 928724"/>
              <a:gd name="connsiteX2" fmla="*/ 8708513 w 8708513"/>
              <a:gd name="connsiteY2" fmla="*/ 887849 h 928724"/>
              <a:gd name="connsiteX3" fmla="*/ 82062 w 8708513"/>
              <a:gd name="connsiteY3" fmla="*/ 794064 h 928724"/>
              <a:gd name="connsiteX4" fmla="*/ 0 w 8708513"/>
              <a:gd name="connsiteY4" fmla="*/ 0 h 928724"/>
              <a:gd name="connsiteX0" fmla="*/ 0 w 8708513"/>
              <a:gd name="connsiteY0" fmla="*/ 0 h 939668"/>
              <a:gd name="connsiteX1" fmla="*/ 8708513 w 8708513"/>
              <a:gd name="connsiteY1" fmla="*/ 0 h 939668"/>
              <a:gd name="connsiteX2" fmla="*/ 8708513 w 8708513"/>
              <a:gd name="connsiteY2" fmla="*/ 887849 h 939668"/>
              <a:gd name="connsiteX3" fmla="*/ 105508 w 8708513"/>
              <a:gd name="connsiteY3" fmla="*/ 852680 h 939668"/>
              <a:gd name="connsiteX4" fmla="*/ 0 w 8708513"/>
              <a:gd name="connsiteY4" fmla="*/ 0 h 939668"/>
              <a:gd name="connsiteX0" fmla="*/ 0 w 8708513"/>
              <a:gd name="connsiteY0" fmla="*/ 0 h 951812"/>
              <a:gd name="connsiteX1" fmla="*/ 8708513 w 8708513"/>
              <a:gd name="connsiteY1" fmla="*/ 0 h 951812"/>
              <a:gd name="connsiteX2" fmla="*/ 8708513 w 8708513"/>
              <a:gd name="connsiteY2" fmla="*/ 887849 h 951812"/>
              <a:gd name="connsiteX3" fmla="*/ 147289 w 8708513"/>
              <a:gd name="connsiteY3" fmla="*/ 895297 h 951812"/>
              <a:gd name="connsiteX4" fmla="*/ 0 w 8708513"/>
              <a:gd name="connsiteY4" fmla="*/ 0 h 951812"/>
              <a:gd name="connsiteX0" fmla="*/ 0 w 8708513"/>
              <a:gd name="connsiteY0" fmla="*/ 0 h 948688"/>
              <a:gd name="connsiteX1" fmla="*/ 8708513 w 8708513"/>
              <a:gd name="connsiteY1" fmla="*/ 0 h 948688"/>
              <a:gd name="connsiteX2" fmla="*/ 8708513 w 8708513"/>
              <a:gd name="connsiteY2" fmla="*/ 887849 h 948688"/>
              <a:gd name="connsiteX3" fmla="*/ 147289 w 8708513"/>
              <a:gd name="connsiteY3" fmla="*/ 895297 h 948688"/>
              <a:gd name="connsiteX4" fmla="*/ 0 w 8708513"/>
              <a:gd name="connsiteY4" fmla="*/ 0 h 948688"/>
              <a:gd name="connsiteX0" fmla="*/ 0 w 8708513"/>
              <a:gd name="connsiteY0" fmla="*/ 0 h 928903"/>
              <a:gd name="connsiteX1" fmla="*/ 8708513 w 8708513"/>
              <a:gd name="connsiteY1" fmla="*/ 0 h 928903"/>
              <a:gd name="connsiteX2" fmla="*/ 8708513 w 8708513"/>
              <a:gd name="connsiteY2" fmla="*/ 887849 h 928903"/>
              <a:gd name="connsiteX3" fmla="*/ 147289 w 8708513"/>
              <a:gd name="connsiteY3" fmla="*/ 895297 h 928903"/>
              <a:gd name="connsiteX4" fmla="*/ 0 w 8708513"/>
              <a:gd name="connsiteY4" fmla="*/ 0 h 928903"/>
              <a:gd name="connsiteX0" fmla="*/ 0 w 8708513"/>
              <a:gd name="connsiteY0" fmla="*/ 0 h 915827"/>
              <a:gd name="connsiteX1" fmla="*/ 8708513 w 8708513"/>
              <a:gd name="connsiteY1" fmla="*/ 0 h 915827"/>
              <a:gd name="connsiteX2" fmla="*/ 8708513 w 8708513"/>
              <a:gd name="connsiteY2" fmla="*/ 887849 h 915827"/>
              <a:gd name="connsiteX3" fmla="*/ 147289 w 8708513"/>
              <a:gd name="connsiteY3" fmla="*/ 895297 h 915827"/>
              <a:gd name="connsiteX4" fmla="*/ 0 w 8708513"/>
              <a:gd name="connsiteY4" fmla="*/ 0 h 915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3" h="915827">
                <a:moveTo>
                  <a:pt x="0" y="0"/>
                </a:moveTo>
                <a:lnTo>
                  <a:pt x="8708513" y="0"/>
                </a:lnTo>
                <a:lnTo>
                  <a:pt x="8708513" y="887849"/>
                </a:lnTo>
                <a:cubicBezTo>
                  <a:pt x="5241467" y="932277"/>
                  <a:pt x="3022772" y="915195"/>
                  <a:pt x="147289" y="895297"/>
                </a:cubicBezTo>
                <a:cubicBezTo>
                  <a:pt x="73043" y="712670"/>
                  <a:pt x="27354" y="264688"/>
                  <a:pt x="0" y="0"/>
                </a:cubicBezTo>
                <a:close/>
              </a:path>
            </a:pathLst>
          </a:cu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100" b="1" dirty="0" smtClean="0">
                <a:solidFill>
                  <a:srgbClr val="000000"/>
                </a:solidFill>
                <a:latin typeface="Arial" panose="020B0604020202020204" pitchFamily="34" charset="0"/>
                <a:cs typeface="Arial" panose="020B0604020202020204" pitchFamily="34" charset="0"/>
              </a:rPr>
              <a:t>Key </a:t>
            </a:r>
            <a:r>
              <a:rPr lang="en-US" sz="21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100" b="1" dirty="0" smtClean="0">
                <a:solidFill>
                  <a:srgbClr val="C00000"/>
                </a:solidFill>
                <a:latin typeface="Arial" panose="020B0604020202020204" pitchFamily="34" charset="0"/>
                <a:cs typeface="Arial" panose="020B0604020202020204" pitchFamily="34" charset="0"/>
              </a:rPr>
              <a:t>Valid</a:t>
            </a:r>
            <a:r>
              <a:rPr lang="en-US" sz="2100" b="1" dirty="0">
                <a:solidFill>
                  <a:srgbClr val="C00000"/>
                </a:solidFill>
                <a:latin typeface="Arial" panose="020B0604020202020204" pitchFamily="34" charset="0"/>
                <a:cs typeface="Arial" panose="020B0604020202020204" pitchFamily="34" charset="0"/>
              </a:rPr>
              <a:t>: </a:t>
            </a:r>
            <a:r>
              <a:rPr lang="en-US" sz="2100" dirty="0">
                <a:solidFill>
                  <a:srgbClr val="000000"/>
                </a:solidFill>
                <a:latin typeface="Arial" panose="020B0604020202020204" pitchFamily="34" charset="0"/>
                <a:cs typeface="Arial" panose="020B0604020202020204" pitchFamily="34" charset="0"/>
              </a:rPr>
              <a:t>Something is valid when it is sound, defensible and well grounded. ‘Validation’ is the name given to the process </a:t>
            </a:r>
            <a:r>
              <a:rPr lang="en-US" sz="2100" dirty="0" smtClean="0">
                <a:solidFill>
                  <a:srgbClr val="000000"/>
                </a:solidFill>
                <a:latin typeface="Arial" panose="020B0604020202020204" pitchFamily="34" charset="0"/>
                <a:cs typeface="Arial" panose="020B0604020202020204" pitchFamily="34" charset="0"/>
              </a:rPr>
              <a:t>of checking </a:t>
            </a:r>
            <a:r>
              <a:rPr lang="en-US" sz="2100" dirty="0">
                <a:solidFill>
                  <a:srgbClr val="000000"/>
                </a:solidFill>
                <a:latin typeface="Arial" panose="020B0604020202020204" pitchFamily="34" charset="0"/>
                <a:cs typeface="Arial" panose="020B0604020202020204" pitchFamily="34" charset="0"/>
              </a:rPr>
              <a:t>that something is valid.</a:t>
            </a:r>
            <a:endParaRPr lang="en-GB" sz="2100"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949270">
            <a:off x="8600851" y="3865959"/>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7" name="Rectangle 14"/>
          <p:cNvSpPr/>
          <p:nvPr/>
        </p:nvSpPr>
        <p:spPr>
          <a:xfrm>
            <a:off x="223290" y="4545702"/>
            <a:ext cx="5036103" cy="2123658"/>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44018">
                <a:moveTo>
                  <a:pt x="0" y="0"/>
                </a:moveTo>
                <a:lnTo>
                  <a:pt x="8708512" y="0"/>
                </a:lnTo>
                <a:lnTo>
                  <a:pt x="8708512" y="801671"/>
                </a:lnTo>
                <a:cubicBezTo>
                  <a:pt x="5809583" y="887640"/>
                  <a:pt x="2957545" y="821210"/>
                  <a:pt x="82062" y="789948"/>
                </a:cubicBezTo>
                <a:cubicBezTo>
                  <a:pt x="-3907" y="577432"/>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7.2.4</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Verify </a:t>
            </a:r>
            <a:r>
              <a:rPr lang="en-US" sz="2200" dirty="0">
                <a:solidFill>
                  <a:srgbClr val="000000"/>
                </a:solidFill>
                <a:latin typeface="Arial" panose="020B0604020202020204" pitchFamily="34" charset="0"/>
                <a:cs typeface="Arial" panose="020B0604020202020204" pitchFamily="34" charset="0"/>
              </a:rPr>
              <a:t>your web page using a markup validator (such the W3C’s Markup Validation </a:t>
            </a:r>
            <a:r>
              <a:rPr lang="en-US" sz="2200" dirty="0" smtClean="0">
                <a:solidFill>
                  <a:srgbClr val="000000"/>
                </a:solidFill>
                <a:latin typeface="Arial" panose="020B0604020202020204" pitchFamily="34" charset="0"/>
                <a:cs typeface="Arial" panose="020B0604020202020204" pitchFamily="34" charset="0"/>
              </a:rPr>
              <a:t>Service: </a:t>
            </a:r>
            <a:r>
              <a:rPr lang="en-US" sz="2200" dirty="0" smtClean="0">
                <a:solidFill>
                  <a:srgbClr val="000000"/>
                </a:solidFill>
                <a:latin typeface="Arial" panose="020B0604020202020204" pitchFamily="34" charset="0"/>
                <a:cs typeface="Arial" panose="020B0604020202020204" pitchFamily="34" charset="0"/>
                <a:hlinkClick r:id="rId3"/>
              </a:rPr>
              <a:t>http</a:t>
            </a:r>
            <a:r>
              <a:rPr lang="en-US" sz="2200" dirty="0">
                <a:solidFill>
                  <a:srgbClr val="000000"/>
                </a:solidFill>
                <a:latin typeface="Arial" panose="020B0604020202020204" pitchFamily="34" charset="0"/>
                <a:cs typeface="Arial" panose="020B0604020202020204" pitchFamily="34" charset="0"/>
                <a:hlinkClick r:id="rId3"/>
              </a:rPr>
              <a:t>://</a:t>
            </a:r>
            <a:r>
              <a:rPr lang="en-US" sz="2200" dirty="0" smtClean="0">
                <a:solidFill>
                  <a:srgbClr val="000000"/>
                </a:solidFill>
                <a:latin typeface="Arial" panose="020B0604020202020204" pitchFamily="34" charset="0"/>
                <a:cs typeface="Arial" panose="020B0604020202020204" pitchFamily="34" charset="0"/>
                <a:hlinkClick r:id="rId3"/>
              </a:rPr>
              <a:t>validator.w3.org</a:t>
            </a:r>
            <a:r>
              <a:rPr lang="en-US" sz="2200" dirty="0" smtClean="0">
                <a:solidFill>
                  <a:srgbClr val="000000"/>
                </a:solidFill>
                <a:latin typeface="Arial" panose="020B0604020202020204" pitchFamily="34" charset="0"/>
                <a:cs typeface="Arial" panose="020B0604020202020204" pitchFamily="34" charset="0"/>
              </a:rPr>
              <a:t>), </a:t>
            </a:r>
            <a:r>
              <a:rPr lang="en-US" sz="2200" dirty="0">
                <a:solidFill>
                  <a:srgbClr val="000000"/>
                </a:solidFill>
                <a:latin typeface="Arial" panose="020B0604020202020204" pitchFamily="34" charset="0"/>
                <a:cs typeface="Arial" panose="020B0604020202020204" pitchFamily="34" charset="0"/>
              </a:rPr>
              <a:t>and correct any errors.</a:t>
            </a:r>
            <a:endParaRPr lang="en-GB" sz="220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949270">
            <a:off x="4945711" y="4417551"/>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802605"/>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US" sz="4000" dirty="0" smtClean="0"/>
              <a:t>7.3 – Bringing Content Together</a:t>
            </a:r>
            <a:endParaRPr lang="en-GB" sz="4000" b="1" dirty="0" smtClean="0"/>
          </a:p>
        </p:txBody>
      </p:sp>
      <p:sp>
        <p:nvSpPr>
          <p:cNvPr id="7" name="Rectangle 14"/>
          <p:cNvSpPr/>
          <p:nvPr/>
        </p:nvSpPr>
        <p:spPr>
          <a:xfrm>
            <a:off x="179512" y="1127149"/>
            <a:ext cx="8694356" cy="5554355"/>
          </a:xfrm>
          <a:custGeom>
            <a:avLst/>
            <a:gdLst>
              <a:gd name="connsiteX0" fmla="*/ 0 w 8708512"/>
              <a:gd name="connsiteY0" fmla="*/ 0 h 707886"/>
              <a:gd name="connsiteX1" fmla="*/ 8708512 w 8708512"/>
              <a:gd name="connsiteY1" fmla="*/ 0 h 707886"/>
              <a:gd name="connsiteX2" fmla="*/ 8708512 w 8708512"/>
              <a:gd name="connsiteY2" fmla="*/ 707886 h 707886"/>
              <a:gd name="connsiteX3" fmla="*/ 0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707886"/>
              <a:gd name="connsiteX1" fmla="*/ 8708512 w 8708512"/>
              <a:gd name="connsiteY1" fmla="*/ 0 h 707886"/>
              <a:gd name="connsiteX2" fmla="*/ 8708512 w 8708512"/>
              <a:gd name="connsiteY2" fmla="*/ 707886 h 707886"/>
              <a:gd name="connsiteX3" fmla="*/ 82062 w 8708512"/>
              <a:gd name="connsiteY3" fmla="*/ 707886 h 707886"/>
              <a:gd name="connsiteX4" fmla="*/ 0 w 8708512"/>
              <a:gd name="connsiteY4" fmla="*/ 0 h 707886"/>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07886 h 801671"/>
              <a:gd name="connsiteX4" fmla="*/ 0 w 8708512"/>
              <a:gd name="connsiteY4" fmla="*/ 0 h 801671"/>
              <a:gd name="connsiteX0" fmla="*/ 0 w 8708512"/>
              <a:gd name="connsiteY0" fmla="*/ 0 h 828111"/>
              <a:gd name="connsiteX1" fmla="*/ 8708512 w 8708512"/>
              <a:gd name="connsiteY1" fmla="*/ 0 h 828111"/>
              <a:gd name="connsiteX2" fmla="*/ 8708512 w 8708512"/>
              <a:gd name="connsiteY2" fmla="*/ 801671 h 828111"/>
              <a:gd name="connsiteX3" fmla="*/ 82062 w 8708512"/>
              <a:gd name="connsiteY3" fmla="*/ 707886 h 828111"/>
              <a:gd name="connsiteX4" fmla="*/ 0 w 8708512"/>
              <a:gd name="connsiteY4" fmla="*/ 0 h 828111"/>
              <a:gd name="connsiteX0" fmla="*/ 0 w 8708512"/>
              <a:gd name="connsiteY0" fmla="*/ 0 h 844018"/>
              <a:gd name="connsiteX1" fmla="*/ 8708512 w 8708512"/>
              <a:gd name="connsiteY1" fmla="*/ 0 h 844018"/>
              <a:gd name="connsiteX2" fmla="*/ 8708512 w 8708512"/>
              <a:gd name="connsiteY2" fmla="*/ 801671 h 844018"/>
              <a:gd name="connsiteX3" fmla="*/ 82062 w 8708512"/>
              <a:gd name="connsiteY3" fmla="*/ 789948 h 844018"/>
              <a:gd name="connsiteX4" fmla="*/ 0 w 8708512"/>
              <a:gd name="connsiteY4" fmla="*/ 0 h 844018"/>
              <a:gd name="connsiteX0" fmla="*/ 0 w 8708512"/>
              <a:gd name="connsiteY0" fmla="*/ 0 h 824329"/>
              <a:gd name="connsiteX1" fmla="*/ 8708512 w 8708512"/>
              <a:gd name="connsiteY1" fmla="*/ 0 h 824329"/>
              <a:gd name="connsiteX2" fmla="*/ 8708512 w 8708512"/>
              <a:gd name="connsiteY2" fmla="*/ 801671 h 824329"/>
              <a:gd name="connsiteX3" fmla="*/ 82062 w 8708512"/>
              <a:gd name="connsiteY3" fmla="*/ 789948 h 824329"/>
              <a:gd name="connsiteX4" fmla="*/ 0 w 8708512"/>
              <a:gd name="connsiteY4" fmla="*/ 0 h 824329"/>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89948 h 801671"/>
              <a:gd name="connsiteX4" fmla="*/ 0 w 8708512"/>
              <a:gd name="connsiteY4" fmla="*/ 0 h 801671"/>
              <a:gd name="connsiteX0" fmla="*/ 0 w 8708512"/>
              <a:gd name="connsiteY0" fmla="*/ 0 h 801671"/>
              <a:gd name="connsiteX1" fmla="*/ 8708512 w 8708512"/>
              <a:gd name="connsiteY1" fmla="*/ 0 h 801671"/>
              <a:gd name="connsiteX2" fmla="*/ 8708512 w 8708512"/>
              <a:gd name="connsiteY2" fmla="*/ 801671 h 801671"/>
              <a:gd name="connsiteX3" fmla="*/ 82062 w 8708512"/>
              <a:gd name="connsiteY3" fmla="*/ 799909 h 801671"/>
              <a:gd name="connsiteX4" fmla="*/ 0 w 8708512"/>
              <a:gd name="connsiteY4" fmla="*/ 0 h 801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8512" h="801671">
                <a:moveTo>
                  <a:pt x="0" y="0"/>
                </a:moveTo>
                <a:lnTo>
                  <a:pt x="8708512" y="0"/>
                </a:lnTo>
                <a:lnTo>
                  <a:pt x="8708512" y="801671"/>
                </a:lnTo>
                <a:lnTo>
                  <a:pt x="82062" y="799909"/>
                </a:lnTo>
                <a:cubicBezTo>
                  <a:pt x="-3907" y="587393"/>
                  <a:pt x="27354" y="235962"/>
                  <a:pt x="0" y="0"/>
                </a:cubicBezTo>
                <a:close/>
              </a:path>
            </a:pathLst>
          </a:cu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2200" b="1" dirty="0" smtClean="0">
                <a:solidFill>
                  <a:srgbClr val="000000"/>
                </a:solidFill>
                <a:latin typeface="Arial" panose="020B0604020202020204" pitchFamily="34" charset="0"/>
                <a:cs typeface="Arial" panose="020B0604020202020204" pitchFamily="34" charset="0"/>
              </a:rPr>
              <a:t>7.3.1</a:t>
            </a:r>
            <a:r>
              <a:rPr lang="en-US" sz="2200" dirty="0" smtClean="0">
                <a:solidFill>
                  <a:srgbClr val="000000"/>
                </a:solidFill>
                <a:latin typeface="Arial" panose="020B0604020202020204" pitchFamily="34" charset="0"/>
                <a:cs typeface="Arial" panose="020B0604020202020204" pitchFamily="34" charset="0"/>
              </a:rPr>
              <a:t> 	A </a:t>
            </a:r>
            <a:r>
              <a:rPr lang="en-US" sz="2200" dirty="0">
                <a:solidFill>
                  <a:srgbClr val="000000"/>
                </a:solidFill>
                <a:latin typeface="Arial" panose="020B0604020202020204" pitchFamily="34" charset="0"/>
                <a:cs typeface="Arial" panose="020B0604020202020204" pitchFamily="34" charset="0"/>
              </a:rPr>
              <a:t>web browser is a program that interprets HTML code and displays it on your computing device. Some </a:t>
            </a:r>
            <a:r>
              <a:rPr lang="en-US" sz="2200" dirty="0" smtClean="0">
                <a:solidFill>
                  <a:srgbClr val="000000"/>
                </a:solidFill>
                <a:latin typeface="Arial" panose="020B0604020202020204" pitchFamily="34" charset="0"/>
                <a:cs typeface="Arial" panose="020B0604020202020204" pitchFamily="34" charset="0"/>
              </a:rPr>
              <a:t>HTML code </a:t>
            </a:r>
            <a:r>
              <a:rPr lang="en-US" sz="2200" dirty="0">
                <a:solidFill>
                  <a:srgbClr val="000000"/>
                </a:solidFill>
                <a:latin typeface="Arial" panose="020B0604020202020204" pitchFamily="34" charset="0"/>
                <a:cs typeface="Arial" panose="020B0604020202020204" pitchFamily="34" charset="0"/>
              </a:rPr>
              <a:t>is shown below. Your task is to interpret the code and draw an artist’s impression of what the web page </a:t>
            </a:r>
            <a:r>
              <a:rPr lang="en-US" sz="2200" dirty="0" smtClean="0">
                <a:solidFill>
                  <a:srgbClr val="000000"/>
                </a:solidFill>
                <a:latin typeface="Arial" panose="020B0604020202020204" pitchFamily="34" charset="0"/>
                <a:cs typeface="Arial" panose="020B0604020202020204" pitchFamily="34" charset="0"/>
              </a:rPr>
              <a:t>will look </a:t>
            </a:r>
            <a:r>
              <a:rPr lang="en-US" sz="2200" dirty="0">
                <a:solidFill>
                  <a:srgbClr val="000000"/>
                </a:solidFill>
                <a:latin typeface="Arial" panose="020B0604020202020204" pitchFamily="34" charset="0"/>
                <a:cs typeface="Arial" panose="020B0604020202020204" pitchFamily="34" charset="0"/>
              </a:rPr>
              <a:t>like</a:t>
            </a:r>
            <a:r>
              <a:rPr lang="en-US" sz="2200" dirty="0" smtClean="0">
                <a:solidFill>
                  <a:srgbClr val="000000"/>
                </a:solidFill>
                <a:latin typeface="Arial" panose="020B0604020202020204" pitchFamily="34" charset="0"/>
                <a:cs typeface="Arial" panose="020B0604020202020204" pitchFamily="34" charset="0"/>
              </a:rPr>
              <a:t>.</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endParaRPr lang="en-US" sz="2200" dirty="0" smtClean="0">
              <a:solidFill>
                <a:srgbClr val="000000"/>
              </a:solidFill>
              <a:latin typeface="Arial" panose="020B0604020202020204" pitchFamily="34" charset="0"/>
              <a:cs typeface="Arial" panose="020B0604020202020204" pitchFamily="34" charset="0"/>
            </a:endParaRPr>
          </a:p>
          <a:p>
            <a:pPr marL="741363" indent="-741363">
              <a:buClr>
                <a:srgbClr val="C00000"/>
              </a:buClr>
              <a:tabLst>
                <a:tab pos="2420938" algn="l"/>
              </a:tabLst>
            </a:pP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r>
              <a:rPr lang="en-US" sz="2200" dirty="0" smtClean="0">
                <a:solidFill>
                  <a:srgbClr val="000000"/>
                </a:solidFill>
                <a:latin typeface="Arial" panose="020B0604020202020204" pitchFamily="34" charset="0"/>
                <a:cs typeface="Arial" panose="020B0604020202020204" pitchFamily="34" charset="0"/>
              </a:rPr>
              <a:t/>
            </a:r>
            <a:br>
              <a:rPr lang="en-US" sz="2200" dirty="0" smtClean="0">
                <a:solidFill>
                  <a:srgbClr val="000000"/>
                </a:solidFill>
                <a:latin typeface="Arial" panose="020B0604020202020204" pitchFamily="34" charset="0"/>
                <a:cs typeface="Arial" panose="020B0604020202020204" pitchFamily="34" charset="0"/>
              </a:rPr>
            </a:br>
            <a:endParaRPr lang="en-GB" sz="220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949270">
            <a:off x="8546111" y="998999"/>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891360" y="2934112"/>
            <a:ext cx="5328592" cy="3672409"/>
          </a:xfrm>
          <a:prstGeom prst="rect">
            <a:avLst/>
          </a:prstGeom>
        </p:spPr>
      </p:pic>
    </p:spTree>
    <p:extLst>
      <p:ext uri="{BB962C8B-B14F-4D97-AF65-F5344CB8AC3E}">
        <p14:creationId xmlns:p14="http://schemas.microsoft.com/office/powerpoint/2010/main" val="2871512327"/>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8712967" cy="4093428"/>
          </a:xfrm>
          <a:prstGeom prst="rect">
            <a:avLst/>
          </a:prstGeom>
        </p:spPr>
        <p:txBody>
          <a:bodyPr wrap="square">
            <a:spAutoFit/>
          </a:bodyPr>
          <a:lstStyle/>
          <a:p>
            <a:pPr>
              <a:buClr>
                <a:srgbClr val="0070C0"/>
              </a:buClr>
              <a:buSzPct val="80000"/>
            </a:pPr>
            <a:r>
              <a:rPr lang="en-US" sz="2000" b="1" dirty="0" smtClean="0">
                <a:solidFill>
                  <a:srgbClr val="C00000"/>
                </a:solidFill>
              </a:rPr>
              <a:t>Lists </a:t>
            </a:r>
            <a:r>
              <a:rPr lang="en-US" sz="2000" b="1" dirty="0">
                <a:solidFill>
                  <a:srgbClr val="C00000"/>
                </a:solidFill>
              </a:rPr>
              <a:t>and tables</a:t>
            </a:r>
          </a:p>
          <a:p>
            <a:pPr marL="344488" indent="-344488">
              <a:buClr>
                <a:srgbClr val="0070C0"/>
              </a:buClr>
              <a:buSzPct val="80000"/>
              <a:buFont typeface="Arial" panose="020B0604020202020204" pitchFamily="34" charset="0"/>
              <a:buChar char="►"/>
            </a:pPr>
            <a:r>
              <a:rPr lang="en-US" sz="2000" dirty="0"/>
              <a:t>Being able to make lists and tables are two of the most useful HTML tools. Lists and tables are easier to read than </a:t>
            </a:r>
            <a:r>
              <a:rPr lang="en-US" sz="2000" dirty="0" smtClean="0"/>
              <a:t>long blocks </a:t>
            </a:r>
            <a:r>
              <a:rPr lang="en-US" sz="2000" dirty="0"/>
              <a:t>of text and enable people to get quickly to the key information they are looking for. It is also useful to be able </a:t>
            </a:r>
            <a:r>
              <a:rPr lang="en-US" sz="2000" dirty="0" smtClean="0"/>
              <a:t>to embed </a:t>
            </a:r>
            <a:r>
              <a:rPr lang="en-US" sz="2000" dirty="0"/>
              <a:t>content, like videos, from other websites</a:t>
            </a:r>
            <a:r>
              <a:rPr lang="en-US" sz="2000" dirty="0" smtClean="0"/>
              <a:t>.</a:t>
            </a:r>
          </a:p>
          <a:p>
            <a:pPr>
              <a:buClr>
                <a:srgbClr val="0070C0"/>
              </a:buClr>
              <a:buSzPct val="80000"/>
            </a:pPr>
            <a:r>
              <a:rPr lang="en-US" sz="2000" b="1" dirty="0" smtClean="0">
                <a:solidFill>
                  <a:srgbClr val="C00000"/>
                </a:solidFill>
              </a:rPr>
              <a:t>Lists</a:t>
            </a:r>
          </a:p>
          <a:p>
            <a:pPr marL="344488" indent="-344488">
              <a:buClr>
                <a:srgbClr val="0070C0"/>
              </a:buClr>
              <a:buSzPct val="80000"/>
              <a:buFont typeface="Arial" panose="020B0604020202020204" pitchFamily="34" charset="0"/>
              <a:buChar char="►"/>
            </a:pPr>
            <a:r>
              <a:rPr lang="en-US" sz="2000" dirty="0"/>
              <a:t>First, here’s how </a:t>
            </a:r>
            <a:r>
              <a:rPr lang="en-US" sz="2000" dirty="0" smtClean="0"/>
              <a:t/>
            </a:r>
            <a:br>
              <a:rPr lang="en-US" sz="2000" dirty="0" smtClean="0"/>
            </a:br>
            <a:r>
              <a:rPr lang="en-US" sz="2000" dirty="0" smtClean="0"/>
              <a:t>to </a:t>
            </a:r>
            <a:r>
              <a:rPr lang="en-US" sz="2000" dirty="0"/>
              <a:t>code an </a:t>
            </a:r>
            <a:r>
              <a:rPr lang="en-US" sz="2000" dirty="0" smtClean="0"/>
              <a:t/>
            </a:r>
            <a:br>
              <a:rPr lang="en-US" sz="2000" dirty="0" smtClean="0"/>
            </a:br>
            <a:r>
              <a:rPr lang="en-US" sz="2000" dirty="0" smtClean="0"/>
              <a:t>unordered </a:t>
            </a:r>
            <a:r>
              <a:rPr lang="en-US" sz="2000" dirty="0"/>
              <a:t>list</a:t>
            </a:r>
            <a:r>
              <a:rPr lang="en-US" sz="2000" dirty="0" smtClean="0"/>
              <a:t>:</a:t>
            </a:r>
          </a:p>
          <a:p>
            <a:pPr marL="344488" indent="-344488">
              <a:buClr>
                <a:srgbClr val="0070C0"/>
              </a:buClr>
              <a:buSzPct val="80000"/>
              <a:buFont typeface="Arial" panose="020B0604020202020204" pitchFamily="34" charset="0"/>
              <a:buChar char="►"/>
            </a:pPr>
            <a:endParaRPr lang="en-US" sz="2000" dirty="0"/>
          </a:p>
          <a:p>
            <a:pPr>
              <a:buClr>
                <a:srgbClr val="0070C0"/>
              </a:buClr>
              <a:buSzPct val="80000"/>
            </a:pPr>
            <a:endParaRPr lang="en-US" sz="2000" dirty="0"/>
          </a:p>
          <a:p>
            <a:pPr marL="344488" indent="-344488">
              <a:buClr>
                <a:srgbClr val="0070C0"/>
              </a:buClr>
              <a:buSzPct val="80000"/>
              <a:buFont typeface="Arial" panose="020B0604020202020204" pitchFamily="34" charset="0"/>
              <a:buChar char="►"/>
            </a:pPr>
            <a:r>
              <a:rPr lang="en-US" sz="2000" dirty="0" smtClean="0"/>
              <a:t>An </a:t>
            </a:r>
            <a:r>
              <a:rPr lang="en-US" sz="2000" dirty="0"/>
              <a:t>ordered list </a:t>
            </a:r>
            <a:r>
              <a:rPr lang="en-US" sz="2000" dirty="0" smtClean="0"/>
              <a:t>works </a:t>
            </a:r>
            <a:r>
              <a:rPr lang="en-US" sz="2000" dirty="0"/>
              <a:t>like this:</a:t>
            </a:r>
          </a:p>
        </p:txBody>
      </p:sp>
      <p:sp>
        <p:nvSpPr>
          <p:cNvPr id="6" name="Title 1"/>
          <p:cNvSpPr>
            <a:spLocks noGrp="1"/>
          </p:cNvSpPr>
          <p:nvPr>
            <p:ph type="title"/>
          </p:nvPr>
        </p:nvSpPr>
        <p:spPr>
          <a:xfrm>
            <a:off x="107504" y="44624"/>
            <a:ext cx="7632848" cy="625434"/>
          </a:xfrm>
        </p:spPr>
        <p:txBody>
          <a:bodyPr>
            <a:noAutofit/>
          </a:bodyPr>
          <a:lstStyle/>
          <a:p>
            <a:r>
              <a:rPr lang="en-US" sz="4000" dirty="0" smtClean="0"/>
              <a:t>7.3 – Bringing Content Together</a:t>
            </a:r>
            <a:endParaRPr lang="en-GB" sz="4000" b="1" dirty="0" smtClean="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48061" y="3108408"/>
            <a:ext cx="6344419" cy="1544728"/>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4831" y="5181192"/>
            <a:ext cx="8627649" cy="1451381"/>
          </a:xfrm>
          <a:prstGeom prst="rect">
            <a:avLst/>
          </a:prstGeom>
        </p:spPr>
      </p:pic>
    </p:spTree>
    <p:extLst>
      <p:ext uri="{BB962C8B-B14F-4D97-AF65-F5344CB8AC3E}">
        <p14:creationId xmlns:p14="http://schemas.microsoft.com/office/powerpoint/2010/main" val="4118731432"/>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7504" y="44624"/>
            <a:ext cx="7632848" cy="625434"/>
          </a:xfrm>
        </p:spPr>
        <p:txBody>
          <a:bodyPr>
            <a:noAutofit/>
          </a:bodyPr>
          <a:lstStyle/>
          <a:p>
            <a:r>
              <a:rPr lang="en-US" sz="4000" dirty="0" smtClean="0"/>
              <a:t>7.3 – Bringing Content Together</a:t>
            </a:r>
            <a:endParaRPr lang="en-GB" sz="40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520" y="1124744"/>
            <a:ext cx="8608627" cy="4464496"/>
          </a:xfrm>
          <a:prstGeom prst="rect">
            <a:avLst/>
          </a:prstGeom>
        </p:spPr>
      </p:pic>
      <p:sp>
        <p:nvSpPr>
          <p:cNvPr id="7" name="TextBox 6"/>
          <p:cNvSpPr txBox="1"/>
          <p:nvPr/>
        </p:nvSpPr>
        <p:spPr>
          <a:xfrm>
            <a:off x="183367" y="5949280"/>
            <a:ext cx="8676779" cy="707886"/>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2000" dirty="0" smtClean="0"/>
              <a:t>Unordered and ordered lists are very useful to display information instructions, or questions</a:t>
            </a:r>
            <a:endParaRPr lang="en-GB" sz="2000" dirty="0"/>
          </a:p>
        </p:txBody>
      </p:sp>
    </p:spTree>
    <p:extLst>
      <p:ext uri="{BB962C8B-B14F-4D97-AF65-F5344CB8AC3E}">
        <p14:creationId xmlns:p14="http://schemas.microsoft.com/office/powerpoint/2010/main" val="3522157769"/>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8712967" cy="707886"/>
          </a:xfrm>
          <a:prstGeom prst="rect">
            <a:avLst/>
          </a:prstGeom>
        </p:spPr>
        <p:txBody>
          <a:bodyPr wrap="square">
            <a:spAutoFit/>
          </a:bodyPr>
          <a:lstStyle/>
          <a:p>
            <a:pPr>
              <a:buClr>
                <a:srgbClr val="0070C0"/>
              </a:buClr>
              <a:buSzPct val="80000"/>
            </a:pPr>
            <a:r>
              <a:rPr lang="en-US" sz="2000" b="1" dirty="0" smtClean="0">
                <a:solidFill>
                  <a:srgbClr val="C00000"/>
                </a:solidFill>
              </a:rPr>
              <a:t>Tables</a:t>
            </a:r>
            <a:endParaRPr lang="en-US" sz="2000" b="1" dirty="0">
              <a:solidFill>
                <a:srgbClr val="C00000"/>
              </a:solidFill>
            </a:endParaRPr>
          </a:p>
          <a:p>
            <a:pPr marL="344488" indent="-344488">
              <a:buClr>
                <a:srgbClr val="0070C0"/>
              </a:buClr>
              <a:buSzPct val="80000"/>
              <a:buFont typeface="Arial" panose="020B0604020202020204" pitchFamily="34" charset="0"/>
              <a:buChar char="►"/>
            </a:pPr>
            <a:r>
              <a:rPr lang="en-US" sz="2000" dirty="0"/>
              <a:t>Here’s how to code a simple table:</a:t>
            </a:r>
          </a:p>
        </p:txBody>
      </p:sp>
      <p:sp>
        <p:nvSpPr>
          <p:cNvPr id="6" name="Title 1"/>
          <p:cNvSpPr>
            <a:spLocks noGrp="1"/>
          </p:cNvSpPr>
          <p:nvPr>
            <p:ph type="title"/>
          </p:nvPr>
        </p:nvSpPr>
        <p:spPr>
          <a:xfrm>
            <a:off x="107504" y="44624"/>
            <a:ext cx="7632848" cy="625434"/>
          </a:xfrm>
        </p:spPr>
        <p:txBody>
          <a:bodyPr>
            <a:noAutofit/>
          </a:bodyPr>
          <a:lstStyle/>
          <a:p>
            <a:r>
              <a:rPr lang="en-US" sz="4000" dirty="0" smtClean="0"/>
              <a:t>7.3 – Bringing Content Together</a:t>
            </a:r>
            <a:endParaRPr lang="en-GB" sz="40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63588" y="1803594"/>
            <a:ext cx="7344816" cy="3600400"/>
          </a:xfrm>
          <a:prstGeom prst="rect">
            <a:avLst/>
          </a:prstGeom>
        </p:spPr>
      </p:pic>
      <p:sp>
        <p:nvSpPr>
          <p:cNvPr id="3" name="Rectangle 2"/>
          <p:cNvSpPr/>
          <p:nvPr/>
        </p:nvSpPr>
        <p:spPr>
          <a:xfrm>
            <a:off x="179513" y="5445224"/>
            <a:ext cx="4280339" cy="400110"/>
          </a:xfrm>
          <a:prstGeom prst="rect">
            <a:avLst/>
          </a:prstGeom>
        </p:spPr>
        <p:txBody>
          <a:bodyPr wrap="none">
            <a:spAutoFit/>
          </a:bodyPr>
          <a:lstStyle/>
          <a:p>
            <a:pPr marL="285750" indent="-285750">
              <a:buClr>
                <a:srgbClr val="0070C0"/>
              </a:buClr>
              <a:buSzPct val="80000"/>
              <a:buFont typeface="Arial" panose="020B0604020202020204" pitchFamily="34" charset="0"/>
              <a:buChar char="►"/>
            </a:pPr>
            <a:r>
              <a:rPr lang="en-US" sz="2000" dirty="0">
                <a:latin typeface="Arial" panose="020B0604020202020204" pitchFamily="34" charset="0"/>
                <a:cs typeface="Arial" panose="020B0604020202020204" pitchFamily="34" charset="0"/>
              </a:rPr>
              <a:t>The coded table will look like this:</a:t>
            </a: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9512" y="5898108"/>
            <a:ext cx="8712968" cy="762196"/>
          </a:xfrm>
          <a:prstGeom prst="rect">
            <a:avLst/>
          </a:prstGeom>
        </p:spPr>
      </p:pic>
    </p:spTree>
    <p:extLst>
      <p:ext uri="{BB962C8B-B14F-4D97-AF65-F5344CB8AC3E}">
        <p14:creationId xmlns:p14="http://schemas.microsoft.com/office/powerpoint/2010/main" val="1838878751"/>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095708"/>
            <a:ext cx="8712967" cy="4708981"/>
          </a:xfrm>
          <a:prstGeom prst="rect">
            <a:avLst/>
          </a:prstGeom>
        </p:spPr>
        <p:txBody>
          <a:bodyPr wrap="square">
            <a:spAutoFit/>
          </a:bodyPr>
          <a:lstStyle/>
          <a:p>
            <a:pPr>
              <a:buClr>
                <a:srgbClr val="0070C0"/>
              </a:buClr>
              <a:buSzPct val="80000"/>
            </a:pPr>
            <a:r>
              <a:rPr lang="en-US" sz="2000" b="1" dirty="0" smtClean="0">
                <a:solidFill>
                  <a:srgbClr val="C00000"/>
                </a:solidFill>
              </a:rPr>
              <a:t>Tables</a:t>
            </a:r>
            <a:endParaRPr lang="en-US" sz="2000" b="1" dirty="0">
              <a:solidFill>
                <a:srgbClr val="C00000"/>
              </a:solidFill>
            </a:endParaRPr>
          </a:p>
          <a:p>
            <a:pPr marL="344488" indent="-344488">
              <a:buClr>
                <a:srgbClr val="0070C0"/>
              </a:buClr>
              <a:buSzPct val="80000"/>
              <a:buFont typeface="Arial" panose="020B0604020202020204" pitchFamily="34" charset="0"/>
              <a:buChar char="►"/>
            </a:pPr>
            <a:r>
              <a:rPr lang="en-US" sz="2000" dirty="0"/>
              <a:t>The table that has just been coded doesn’t have a border. Most tables are easier to read if they have a border, so let’s </a:t>
            </a:r>
            <a:r>
              <a:rPr lang="en-US" sz="2000" dirty="0" smtClean="0"/>
              <a:t>add one </a:t>
            </a:r>
            <a:r>
              <a:rPr lang="en-US" sz="2000" dirty="0"/>
              <a:t>to our table</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smtClean="0"/>
          </a:p>
          <a:p>
            <a:pPr>
              <a:buClr>
                <a:srgbClr val="0070C0"/>
              </a:buClr>
              <a:buSzPct val="80000"/>
            </a:pPr>
            <a:r>
              <a:rPr lang="en-US" sz="2000" dirty="0" smtClean="0"/>
              <a:t/>
            </a:r>
            <a:br>
              <a:rPr lang="en-US" sz="2000" dirty="0" smtClean="0"/>
            </a:br>
            <a:r>
              <a:rPr lang="en-US" sz="2000" dirty="0" smtClean="0"/>
              <a:t/>
            </a:r>
            <a:br>
              <a:rPr lang="en-US" sz="2000" dirty="0" smtClean="0"/>
            </a:br>
            <a:endParaRPr lang="en-US" sz="2000" dirty="0" smtClean="0"/>
          </a:p>
          <a:p>
            <a:pPr marL="344488" indent="-344488">
              <a:buClr>
                <a:srgbClr val="0070C0"/>
              </a:buClr>
              <a:buSzPct val="80000"/>
              <a:buFont typeface="Arial" panose="020B0604020202020204" pitchFamily="34" charset="0"/>
              <a:buChar char="►"/>
            </a:pPr>
            <a:r>
              <a:rPr lang="en-US" sz="2000" dirty="0"/>
              <a:t>The table now looks like this:</a:t>
            </a:r>
          </a:p>
        </p:txBody>
      </p:sp>
      <p:sp>
        <p:nvSpPr>
          <p:cNvPr id="6" name="Title 1"/>
          <p:cNvSpPr>
            <a:spLocks noGrp="1"/>
          </p:cNvSpPr>
          <p:nvPr>
            <p:ph type="title"/>
          </p:nvPr>
        </p:nvSpPr>
        <p:spPr>
          <a:xfrm>
            <a:off x="107504" y="44624"/>
            <a:ext cx="7632848" cy="625434"/>
          </a:xfrm>
        </p:spPr>
        <p:txBody>
          <a:bodyPr>
            <a:noAutofit/>
          </a:bodyPr>
          <a:lstStyle/>
          <a:p>
            <a:r>
              <a:rPr lang="en-US" sz="4000" dirty="0" smtClean="0"/>
              <a:t>7.3 – Bringing Content Together</a:t>
            </a:r>
            <a:endParaRPr lang="en-GB" sz="4000" b="1" dirty="0" smtClean="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93658" y="2163096"/>
            <a:ext cx="7660682" cy="3138112"/>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89420" y="5760467"/>
            <a:ext cx="7709176" cy="872737"/>
          </a:xfrm>
          <a:prstGeom prst="rect">
            <a:avLst/>
          </a:prstGeom>
        </p:spPr>
      </p:pic>
    </p:spTree>
    <p:extLst>
      <p:ext uri="{BB962C8B-B14F-4D97-AF65-F5344CB8AC3E}">
        <p14:creationId xmlns:p14="http://schemas.microsoft.com/office/powerpoint/2010/main" val="273544779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2">
      <a:dk1>
        <a:sysClr val="windowText" lastClr="000000"/>
      </a:dk1>
      <a:lt1>
        <a:sysClr val="window" lastClr="FFFFFF"/>
      </a:lt1>
      <a:dk2>
        <a:srgbClr val="C00000"/>
      </a:dk2>
      <a:lt2>
        <a:srgbClr val="EEECE1"/>
      </a:lt2>
      <a:accent1>
        <a:srgbClr val="FF0000"/>
      </a:accent1>
      <a:accent2>
        <a:srgbClr val="C0504D"/>
      </a:accent2>
      <a:accent3>
        <a:srgbClr val="9BBB59"/>
      </a:accent3>
      <a:accent4>
        <a:srgbClr val="8064A2"/>
      </a:accent4>
      <a:accent5>
        <a:srgbClr val="4BACC6"/>
      </a:accent5>
      <a:accent6>
        <a:srgbClr val="F79646"/>
      </a:accent6>
      <a:hlink>
        <a:srgbClr val="3F0040"/>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txDef>
      <a:spPr>
        <a:noFill/>
      </a:spPr>
      <a:bodyPr wrap="square" lIns="45720" rIns="45720" rtlCol="0">
        <a:spAutoFit/>
      </a:bodyPr>
      <a:lstStyle>
        <a:defPPr indent="344488">
          <a:buClr>
            <a:srgbClr val="C00000"/>
          </a:buClr>
          <a:buSzPct val="80000"/>
          <a:buFont typeface="Arial" panose="020B0604020202020204" pitchFamily="34" charset="0"/>
          <a:buChar char="▲"/>
          <a:defRPr sz="19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www.w3.org/XML/1998/namespace"/>
    <ds:schemaRef ds:uri="http://purl.org/dc/dcmitype/"/>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53321</TotalTime>
  <Words>11251</Words>
  <Application>Microsoft Office PowerPoint</Application>
  <PresentationFormat>On-screen Show (4:3)</PresentationFormat>
  <Paragraphs>1286</Paragraphs>
  <Slides>132</Slides>
  <Notes>131</Notes>
  <HiddenSlides>0</HiddenSlides>
  <MMClips>1</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132</vt:i4>
      </vt:variant>
    </vt:vector>
  </HeadingPairs>
  <TitlesOfParts>
    <vt:vector size="146" baseType="lpstr">
      <vt:lpstr>Aharoni</vt:lpstr>
      <vt:lpstr>Arial</vt:lpstr>
      <vt:lpstr>Brush Script MT</vt:lpstr>
      <vt:lpstr>Calibri</vt:lpstr>
      <vt:lpstr>Comic Sans MS</vt:lpstr>
      <vt:lpstr>Harlow Solid Italic</vt:lpstr>
      <vt:lpstr>Informal Roman</vt:lpstr>
      <vt:lpstr>Lucida Sans Unicode</vt:lpstr>
      <vt:lpstr>Times New Roman</vt:lpstr>
      <vt:lpstr>Verdana</vt:lpstr>
      <vt:lpstr>Wingdings</vt:lpstr>
      <vt:lpstr>Wingdings 2</vt:lpstr>
      <vt:lpstr>Wingdings 3</vt:lpstr>
      <vt:lpstr>Enderoth</vt:lpstr>
      <vt:lpstr>PowerPoint Presentation</vt:lpstr>
      <vt:lpstr>5.1 - The Origins of Modern Digital Computing</vt:lpstr>
      <vt:lpstr>5.1 - The Origins of Modern Digital Computing</vt:lpstr>
      <vt:lpstr>5.1 - The Origins of Modern Digital Computing</vt:lpstr>
      <vt:lpstr>5.1 - The Origins of Modern Digital Computing</vt:lpstr>
      <vt:lpstr>5.1 - The Origins of Modern Digital Computing</vt:lpstr>
      <vt:lpstr>5.1 - The Origins of Modern Digital Computing</vt:lpstr>
      <vt:lpstr>PowerPoint Presentation</vt:lpstr>
      <vt:lpstr>5.1 - The Origins of Modern Digital Computing</vt:lpstr>
      <vt:lpstr>5.1 - The Origins of Modern Digital Computing</vt:lpstr>
      <vt:lpstr>5.1 - The Origins of Modern Digital Computing</vt:lpstr>
      <vt:lpstr>5.1 - The Origins of Modern Digital Computing</vt:lpstr>
      <vt:lpstr>5.1 - The Origins of Modern Digital Computing</vt:lpstr>
      <vt:lpstr>5.1 – Computer Generations</vt:lpstr>
      <vt:lpstr>5.1 – Computer Generations</vt:lpstr>
      <vt:lpstr>5.1 – Computer Generations</vt:lpstr>
      <vt:lpstr>5.1 – Computer Generations</vt:lpstr>
      <vt:lpstr>5.1 – Computer Generations</vt:lpstr>
      <vt:lpstr>5.1 – Computer Generations</vt:lpstr>
      <vt:lpstr>5.1 – Computer Generations</vt:lpstr>
      <vt:lpstr>5.2 – Programming the Machine</vt:lpstr>
      <vt:lpstr>5.2 – Programming the Machine</vt:lpstr>
      <vt:lpstr>5.2 – Programming the Machine</vt:lpstr>
      <vt:lpstr>5.2 – Programming the Machine</vt:lpstr>
      <vt:lpstr>5.2 – Programming the Machine</vt:lpstr>
      <vt:lpstr>5.2 – Programming the Machine</vt:lpstr>
      <vt:lpstr>5.2 – Programming the Machine</vt:lpstr>
      <vt:lpstr>5.2 – Programming the Machine</vt:lpstr>
      <vt:lpstr>5.2 – Programming the Machine</vt:lpstr>
      <vt:lpstr>5.3 – How a Computer Runs a Program</vt:lpstr>
      <vt:lpstr>5.3 – How a Computer Runs a Program</vt:lpstr>
      <vt:lpstr>5.3 – How a Computer Runs a Program</vt:lpstr>
      <vt:lpstr>5.3 – How a Computer Runs a Program</vt:lpstr>
      <vt:lpstr>6.1 – How The Web Works - Internet</vt:lpstr>
      <vt:lpstr>6.1 – How The Web Works - Server</vt:lpstr>
      <vt:lpstr>6.1 – How The Web Works - Server</vt:lpstr>
      <vt:lpstr>6.1 – How The Web Works - Server</vt:lpstr>
      <vt:lpstr>6.1 – How The Web Works</vt:lpstr>
      <vt:lpstr>6.1 – How The Web Works</vt:lpstr>
      <vt:lpstr>6.1 – How The Web Works - WWW</vt:lpstr>
      <vt:lpstr>6.1 – How The Web Works – The WWW</vt:lpstr>
      <vt:lpstr>6.1 – How The Web Works - HTML</vt:lpstr>
      <vt:lpstr>6.1 – How The Web Works - HTML</vt:lpstr>
      <vt:lpstr>6.1 – How The Web Works – Small World</vt:lpstr>
      <vt:lpstr>6.1 – How The Web Works – Small World</vt:lpstr>
      <vt:lpstr>6.1 – How The Web Works – Small World</vt:lpstr>
      <vt:lpstr>6.1 – How The Web Works – URL</vt:lpstr>
      <vt:lpstr>6.1 – How The Web Works – URL</vt:lpstr>
      <vt:lpstr>6.1 – How The Web Works – URL</vt:lpstr>
      <vt:lpstr>6.1 – How The Web Works – URL</vt:lpstr>
      <vt:lpstr>6.1 – How The Web Works – URL</vt:lpstr>
      <vt:lpstr>6.2 – Internet – Who to Trust</vt:lpstr>
      <vt:lpstr>6.2 – Internet – Who to Trust</vt:lpstr>
      <vt:lpstr>6.2 – Internet – Who to Trust</vt:lpstr>
      <vt:lpstr>6.2 – Internet – Who to Trust</vt:lpstr>
      <vt:lpstr>6.2 – Internet – Who to Trust</vt:lpstr>
      <vt:lpstr>6.2 – Evaluating Web Content</vt:lpstr>
      <vt:lpstr>6.2 – Evaluating Web Content</vt:lpstr>
      <vt:lpstr>6.2 – Evaluating Web Content</vt:lpstr>
      <vt:lpstr>6.2 – Evaluating Web Content</vt:lpstr>
      <vt:lpstr>6.2 – Evaluating Web Content</vt:lpstr>
      <vt:lpstr>6.2 – Evaluating Web Content</vt:lpstr>
      <vt:lpstr>6.2 – Evaluating Web Content</vt:lpstr>
      <vt:lpstr>6.2 – Evaluating Web Content</vt:lpstr>
      <vt:lpstr>6.2 – Evaluating Web Content</vt:lpstr>
      <vt:lpstr>6.3 - How do we search the web?</vt:lpstr>
      <vt:lpstr>6.3 - How do we search the web?</vt:lpstr>
      <vt:lpstr>6.3 - How do we search the web?</vt:lpstr>
      <vt:lpstr>6.3 - How do we search the web?</vt:lpstr>
      <vt:lpstr>6.3 - How do we search the web?</vt:lpstr>
      <vt:lpstr>6.3 - How do we search the web?</vt:lpstr>
      <vt:lpstr>6.3 - How do we search the web?</vt:lpstr>
      <vt:lpstr>07 - Web Page Creation from the Ground Up</vt:lpstr>
      <vt:lpstr>7.1 - Usable and Accessible Web Pages</vt:lpstr>
      <vt:lpstr>7.1 - Usable and Accessible Web Pages</vt:lpstr>
      <vt:lpstr>7.1 - Usable and Accessible Web Pages</vt:lpstr>
      <vt:lpstr>7.1 - Usable and Accessible Web Pages</vt:lpstr>
      <vt:lpstr>7.1 - Usable and Accessible Web Pages</vt:lpstr>
      <vt:lpstr>7.1 - Usable and Accessible Web Pages</vt:lpstr>
      <vt:lpstr>7.1 - Usable and Accessible Web Pages</vt:lpstr>
      <vt:lpstr>7.1 - Usable and Accessible Web Pages</vt:lpstr>
      <vt:lpstr>7.1 - Usable and Accessible Web Pages</vt:lpstr>
      <vt:lpstr>7.1 - Usable and Accessible Web Pages</vt:lpstr>
      <vt:lpstr>7.1 - Usable and Accessible Web Pages</vt:lpstr>
      <vt:lpstr>7.2 – Making Your Web Page</vt:lpstr>
      <vt:lpstr>7.2 – Making Your Web Page</vt:lpstr>
      <vt:lpstr>7.2 – Making Your Web Page</vt:lpstr>
      <vt:lpstr>7.2 – Making Your Web Page</vt:lpstr>
      <vt:lpstr>7.2 – Making Your Web Page</vt:lpstr>
      <vt:lpstr>7.2 – Making Your Web Page - CSS</vt:lpstr>
      <vt:lpstr>7.2 – Making Your Web Page - CSS</vt:lpstr>
      <vt:lpstr>7.2 – Making Your Web Page - CSS</vt:lpstr>
      <vt:lpstr>7.2 – Making Your Web Page - CSS</vt:lpstr>
      <vt:lpstr>7.2 – Making Your Web Page - CSS</vt:lpstr>
      <vt:lpstr>7.3 – Bringing Content Together</vt:lpstr>
      <vt:lpstr>7.3 – Bringing Content Together</vt:lpstr>
      <vt:lpstr>7.3 – Bringing Content Together</vt:lpstr>
      <vt:lpstr>7.3 – Bringing Content Together</vt:lpstr>
      <vt:lpstr>7.3 – Bringing Content Together</vt:lpstr>
      <vt:lpstr>7.3 – Bringing Content Together</vt:lpstr>
      <vt:lpstr>7.3 – Bringing Content Together</vt:lpstr>
      <vt:lpstr>7.3 – Bringing Content Together</vt:lpstr>
      <vt:lpstr>7.3 – Bringing Content Together</vt:lpstr>
      <vt:lpstr>7.3 – Bringing Content Together</vt:lpstr>
      <vt:lpstr>7.3 – Bringing Content Together</vt:lpstr>
      <vt:lpstr>8.1 – HCI and Changing Technologies</vt:lpstr>
      <vt:lpstr>8.1 – HCI and Changing Technologies</vt:lpstr>
      <vt:lpstr>8.1 – HCI and Changing Technologies</vt:lpstr>
      <vt:lpstr>8.1 – HCI and Changing Technologies</vt:lpstr>
      <vt:lpstr>8.1 – HCI and Changing Technologies</vt:lpstr>
      <vt:lpstr>8.1 – HCI and Changing Technologies</vt:lpstr>
      <vt:lpstr>8.1 – HCI and Changing Technologies</vt:lpstr>
      <vt:lpstr>8.1 – HCI and Changing Technologies</vt:lpstr>
      <vt:lpstr>8.1 – HCI and Changing Technologies</vt:lpstr>
      <vt:lpstr>8.1 – HCI and Changing Technologies</vt:lpstr>
      <vt:lpstr>8.1 – HCI and Changing Technologies</vt:lpstr>
      <vt:lpstr>8.1 – HCI and Changing Technologies</vt:lpstr>
      <vt:lpstr>8.1 – HCI and Changing Technologies</vt:lpstr>
      <vt:lpstr>8.1 – HCI and Changing Technologies</vt:lpstr>
      <vt:lpstr>8.1 – HCI and Changing Technologies</vt:lpstr>
      <vt:lpstr>8.1 – HCI and Changing Technologies</vt:lpstr>
      <vt:lpstr>8.2 - Future Technologies and Prototyping</vt:lpstr>
      <vt:lpstr>8.2 - Future Technologies and Prototyping</vt:lpstr>
      <vt:lpstr>8.2 - Future Technologies and Prototyping</vt:lpstr>
      <vt:lpstr>8.2 - Future Technologies and Prototyping</vt:lpstr>
      <vt:lpstr>8.2 - Future Technologies and Prototyping</vt:lpstr>
      <vt:lpstr>8.3 – Testing, Evaluation &amp; Iteration</vt:lpstr>
      <vt:lpstr>8.3 – Testing, Evaluation &amp; Iteration</vt:lpstr>
      <vt:lpstr>8.3 – Testing, Evaluation &amp; Iteration</vt:lpstr>
      <vt:lpstr>8.3 – Testing, Evaluation &amp; Iteration</vt:lpstr>
      <vt:lpstr>8.3 – Testing, Evaluation &amp; Iteration</vt:lpstr>
      <vt:lpstr>02.2 – Think Like a Computer Scientist</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KS3 - Computing - Unit 5-8</cp:keywords>
  <cp:lastModifiedBy>Enderoth</cp:lastModifiedBy>
  <cp:revision>1885</cp:revision>
  <cp:lastPrinted>2014-01-22T18:25:48Z</cp:lastPrinted>
  <dcterms:created xsi:type="dcterms:W3CDTF">2008-03-12T11:01:44Z</dcterms:created>
  <dcterms:modified xsi:type="dcterms:W3CDTF">2018-05-01T17:34:28Z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